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16"/>
  </p:notesMasterIdLst>
  <p:sldIdLst>
    <p:sldId id="288" r:id="rId5"/>
    <p:sldId id="272" r:id="rId6"/>
    <p:sldId id="284" r:id="rId7"/>
    <p:sldId id="273" r:id="rId8"/>
    <p:sldId id="277" r:id="rId9"/>
    <p:sldId id="285" r:id="rId10"/>
    <p:sldId id="290" r:id="rId11"/>
    <p:sldId id="291" r:id="rId12"/>
    <p:sldId id="289" r:id="rId13"/>
    <p:sldId id="286" r:id="rId14"/>
    <p:sldId id="287" r:id="rId1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1E6589-A183-3EB7-0BAE-FF687B383E80}" name="Yevgeniya Arushanyan" initials="YA" userId="S::yevgeniya.arushanyan@ramboll.se::57ddd114-c0d8-4644-b64d-47d1c9a54ec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6B69"/>
    <a:srgbClr val="487574"/>
    <a:srgbClr val="555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DC427A-3D8F-9648-9726-79A97D3AAD17}" v="9" dt="2024-01-31T10:30:13.7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just format 1 - Dekorfärg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just forma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just format 1 - Dekorfärg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93D81CF-94F2-401A-BA57-92F5A7B2D0C5}" styleName="Mellanmörkt forma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Mellanmörkt format 1 - Dekorfär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llanmörkt format 1 - Dekorfär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13"/>
    <p:restoredTop sz="95915"/>
  </p:normalViewPr>
  <p:slideViewPr>
    <p:cSldViewPr snapToGrid="0" snapToObjects="1">
      <p:cViewPr varScale="1">
        <p:scale>
          <a:sx n="118" d="100"/>
          <a:sy n="118" d="100"/>
        </p:scale>
        <p:origin x="736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9:31:37.7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314 1 24575,'-10'8'0,"-7"-6"0,15 14 0,-22-13 0,20 13 0,-21 2 0,23 3 0,-14-3 0,13-1 0,-13-15 0,14 14 0,-14-14 0,5 15 0,1-7 0,-6 8 0,14 9 0,-23-15 0,21 13 0,-21-15 0,23 9 0,-14-1 0,6 1 0,-1 15 0,-5-19 0,14 18 0,-6-23 0,8 8 0,0 9 0,-9-6 0,7 13 0,-6-13 0,8 6 0,0-9 0,0 0 0,0 1 0,0-1 0,0 9 0,8-6 0,3 5 0,7-7 0,9-1 0,2 1 0,7-9 0,1-2 0,-8 0 0,26-6 0,-22 23 0,16-21 0,-23 12 0,-7-16 0,-1 0 0,9 0 0,-6 0 0,5 0 0,-7 0 0,-1 0 0,1 0 0,-1 0 0,28 0 0,-12 0 0,23 0 0,-28 0 0,25 0 0,-28 0 0,20 0 0,-28 0 0,-7-16 0,5 4 0,-6-15 0,17 9 0,-15-1 0,13 9 0,-23-6 0,6 5 0,0-15 0,-6 5 0,7-6 0,-1 9 0,-6-1 0,6-7 0,-8-3 0,0 0 0,0 3 0,0 7 0,0 1 0,0-1 0,0 1 0,0-9 0,0 7 0,0-7 0,-8 9 0,6-1 0,-15 9 0,7-6 0,-16 13 0,5-13 0,-6-2 0,9 5 0,8-11 0,-7 22 0,7-15 0,-8 7 0,-9 0 0,15-7 0,-13 15 0,23-14 0,-14 14 0,5-15 0,-7 15 0,-1-6 0,9-8 0,-6 12 0,-3-13 0,-1 17 0,-7 0 0,9 0 0,-1-8 0,1 6 0,-1-6 0,-7 8 0,5 0 0,3 0 0,9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9:31:59.2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1917 398 24575,'0'-6'0,"-2"0"0,-2 0 0,-2-3 0,-3-1 0,0-2 0,-1 2 0,4-2 0,-3 6 0,5-6 0,-7 8 0,7-5 0,-5 9 0,6-6 0,-6 3 0,2-1 0,1-4 0,0 7 0,0-7 0,-4 1 0,-9-5 0,-15-8 0,-10-4 0,-19-16 0,-10 6 0,6-7 0,9 19 0,4-5 0,30 17 0,-9-6 0,24 9 0,-10 4 0,11 0 0,-8 3 0,10 0 0,0 0 0,0 0 0,-3 0 0,-1 0 0,1 0 0,0 3 0,0-2 0,-8 1 0,3-2 0,-5 0 0,7 0 0,-20 0 0,7 4 0,-15-3 0,12 3 0,1-4 0,0 0 0,-1 0 0,-12 7 0,9-6 0,-3 6 0,-19-7 0,27-3 0,-28 2 0,37-1 0,1 2 0,13 2 0,-3 5 0,-5 5 0,2-2 0,-5-1 0,8-3 0,0-3 0,-1 1 0,1-2 0,3 4 0,-5-5 0,3 5 0,-3-6 0,1 3 0,1-3 0,0 3 0,2 0 0,-1-3 0,-8 7 0,5-6 0,-11 6 0,10-6 0,-10 1 0,-2 3 0,-6-4 0,-28 3 0,21 0 0,-20-3 0,27 3 0,6 1 0,-5-3 0,18 6 0,-7-8 0,14 6 0,-4-5 0,1 4 0,-2-1 0,0 2 0,3 0 0,-12 6 0,9-2 0,-10 2 0,7 0 0,2-5 0,-4 4 0,4-4 0,-2 2 0,6-3 0,-3-2 0,3 1 0,-1-1 0,-1 2 0,1 3 0,-5-2 0,2 2 0,1-3 0,1 0 0,1-3 0,1 3 0,0-3 0,0 6 0,3-2 0,-3 2 0,0-5 0,2 1 0,-1-2 0,2 4 0,0-1 0,-3 0 0,2 3 0,-2-2 0,3 2 0,0-3 0,3 0 0,-2 0 0,2 1 0,-1 2 0,-1-3 0,5 3 0,-6-2 0,3-1 0,0 0 0,0 0 0,1 3 0,1-5 0,-4 4 0,7-7 0,-4 5 0,5-6 0,-3 6 0,1-3 0,-1 3 0,9 2 0,-6-4 0,6 5 0,-8-7 0,-1 9 0,0-7 0,0 2 0,3-3 0,-2-1 0,2 2 0,-3-1 0,3 3 0,-2-6 0,5 9 0,-3-8 0,1 5 0,-1-4 0,-3-1 0,10 6 0,-5-6 0,5 6 0,-4-7 0,-5 3 0,4-3 0,-4 3 0,2-2 0,-3 1 0,1-2 0,-1 0 0,0 3 0,3-2 0,1 1 0,-1-2 0,0 0 0,-3 3 0,0-2 0,10 2 0,-7 2 0,9-3 0,-8 3 0,-1-5 0,6 0 0,-8 0 0,8 0 0,-6 0 0,24 0 0,-9 0 0,30 0 0,-23 0 0,23 0 0,-30 0 0,6 0 0,-21 0 0,-3 0 0,10 0 0,2 4 0,9 1 0,27 8 0,7 1 0,1-4 0,-15-3 0,-21-2 0,-15-4 0,5 3 0,-10-4 0,0 0 0,3 0 0,7 0 0,-2 0 0,12 0 0,8 6 0,-3-4 0,23 4 0,-23-6 0,3 6 0,-8-5 0,-12 4 0,5-2 0,-10-2 0,10 6 0,-8-6 0,5 3 0,-4-2 0,-5-1 0,5 2 0,0-3 0,-2 0 0,5 0 0,-6 0 0,4 0 0,-4-3 0,3 0 0,4-1 0,-4-1 0,3 4 0,-6-7 0,1 6 0,9-7 0,-8 5 0,5-1 0,-10 0 0,0 4 0,-3-4 0,3 1 0,0-2 0,-2-3 0,4 5 0,-7-4 0,2 4 0,0 1 0,0-3 0,1 3 0,-2-3 0,1 2 0,-2-1 0,4 4 0,-4-7 0,4 4 0,-1-5 0,-1 3 0,6 2 0,-5-1 0,2 1 0,-1 1 0,-1-3 0,2 0 0,0 2 0,0-2 0,-2 4 0,4 1 0,-4-2 0,5 1 0,-3-2 0,0 1 0,1-3 0,-4 3 0,3-1 0,-6-1 0,9-1 0,-5 1 0,2-3 0,-1 5 0,-1-3 0,2-1 0,0 1 0,-2 0 0,1 3 0,-4-6 0,2 5 0,-3-5 0,0 3 0,0 0 0,0 0 0,0-1 0,0-1 0,0 1 0,-3 0 0,2 5 0,-2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9:32:05.8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2508 64 24575,'-3'7'0,"0"-4"0,-3 0 0,-1-3 0,1 2 0,-9-1 0,6 2 0,-7-3 0,10 0 0,0 0 0,0 0 0,-10 0 0,5 0 0,-15 0 0,-8 0 0,4 0 0,-25 0 0,25-4 0,-38-5 0,34 3 0,-21-2 0,28 8 0,9 0 0,0 0 0,11 0 0,-2 0 0,0 0 0,2 0 0,-2 0 0,0 0 0,0-3 0,-10 3 0,-2-3 0,0 3 0,-18 0 0,15 0 0,-17 0 0,21-3 0,1 3 0,6-3 0,1 3 0,2 0 0,1 0 0,3 0 0,-3 0 0,2 0 0,-11 4 0,0-3 0,-9 3 0,-14-4 0,10 0 0,-23 0 0,23 0 0,-3 0 0,8-4 0,12 3 0,-5-3 0,10 4 0,-3-3 0,5 2 0,-2-1 0,3 2 0,-3 0 0,2 0 0,-5 0 0,3 0 0,-4-3 0,1 2 0,-7-2 0,5 3 0,-5 0 0,0 0 0,5 0 0,-2 0 0,4 0 0,5 0 0,-5 0 0,6-5 0,-3 4 0,0-5 0,-1 3 0,0 3 0,-8-3 0,7 0 0,-8 2 0,0-1 0,8 2 0,-8 0 0,12 0 0,-2 0 0,3 0 0,-3 0 0,2 0 0,-2 0 0,3 0 0,0 0 0,0 0 0,-10 0 0,8 0 0,-8 0 0,10 0 0,0 0 0,0 0 0,-10 0 0,5 0 0,-8 0 0,-14 0 0,16-3 0,-22 2 0,18-2 0,0 3 0,-4 0 0,4 0 0,0 0 0,5 0 0,7 0 0,3 0 0,0 0 0,-3 0 0,-1 0 0,1 0 0,-3 3 0,5-2 0,-23 6 0,9-2 0,-32 0 0,3 22 0,-9-21 0,9 18 0,18-24 0,7 0 0,17 0 0,-5 2 0,7-1 0,0 2 0,-1 0 0,-4-3 0,4 3 0,-2-3 0,3 0 0,0 0 0,-1 0 0,4 3 0,-3-2 0,0 1 0,2 1 0,-4-2 0,4 2 0,-3 9 0,0-7 0,0 8 0,3-7 0,-10-2 0,8 0 0,-7 3 0,10-4 0,3 4 0,-4 8 0,0-6 0,0 9 0,-2-11 0,3 2 0,-1 0 0,2-2 0,-1-1 0,2-1 0,-2-1 0,3 2 0,0 0 0,0 0 0,0 1 0,0 2 0,3-5 0,-2 4 0,2-5 0,-1 4 0,2-4 0,2 2 0,0-1 0,0 2 0,10-2 0,-8 4 0,8-7 0,-13 7 0,3-7 0,-3 2 0,1 0 0,1-3 0,-4 6 0,7-3 0,-4 3 0,5-2 0,-5 1 0,1-4 0,-1 7 0,2-4 0,0 3 0,3-5 0,-2 1 0,2-2 0,-3 2 0,-3-1 0,3 2 0,-3 2 0,4 0 0,2-2 0,-5 4 0,4-7 0,-5 5 0,1-4 0,1-1 0,-1 5 0,2-6 0,-3 6 0,3-5 0,3 4 0,-4-2 0,6 1 0,-8-1 0,0-1 0,3-1 0,-3 2 0,4-3 0,2 0 0,-3 0 0,3 0 0,-2 0 0,2 0 0,7 8 0,-2-6 0,5 6 0,0-8 0,15 6 0,-10-4 0,29 4 0,-29-6 0,17 0 0,-11 5 0,-9-4 0,-2 3 0,-1-4 0,-6 0 0,4-3 0,-7 2 0,-3-2 0,0 3 0,-2-2 0,4 1 0,-4 1 0,8 1 0,-5 1 0,24-2 0,-16 3 0,15-2 0,-18 2 0,4 1 0,18-3 0,10 9 0,0-8 0,-9 4 0,-10-6 0,-4 0 0,6 4 0,28-3 0,-28 3 0,39-4 0,-51 0 0,14 0 0,-20-3 0,-2 3 0,2-3 0,6-1 0,-6 3 0,6-6 0,-8 6 0,-1-1 0,0 2 0,3 0 0,-2 0 0,5 0 0,-3 0 0,10 0 0,-8 0 0,5 0 0,-10 0 0,0 0 0,1 0 0,-1 0 0,3 0 0,-2 0 0,2 0 0,-3 0 0,0 0 0,0 0 0,0 0 0,3 0 0,-5 2 0,5-1 0,-6 2 0,3 0 0,3-3 0,-2 3 0,5 0 0,-3-2 0,4 4 0,-1-4 0,7 1 0,-5-2 0,5 0 0,-6 6 0,6-5 0,1 5 0,1-6 0,24 6 0,-27-4 0,27 4 0,-31-6 0,2 0 0,-7 0 0,-3 0 0,3 0 0,-2 0 0,5-2 0,-5 1 0,2-2 0,-3-2 0,3 3 0,-2-6 0,2 7 0,0-1 0,-2-1 0,2 2 0,-1-4 0,-1 4 0,2-5 0,-3 6 0,1-3 0,-1 3 0,0 0 0,3 0 0,-2 0 0,2 0 0,0 0 0,21 0 0,-6 0 0,16-4 0,1 3 0,-10-3 0,3 4 0,-8-4 0,-15 3 0,5-3 0,-10 4 0,8-6 0,-6 5 0,4-7 0,-6 7 0,-6-5 0,6 6 0,-3-6 0,14 3 0,-8-3 0,9 2 0,-12 1 0,0 1 0,0-4 0,3 1 0,-2 0 0,-1 2 0,0 0 0,-3-3 0,3 2 0,0 1 0,-2 1 0,-1-2 0,-1 1 0,5-3 0,-3 0 0,4-1 0,-7-2 0,4 3 0,-4 0 0,4 2 0,-4-1 0,2 1 0,-3-5 0,3 3 0,-3-3 0,3 2 0,0 1 0,-3 0 0,3 0 0,0-3 0,-2 2 0,7-2 0,-7 3 0,5 0 0,-6 0 0,3-1 0,-3 1 0,3-3 0,-3 2 0,0-2 0,3 3 0,-3 0 0,3 0 0,-3 0 0,0-3 0,0 2 0,0-2 0,0 3 0,0 0 0,0-1 0,0 1 0,0-3 0,0 2 0,0-2 0,0 3 0,0 0 0,0 0 0,0 0 0,0-3 0,-3 5 0,0-2 0,-6 6 0,2 0 0,-2 0 0,3 0 0,3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623F8-B430-2046-B694-FB0FAFDB97CB}" type="datetimeFigureOut">
              <a:rPr lang="sv-SE" smtClean="0"/>
              <a:t>2024-02-13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C78AF-77EE-8146-868A-7BEA0BB9E5F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129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örstasid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7F0DF69-AB9B-C84B-AE9E-3E8BD3BB8D79}"/>
              </a:ext>
            </a:extLst>
          </p:cNvPr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gradFill flip="none" rotWithShape="1">
            <a:gsLst>
              <a:gs pos="0">
                <a:srgbClr val="006766"/>
              </a:gs>
              <a:gs pos="59000">
                <a:srgbClr val="609292">
                  <a:alpha val="25000"/>
                </a:srgbClr>
              </a:gs>
              <a:gs pos="100000">
                <a:srgbClr val="60929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C86080F9-E9B7-9B58-ED00-4BE4C8BF28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599735" y="0"/>
            <a:ext cx="7023100" cy="6858000"/>
          </a:xfrm>
          <a:prstGeom prst="rect">
            <a:avLst/>
          </a:prstGeom>
        </p:spPr>
      </p:pic>
      <p:sp>
        <p:nvSpPr>
          <p:cNvPr id="6" name="Frihandsfigur 5">
            <a:extLst>
              <a:ext uri="{FF2B5EF4-FFF2-40B4-BE49-F238E27FC236}">
                <a16:creationId xmlns:a16="http://schemas.microsoft.com/office/drawing/2014/main" id="{116392A3-180C-D867-E5FD-A6679FA04571}"/>
              </a:ext>
            </a:extLst>
          </p:cNvPr>
          <p:cNvSpPr/>
          <p:nvPr/>
        </p:nvSpPr>
        <p:spPr>
          <a:xfrm>
            <a:off x="5267747" y="-2"/>
            <a:ext cx="6924253" cy="6857999"/>
          </a:xfrm>
          <a:custGeom>
            <a:avLst/>
            <a:gdLst>
              <a:gd name="connsiteX0" fmla="*/ 2350721 w 6924253"/>
              <a:gd name="connsiteY0" fmla="*/ 0 h 6857999"/>
              <a:gd name="connsiteX1" fmla="*/ 6924253 w 6924253"/>
              <a:gd name="connsiteY1" fmla="*/ 0 h 6857999"/>
              <a:gd name="connsiteX2" fmla="*/ 6924253 w 6924253"/>
              <a:gd name="connsiteY2" fmla="*/ 6857999 h 6857999"/>
              <a:gd name="connsiteX3" fmla="*/ 914743 w 6924253"/>
              <a:gd name="connsiteY3" fmla="*/ 6857999 h 6857999"/>
              <a:gd name="connsiteX4" fmla="*/ 798922 w 6924253"/>
              <a:gd name="connsiteY4" fmla="*/ 6702427 h 6857999"/>
              <a:gd name="connsiteX5" fmla="*/ 0 w 6924253"/>
              <a:gd name="connsiteY5" fmla="*/ 4075329 h 6857999"/>
              <a:gd name="connsiteX6" fmla="*/ 2252266 w 6924253"/>
              <a:gd name="connsiteY6" fmla="*/ 568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4253" h="6857999">
                <a:moveTo>
                  <a:pt x="2350721" y="0"/>
                </a:moveTo>
                <a:lnTo>
                  <a:pt x="6924253" y="0"/>
                </a:lnTo>
                <a:lnTo>
                  <a:pt x="6924253" y="6857999"/>
                </a:lnTo>
                <a:lnTo>
                  <a:pt x="914743" y="6857999"/>
                </a:lnTo>
                <a:lnTo>
                  <a:pt x="798922" y="6702427"/>
                </a:lnTo>
                <a:cubicBezTo>
                  <a:pt x="294524" y="5952507"/>
                  <a:pt x="0" y="5048466"/>
                  <a:pt x="0" y="4075329"/>
                </a:cubicBezTo>
                <a:cubicBezTo>
                  <a:pt x="0" y="2372341"/>
                  <a:pt x="901980" y="880956"/>
                  <a:pt x="2252266" y="56861"/>
                </a:cubicBezTo>
                <a:close/>
              </a:path>
            </a:pathLst>
          </a:cu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>
              <a:solidFill>
                <a:srgbClr val="006766"/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C451060-0048-E858-D04A-CBA3C39A7E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2286000"/>
            <a:ext cx="5980771" cy="1865861"/>
          </a:xfrm>
        </p:spPr>
        <p:txBody>
          <a:bodyPr anchor="b">
            <a:noAutofit/>
          </a:bodyPr>
          <a:lstStyle>
            <a:lvl1pPr algn="r">
              <a:defRPr sz="3600">
                <a:solidFill>
                  <a:srgbClr val="006766"/>
                </a:solidFill>
              </a:defRPr>
            </a:lvl1pPr>
          </a:lstStyle>
          <a:p>
            <a:r>
              <a:rPr lang="sv-SE" dirty="0"/>
              <a:t>PRESENTATIONSTITEL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272A535-4801-90D0-2FC6-CF8DCE0A7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9" y="4321801"/>
            <a:ext cx="5980771" cy="365125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00676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Presentatör Presentatörisson</a:t>
            </a:r>
          </a:p>
        </p:txBody>
      </p:sp>
      <p:pic>
        <p:nvPicPr>
          <p:cNvPr id="13" name="Bildobjekt 12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0F6C6997-16B3-700C-5EA2-589DFDF715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19448C84-5967-6512-69D6-E75A6D5F08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9" y="4856866"/>
            <a:ext cx="5980771" cy="365125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006766"/>
                </a:solidFill>
              </a:defRPr>
            </a:lvl1pPr>
          </a:lstStyle>
          <a:p>
            <a:pPr lvl="0"/>
            <a:r>
              <a:rPr lang="sv-S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398741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 text utan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412701FE-1F1F-6A20-6B86-E7000F171D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32700" y="774700"/>
            <a:ext cx="4025900" cy="5308600"/>
          </a:xfrm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Eventuell bild. </a:t>
            </a:r>
            <a:br>
              <a:rPr lang="sv-SE" dirty="0"/>
            </a:br>
            <a:r>
              <a:rPr lang="sv-SE" dirty="0"/>
              <a:t>Kan utelämnas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2DB10D3-DB5A-905D-A856-F149CB4D53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9300" y="1689100"/>
            <a:ext cx="6400800" cy="4394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2139083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text utan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412701FE-1F1F-6A20-6B86-E7000F171D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32700" y="774700"/>
            <a:ext cx="4025900" cy="53086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F6B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Eventuell bild. </a:t>
            </a:r>
            <a:br>
              <a:rPr lang="sv-SE" dirty="0"/>
            </a:br>
            <a:r>
              <a:rPr lang="sv-SE" dirty="0"/>
              <a:t>Kan utelämnas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2DB10D3-DB5A-905D-A856-F149CB4D53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9300" y="1689100"/>
            <a:ext cx="6400800" cy="4394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F6B69"/>
                </a:solidFill>
              </a:defRPr>
            </a:lvl1pPr>
            <a:lvl2pPr>
              <a:defRPr sz="2000">
                <a:solidFill>
                  <a:srgbClr val="0F6B69"/>
                </a:solidFill>
              </a:defRPr>
            </a:lvl2pPr>
            <a:lvl3pPr>
              <a:defRPr sz="1600">
                <a:solidFill>
                  <a:srgbClr val="0F6B69"/>
                </a:solidFill>
              </a:defRPr>
            </a:lvl3pPr>
            <a:lvl4pPr>
              <a:defRPr sz="1400">
                <a:solidFill>
                  <a:srgbClr val="0F6B69"/>
                </a:solidFill>
              </a:defRPr>
            </a:lvl4pPr>
            <a:lvl5pPr>
              <a:defRPr sz="1400">
                <a:solidFill>
                  <a:srgbClr val="0F6B69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0442502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text med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412701FE-1F1F-6A20-6B86-E7000F171D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32700" y="774700"/>
            <a:ext cx="4025900" cy="53086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F6B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Eventuell bild. </a:t>
            </a:r>
            <a:br>
              <a:rPr lang="sv-SE" dirty="0"/>
            </a:br>
            <a:r>
              <a:rPr lang="sv-SE" dirty="0"/>
              <a:t>Kan utelämnas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2DB10D3-DB5A-905D-A856-F149CB4D53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9300" y="1689100"/>
            <a:ext cx="6400800" cy="4394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F6B69"/>
                </a:solidFill>
              </a:defRPr>
            </a:lvl1pPr>
            <a:lvl2pPr>
              <a:defRPr sz="2000">
                <a:solidFill>
                  <a:srgbClr val="0F6B69"/>
                </a:solidFill>
              </a:defRPr>
            </a:lvl2pPr>
            <a:lvl3pPr>
              <a:defRPr sz="1600">
                <a:solidFill>
                  <a:srgbClr val="0F6B69"/>
                </a:solidFill>
              </a:defRPr>
            </a:lvl3pPr>
            <a:lvl4pPr>
              <a:defRPr sz="1400">
                <a:solidFill>
                  <a:srgbClr val="0F6B69"/>
                </a:solidFill>
              </a:defRPr>
            </a:lvl4pPr>
            <a:lvl5pPr>
              <a:defRPr sz="1400">
                <a:solidFill>
                  <a:srgbClr val="0F6B69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22597009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ck Sv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C23D6E94-6DF3-680B-12EE-25ADACEDF855}"/>
              </a:ext>
            </a:extLst>
          </p:cNvPr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gradFill flip="none" rotWithShape="1">
            <a:gsLst>
              <a:gs pos="0">
                <a:srgbClr val="006766"/>
              </a:gs>
              <a:gs pos="59000">
                <a:srgbClr val="609292">
                  <a:alpha val="25000"/>
                </a:srgbClr>
              </a:gs>
              <a:gs pos="100000">
                <a:srgbClr val="60929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 descr="En bild som visar Grafik, symbol&#10;&#10;Automatiskt genererad beskrivning">
            <a:extLst>
              <a:ext uri="{FF2B5EF4-FFF2-40B4-BE49-F238E27FC236}">
                <a16:creationId xmlns:a16="http://schemas.microsoft.com/office/drawing/2014/main" id="{622607C0-06D1-EC1F-0318-4BB16DDCE5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3542" y="0"/>
            <a:ext cx="10517458" cy="6858000"/>
          </a:xfrm>
          <a:prstGeom prst="rect">
            <a:avLst/>
          </a:prstGeom>
        </p:spPr>
      </p:pic>
      <p:sp>
        <p:nvSpPr>
          <p:cNvPr id="7" name="Ellips 6">
            <a:extLst>
              <a:ext uri="{FF2B5EF4-FFF2-40B4-BE49-F238E27FC236}">
                <a16:creationId xmlns:a16="http://schemas.microsoft.com/office/drawing/2014/main" id="{5C427E8F-F031-7F3F-E614-A8D18371ACE5}"/>
              </a:ext>
            </a:extLst>
          </p:cNvPr>
          <p:cNvSpPr/>
          <p:nvPr/>
        </p:nvSpPr>
        <p:spPr>
          <a:xfrm>
            <a:off x="3209922" y="542927"/>
            <a:ext cx="5772144" cy="5772144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Underrubrik 2">
            <a:extLst>
              <a:ext uri="{FF2B5EF4-FFF2-40B4-BE49-F238E27FC236}">
                <a16:creationId xmlns:a16="http://schemas.microsoft.com/office/drawing/2014/main" id="{C0E4147B-9C32-72BD-FD94-14A44DFBA33F}"/>
              </a:ext>
            </a:extLst>
          </p:cNvPr>
          <p:cNvSpPr txBox="1">
            <a:spLocks/>
          </p:cNvSpPr>
          <p:nvPr/>
        </p:nvSpPr>
        <p:spPr>
          <a:xfrm>
            <a:off x="3861741" y="3800434"/>
            <a:ext cx="446851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1800" kern="1200">
                <a:solidFill>
                  <a:srgbClr val="416D70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600" i="1" dirty="0">
                <a:solidFill>
                  <a:srgbClr val="006766"/>
                </a:solidFill>
              </a:rPr>
              <a:t>www.avfallsverige.se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F288A2DC-79B3-927F-5C81-4614A05261AC}"/>
              </a:ext>
            </a:extLst>
          </p:cNvPr>
          <p:cNvSpPr txBox="1"/>
          <p:nvPr/>
        </p:nvSpPr>
        <p:spPr>
          <a:xfrm>
            <a:off x="4429573" y="2875001"/>
            <a:ext cx="33328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600" b="1" dirty="0">
                <a:solidFill>
                  <a:srgbClr val="006766"/>
                </a:solidFill>
              </a:rPr>
              <a:t>Tack!</a:t>
            </a:r>
          </a:p>
        </p:txBody>
      </p:sp>
      <p:pic>
        <p:nvPicPr>
          <p:cNvPr id="13" name="Bildobjekt 12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34673851-F7F9-8FCA-8196-C9D9296B78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8962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 E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7F0DF69-AB9B-C84B-AE9E-3E8BD3BB8D79}"/>
              </a:ext>
            </a:extLst>
          </p:cNvPr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gradFill flip="none" rotWithShape="1">
            <a:gsLst>
              <a:gs pos="0">
                <a:srgbClr val="006766"/>
              </a:gs>
              <a:gs pos="59000">
                <a:srgbClr val="609292">
                  <a:alpha val="25000"/>
                </a:srgbClr>
              </a:gs>
              <a:gs pos="100000">
                <a:srgbClr val="60929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C86080F9-E9B7-9B58-ED00-4BE4C8BF28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599735" y="0"/>
            <a:ext cx="7023100" cy="6858000"/>
          </a:xfrm>
          <a:prstGeom prst="rect">
            <a:avLst/>
          </a:prstGeom>
        </p:spPr>
      </p:pic>
      <p:sp>
        <p:nvSpPr>
          <p:cNvPr id="6" name="Frihandsfigur 5">
            <a:extLst>
              <a:ext uri="{FF2B5EF4-FFF2-40B4-BE49-F238E27FC236}">
                <a16:creationId xmlns:a16="http://schemas.microsoft.com/office/drawing/2014/main" id="{116392A3-180C-D867-E5FD-A6679FA04571}"/>
              </a:ext>
            </a:extLst>
          </p:cNvPr>
          <p:cNvSpPr/>
          <p:nvPr/>
        </p:nvSpPr>
        <p:spPr>
          <a:xfrm>
            <a:off x="5267747" y="2"/>
            <a:ext cx="6924253" cy="6857999"/>
          </a:xfrm>
          <a:custGeom>
            <a:avLst/>
            <a:gdLst>
              <a:gd name="connsiteX0" fmla="*/ 2350721 w 6924253"/>
              <a:gd name="connsiteY0" fmla="*/ 0 h 6857999"/>
              <a:gd name="connsiteX1" fmla="*/ 6924253 w 6924253"/>
              <a:gd name="connsiteY1" fmla="*/ 0 h 6857999"/>
              <a:gd name="connsiteX2" fmla="*/ 6924253 w 6924253"/>
              <a:gd name="connsiteY2" fmla="*/ 6857999 h 6857999"/>
              <a:gd name="connsiteX3" fmla="*/ 914743 w 6924253"/>
              <a:gd name="connsiteY3" fmla="*/ 6857999 h 6857999"/>
              <a:gd name="connsiteX4" fmla="*/ 798922 w 6924253"/>
              <a:gd name="connsiteY4" fmla="*/ 6702427 h 6857999"/>
              <a:gd name="connsiteX5" fmla="*/ 0 w 6924253"/>
              <a:gd name="connsiteY5" fmla="*/ 4075329 h 6857999"/>
              <a:gd name="connsiteX6" fmla="*/ 2252266 w 6924253"/>
              <a:gd name="connsiteY6" fmla="*/ 568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4253" h="6857999">
                <a:moveTo>
                  <a:pt x="2350721" y="0"/>
                </a:moveTo>
                <a:lnTo>
                  <a:pt x="6924253" y="0"/>
                </a:lnTo>
                <a:lnTo>
                  <a:pt x="6924253" y="6857999"/>
                </a:lnTo>
                <a:lnTo>
                  <a:pt x="914743" y="6857999"/>
                </a:lnTo>
                <a:lnTo>
                  <a:pt x="798922" y="6702427"/>
                </a:lnTo>
                <a:cubicBezTo>
                  <a:pt x="294524" y="5952507"/>
                  <a:pt x="0" y="5048466"/>
                  <a:pt x="0" y="4075329"/>
                </a:cubicBezTo>
                <a:cubicBezTo>
                  <a:pt x="0" y="2372341"/>
                  <a:pt x="901980" y="880956"/>
                  <a:pt x="2252266" y="56861"/>
                </a:cubicBezTo>
                <a:close/>
              </a:path>
            </a:pathLst>
          </a:cu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>
              <a:solidFill>
                <a:srgbClr val="006766"/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C451060-0048-E858-D04A-CBA3C39A7E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2003345"/>
            <a:ext cx="5980771" cy="1865861"/>
          </a:xfrm>
        </p:spPr>
        <p:txBody>
          <a:bodyPr anchor="b">
            <a:noAutofit/>
          </a:bodyPr>
          <a:lstStyle>
            <a:lvl1pPr algn="r">
              <a:defRPr sz="3200">
                <a:solidFill>
                  <a:srgbClr val="006766"/>
                </a:solidFill>
              </a:defRPr>
            </a:lvl1pPr>
          </a:lstStyle>
          <a:p>
            <a:r>
              <a:rPr lang="sv-SE" dirty="0"/>
              <a:t>TITLE OF PRESENTATION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272A535-4801-90D0-2FC6-CF8DCE0A7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9" y="4039146"/>
            <a:ext cx="5980771" cy="365125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rgbClr val="00676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Name</a:t>
            </a:r>
            <a:r>
              <a:rPr lang="sv-SE" dirty="0"/>
              <a:t> </a:t>
            </a:r>
            <a:r>
              <a:rPr lang="sv-SE" dirty="0" err="1"/>
              <a:t>Nameworth</a:t>
            </a:r>
            <a:endParaRPr lang="sv-SE" dirty="0"/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D74099FE-86F5-FADB-BF8D-1E512CBFF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5704538"/>
            <a:ext cx="5980771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rgbClr val="006766"/>
                </a:solidFill>
              </a:defRPr>
            </a:lvl1pPr>
          </a:lstStyle>
          <a:p>
            <a:fld id="{70FFE6F2-7FCD-DC46-A11F-774055623A4E}" type="datetime4">
              <a:rPr lang="sv-SE" smtClean="0"/>
              <a:pPr/>
              <a:t>13 februari 2024</a:t>
            </a:fld>
            <a:endParaRPr lang="sv-SE" dirty="0"/>
          </a:p>
        </p:txBody>
      </p:sp>
      <p:pic>
        <p:nvPicPr>
          <p:cNvPr id="13" name="Bildobjekt 12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0F6C6997-16B3-700C-5EA2-589DFDF715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74B4CDA8-0197-EF18-4979-D4E5106D4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1128" y="4770645"/>
            <a:ext cx="3575642" cy="7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9165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ga till vänster utan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 flipH="1">
            <a:off x="34656" y="0"/>
            <a:ext cx="7534543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732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ga till höger utan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EA2BF088-528F-E2AF-9E97-B19DF8CD7291}"/>
              </a:ext>
            </a:extLst>
          </p:cNvPr>
          <p:cNvSpPr txBox="1"/>
          <p:nvPr userDrawn="1"/>
        </p:nvSpPr>
        <p:spPr>
          <a:xfrm>
            <a:off x="8369300" y="-425966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Rör ej. Ska alltid vara med.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ABE3EF2-AB19-447A-B08B-251A67F28DF4}"/>
              </a:ext>
            </a:extLst>
          </p:cNvPr>
          <p:cNvSpPr txBox="1"/>
          <p:nvPr userDrawn="1"/>
        </p:nvSpPr>
        <p:spPr>
          <a:xfrm rot="5400000">
            <a:off x="10503416" y="3632228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Rör ej. Ska alltid vara med.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3C51C6E5-D182-6F84-0B02-EFB61D892CB0}"/>
              </a:ext>
            </a:extLst>
          </p:cNvPr>
          <p:cNvSpPr txBox="1"/>
          <p:nvPr userDrawn="1"/>
        </p:nvSpPr>
        <p:spPr>
          <a:xfrm rot="16200000">
            <a:off x="-2057916" y="2831039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Rör ej. Ska alltid vara med.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B14622D-3438-FA13-78EF-249BF0F37762}"/>
              </a:ext>
            </a:extLst>
          </p:cNvPr>
          <p:cNvSpPr txBox="1"/>
          <p:nvPr userDrawn="1"/>
        </p:nvSpPr>
        <p:spPr>
          <a:xfrm>
            <a:off x="801551" y="686489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Rör ej. Ska alltid vara med.</a:t>
            </a:r>
          </a:p>
        </p:txBody>
      </p:sp>
    </p:spTree>
    <p:extLst>
      <p:ext uri="{BB962C8B-B14F-4D97-AF65-F5344CB8AC3E}">
        <p14:creationId xmlns:p14="http://schemas.microsoft.com/office/powerpoint/2010/main" val="263965274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ga till höger utan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5795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ga till höger med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AC608B2C-0714-41EC-C842-6E3096289282}"/>
              </a:ext>
            </a:extLst>
          </p:cNvPr>
          <p:cNvSpPr txBox="1"/>
          <p:nvPr userDrawn="1"/>
        </p:nvSpPr>
        <p:spPr>
          <a:xfrm>
            <a:off x="8369300" y="-425966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B8F8343-ED6E-2FE8-0EA1-346FAECCDDCE}"/>
              </a:ext>
            </a:extLst>
          </p:cNvPr>
          <p:cNvSpPr txBox="1"/>
          <p:nvPr userDrawn="1"/>
        </p:nvSpPr>
        <p:spPr>
          <a:xfrm>
            <a:off x="8534400" y="6858000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FCCA705-C5FE-FB75-5824-9A7459DBACD2}"/>
              </a:ext>
            </a:extLst>
          </p:cNvPr>
          <p:cNvSpPr txBox="1"/>
          <p:nvPr userDrawn="1"/>
        </p:nvSpPr>
        <p:spPr>
          <a:xfrm rot="5400000">
            <a:off x="10592316" y="324433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075FBB38-1087-B701-7DDB-874DA5BBB1E7}"/>
              </a:ext>
            </a:extLst>
          </p:cNvPr>
          <p:cNvSpPr txBox="1"/>
          <p:nvPr userDrawn="1"/>
        </p:nvSpPr>
        <p:spPr>
          <a:xfrm rot="16200000">
            <a:off x="-2057916" y="324433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</p:spTree>
    <p:extLst>
      <p:ext uri="{BB962C8B-B14F-4D97-AF65-F5344CB8AC3E}">
        <p14:creationId xmlns:p14="http://schemas.microsoft.com/office/powerpoint/2010/main" val="352825904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ga till höger med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AC608B2C-0714-41EC-C842-6E3096289282}"/>
              </a:ext>
            </a:extLst>
          </p:cNvPr>
          <p:cNvSpPr txBox="1"/>
          <p:nvPr userDrawn="1"/>
        </p:nvSpPr>
        <p:spPr>
          <a:xfrm>
            <a:off x="8369300" y="-425966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B8F8343-ED6E-2FE8-0EA1-346FAECCDDCE}"/>
              </a:ext>
            </a:extLst>
          </p:cNvPr>
          <p:cNvSpPr txBox="1"/>
          <p:nvPr userDrawn="1"/>
        </p:nvSpPr>
        <p:spPr>
          <a:xfrm>
            <a:off x="8534400" y="6858000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FCCA705-C5FE-FB75-5824-9A7459DBACD2}"/>
              </a:ext>
            </a:extLst>
          </p:cNvPr>
          <p:cNvSpPr txBox="1"/>
          <p:nvPr userDrawn="1"/>
        </p:nvSpPr>
        <p:spPr>
          <a:xfrm rot="5400000">
            <a:off x="10592316" y="324433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075FBB38-1087-B701-7DDB-874DA5BBB1E7}"/>
              </a:ext>
            </a:extLst>
          </p:cNvPr>
          <p:cNvSpPr txBox="1"/>
          <p:nvPr userDrawn="1"/>
        </p:nvSpPr>
        <p:spPr>
          <a:xfrm rot="16200000">
            <a:off x="-2057916" y="324433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6" name="Platshållare för bild 9">
            <a:extLst>
              <a:ext uri="{FF2B5EF4-FFF2-40B4-BE49-F238E27FC236}">
                <a16:creationId xmlns:a16="http://schemas.microsoft.com/office/drawing/2014/main" id="{B208098D-9026-51FB-D81B-2E43E1799C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52803" y="2606273"/>
            <a:ext cx="2651527" cy="265152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PLATS FÖR QR-KOD TILL RAPPORTEN</a:t>
            </a:r>
          </a:p>
        </p:txBody>
      </p:sp>
    </p:spTree>
    <p:extLst>
      <p:ext uri="{BB962C8B-B14F-4D97-AF65-F5344CB8AC3E}">
        <p14:creationId xmlns:p14="http://schemas.microsoft.com/office/powerpoint/2010/main" val="315900736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ga till höger med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AC608B2C-0714-41EC-C842-6E3096289282}"/>
              </a:ext>
            </a:extLst>
          </p:cNvPr>
          <p:cNvSpPr txBox="1"/>
          <p:nvPr userDrawn="1"/>
        </p:nvSpPr>
        <p:spPr>
          <a:xfrm>
            <a:off x="8059057" y="-461665"/>
            <a:ext cx="502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GUIDE GUIDE GUIDE GUIDE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9BB89D6E-7A4D-3F9C-3608-0522041549D4}"/>
              </a:ext>
            </a:extLst>
          </p:cNvPr>
          <p:cNvSpPr txBox="1"/>
          <p:nvPr userDrawn="1"/>
        </p:nvSpPr>
        <p:spPr>
          <a:xfrm rot="5400000">
            <a:off x="9663864" y="2971731"/>
            <a:ext cx="502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GUIDE GUIDE GUIDE GUIDE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92D383B8-B3DB-7A0E-7F36-6A725FF5902A}"/>
              </a:ext>
            </a:extLst>
          </p:cNvPr>
          <p:cNvSpPr txBox="1"/>
          <p:nvPr userDrawn="1"/>
        </p:nvSpPr>
        <p:spPr>
          <a:xfrm>
            <a:off x="4509478" y="6858000"/>
            <a:ext cx="502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GUIDE GUIDE GUIDE GUIDE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6913279-1974-1507-AD2A-68E3578782DF}"/>
              </a:ext>
            </a:extLst>
          </p:cNvPr>
          <p:cNvSpPr txBox="1"/>
          <p:nvPr userDrawn="1"/>
        </p:nvSpPr>
        <p:spPr>
          <a:xfrm rot="16200000">
            <a:off x="-2510064" y="2510064"/>
            <a:ext cx="502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GUIDE GUIDE GUIDE GUIDE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0772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ga till höger med anvisning, samfinansier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9E7AABA9-F143-6EEF-EDB7-E4BD310C78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28100" y="800100"/>
            <a:ext cx="2628900" cy="26289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Vid samfinansiering ska dessas loggor visas här</a:t>
            </a:r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25F9AD34-92DE-06BC-A99E-DF8BFF0CC1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28100" y="3670300"/>
            <a:ext cx="2628900" cy="26289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Vid samfinansiering ska dessas loggor visas här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7B17F9D-D650-1BA4-AAED-8A52F75592F7}"/>
              </a:ext>
            </a:extLst>
          </p:cNvPr>
          <p:cNvSpPr txBox="1"/>
          <p:nvPr userDrawn="1"/>
        </p:nvSpPr>
        <p:spPr>
          <a:xfrm>
            <a:off x="8369300" y="-425966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35EEF13C-A2E8-FF03-DC28-2C2C60AFACE2}"/>
              </a:ext>
            </a:extLst>
          </p:cNvPr>
          <p:cNvSpPr txBox="1"/>
          <p:nvPr userDrawn="1"/>
        </p:nvSpPr>
        <p:spPr>
          <a:xfrm>
            <a:off x="8534400" y="6858000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17B2353-C162-E222-5386-36C1E7712BC3}"/>
              </a:ext>
            </a:extLst>
          </p:cNvPr>
          <p:cNvSpPr txBox="1"/>
          <p:nvPr userDrawn="1"/>
        </p:nvSpPr>
        <p:spPr>
          <a:xfrm rot="5400000">
            <a:off x="10592316" y="324433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E5DB9C15-3DB3-7300-E1EA-3001EA3CF98D}"/>
              </a:ext>
            </a:extLst>
          </p:cNvPr>
          <p:cNvSpPr txBox="1"/>
          <p:nvPr userDrawn="1"/>
        </p:nvSpPr>
        <p:spPr>
          <a:xfrm rot="16200000">
            <a:off x="-2057916" y="324433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</p:spTree>
    <p:extLst>
      <p:ext uri="{BB962C8B-B14F-4D97-AF65-F5344CB8AC3E}">
        <p14:creationId xmlns:p14="http://schemas.microsoft.com/office/powerpoint/2010/main" val="133141068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7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B318D88-F332-3177-E053-F8D33CD61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97" y="294075"/>
            <a:ext cx="7935703" cy="18443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1D44067-90F8-7F55-85FA-B103BB692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697" y="2230243"/>
            <a:ext cx="7935703" cy="4081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33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6" r:id="rId3"/>
    <p:sldLayoutId id="2147483712" r:id="rId4"/>
    <p:sldLayoutId id="2147483720" r:id="rId5"/>
    <p:sldLayoutId id="2147483715" r:id="rId6"/>
    <p:sldLayoutId id="2147483719" r:id="rId7"/>
    <p:sldLayoutId id="2147483718" r:id="rId8"/>
    <p:sldLayoutId id="2147483713" r:id="rId9"/>
    <p:sldLayoutId id="2147483714" r:id="rId10"/>
    <p:sldLayoutId id="2147483717" r:id="rId11"/>
    <p:sldLayoutId id="2147483716" r:id="rId12"/>
    <p:sldLayoutId id="2147483708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AF5E6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400" kern="1200">
          <a:solidFill>
            <a:srgbClr val="FAF5E6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rgbClr val="FAF5E6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rgbClr val="FAF5E6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rgbClr val="FAF5E6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rgbClr val="FAF5E6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3" userDrawn="1">
          <p15:clr>
            <a:srgbClr val="F26B43"/>
          </p15:clr>
        </p15:guide>
        <p15:guide id="2" pos="325" userDrawn="1">
          <p15:clr>
            <a:srgbClr val="F26B43"/>
          </p15:clr>
        </p15:guide>
        <p15:guide id="3" pos="7355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fallsverige.se/rapporter-utveckling/rapporter/" TargetMode="External"/><Relationship Id="rId2" Type="http://schemas.openxmlformats.org/officeDocument/2006/relationships/hyperlink" Target="mailto:rad.givarsson@avfallsverige.s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customXml" Target="../ink/ink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 5">
            <a:extLst>
              <a:ext uri="{FF2B5EF4-FFF2-40B4-BE49-F238E27FC236}">
                <a16:creationId xmlns:a16="http://schemas.microsoft.com/office/drawing/2014/main" id="{867E3E7F-ACF1-55B8-1762-ED7E9463E604}"/>
              </a:ext>
            </a:extLst>
          </p:cNvPr>
          <p:cNvSpPr/>
          <p:nvPr/>
        </p:nvSpPr>
        <p:spPr>
          <a:xfrm>
            <a:off x="4896478" y="-871773"/>
            <a:ext cx="10951866" cy="11000474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DAF8DBB-0CCE-6F9C-C08C-4B74609EF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6900" y="2496069"/>
            <a:ext cx="6399871" cy="1865861"/>
          </a:xfrm>
        </p:spPr>
        <p:txBody>
          <a:bodyPr/>
          <a:lstStyle/>
          <a:p>
            <a:r>
              <a:rPr lang="sv-SE" dirty="0"/>
              <a:t>ÖKAT ÅTERBRUK MED HJÄLP AV NYA MOTTAGARE - VÄGLEDNING FÖR KOMMUNER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0785B9-FF2F-1FDA-5D49-0E25ADF167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9" y="4779107"/>
            <a:ext cx="5980771" cy="365125"/>
          </a:xfrm>
        </p:spPr>
        <p:txBody>
          <a:bodyPr>
            <a:normAutofit lnSpcReduction="10000"/>
          </a:bodyPr>
          <a:lstStyle/>
          <a:p>
            <a:r>
              <a:rPr lang="sv-SE" sz="2000" dirty="0">
                <a:solidFill>
                  <a:srgbClr val="0F6B69"/>
                </a:solidFill>
              </a:rPr>
              <a:t>Februari 2024</a:t>
            </a:r>
          </a:p>
        </p:txBody>
      </p:sp>
      <p:sp>
        <p:nvSpPr>
          <p:cNvPr id="5" name="Underrubrik 1">
            <a:extLst>
              <a:ext uri="{FF2B5EF4-FFF2-40B4-BE49-F238E27FC236}">
                <a16:creationId xmlns:a16="http://schemas.microsoft.com/office/drawing/2014/main" id="{76657F26-6EC7-7E81-CA82-E0EDB3AE5B0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095999" y="4387956"/>
            <a:ext cx="5980771" cy="3651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v-SE" sz="2200" dirty="0">
                <a:solidFill>
                  <a:srgbClr val="0F6B69"/>
                </a:solidFill>
              </a:rPr>
              <a:t>Rapportnummer 2024:01</a:t>
            </a:r>
          </a:p>
        </p:txBody>
      </p:sp>
    </p:spTree>
    <p:extLst>
      <p:ext uri="{BB962C8B-B14F-4D97-AF65-F5344CB8AC3E}">
        <p14:creationId xmlns:p14="http://schemas.microsoft.com/office/powerpoint/2010/main" val="351834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1998117" y="-420151"/>
            <a:ext cx="8355777" cy="8392862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2A1EE8FB-ADFF-4828-95B6-1C4F3325A0A1}"/>
              </a:ext>
            </a:extLst>
          </p:cNvPr>
          <p:cNvSpPr txBox="1">
            <a:spLocks/>
          </p:cNvSpPr>
          <p:nvPr/>
        </p:nvSpPr>
        <p:spPr>
          <a:xfrm>
            <a:off x="6176005" y="4392090"/>
            <a:ext cx="4015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b="1" kern="0" dirty="0">
                <a:solidFill>
                  <a:srgbClr val="0F6B69"/>
                </a:solidFill>
              </a:rPr>
              <a:t>MER INFORMATION </a:t>
            </a:r>
            <a:br>
              <a:rPr lang="sv-SE" sz="2000" b="1" kern="0" dirty="0">
                <a:solidFill>
                  <a:srgbClr val="0F6B69"/>
                </a:solidFill>
              </a:rPr>
            </a:br>
            <a:r>
              <a:rPr lang="sv-SE" sz="2000" dirty="0">
                <a:solidFill>
                  <a:srgbClr val="0F6B69"/>
                </a:solidFill>
              </a:rPr>
              <a:t>Camilla Nilsson</a:t>
            </a:r>
          </a:p>
          <a:p>
            <a:r>
              <a:rPr lang="sv-SE" sz="2000" dirty="0">
                <a:solidFill>
                  <a:srgbClr val="0F6B6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Camilla.Nilsson@avfallsverige.se</a:t>
            </a:r>
            <a:endParaRPr lang="sv-SE" sz="2000" dirty="0">
              <a:solidFill>
                <a:srgbClr val="0F6B69"/>
              </a:solidFill>
            </a:endParaRPr>
          </a:p>
        </p:txBody>
      </p:sp>
      <p:cxnSp>
        <p:nvCxnSpPr>
          <p:cNvPr id="2" name="Rak 1">
            <a:extLst>
              <a:ext uri="{FF2B5EF4-FFF2-40B4-BE49-F238E27FC236}">
                <a16:creationId xmlns:a16="http://schemas.microsoft.com/office/drawing/2014/main" id="{8A7A11D4-FD0C-A067-1CF7-A811BCB082D6}"/>
              </a:ext>
            </a:extLst>
          </p:cNvPr>
          <p:cNvCxnSpPr>
            <a:cxnSpLocks/>
          </p:cNvCxnSpPr>
          <p:nvPr/>
        </p:nvCxnSpPr>
        <p:spPr>
          <a:xfrm>
            <a:off x="6094816" y="2095500"/>
            <a:ext cx="0" cy="3691761"/>
          </a:xfrm>
          <a:prstGeom prst="line">
            <a:avLst/>
          </a:prstGeom>
          <a:ln w="57150">
            <a:solidFill>
              <a:srgbClr val="416D6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ruta 4">
            <a:extLst>
              <a:ext uri="{FF2B5EF4-FFF2-40B4-BE49-F238E27FC236}">
                <a16:creationId xmlns:a16="http://schemas.microsoft.com/office/drawing/2014/main" id="{19BF29D1-13AB-97C0-8639-106F9390BC44}"/>
              </a:ext>
            </a:extLst>
          </p:cNvPr>
          <p:cNvSpPr txBox="1"/>
          <p:nvPr/>
        </p:nvSpPr>
        <p:spPr>
          <a:xfrm>
            <a:off x="6176005" y="2453872"/>
            <a:ext cx="36250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b="1" kern="0" dirty="0">
                <a:solidFill>
                  <a:srgbClr val="0F6B69"/>
                </a:solidFill>
              </a:rPr>
              <a:t>RAPPORTEN FINNS FÖR NEDLADDNING </a:t>
            </a:r>
            <a:br>
              <a:rPr lang="sv-SE" sz="2000" kern="0" dirty="0">
                <a:solidFill>
                  <a:srgbClr val="0F6B69"/>
                </a:solidFill>
              </a:rPr>
            </a:br>
            <a:r>
              <a:rPr lang="sv-SE" i="1" kern="0" dirty="0">
                <a:solidFill>
                  <a:srgbClr val="0F6B69"/>
                </a:solidFill>
              </a:rPr>
              <a:t>(kostnadsfritt för Avfall Sveriges medlemmar) </a:t>
            </a:r>
            <a:br>
              <a:rPr lang="sv-SE" kern="0" dirty="0">
                <a:solidFill>
                  <a:srgbClr val="0F6B69"/>
                </a:solidFill>
              </a:rPr>
            </a:br>
            <a:r>
              <a:rPr lang="sv-SE" sz="2000" kern="0" dirty="0">
                <a:solidFill>
                  <a:srgbClr val="0F6B69"/>
                </a:solidFill>
              </a:rPr>
              <a:t>på </a:t>
            </a:r>
            <a:r>
              <a:rPr lang="sv-SE" sz="2000" b="1" kern="0" dirty="0">
                <a:solidFill>
                  <a:srgbClr val="0F6B6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Avfall Sveriges hemsida</a:t>
            </a:r>
            <a:endParaRPr lang="sv-SE" sz="2000" b="1" kern="0" dirty="0">
              <a:solidFill>
                <a:srgbClr val="0F6B69"/>
              </a:solidFill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10CF6F9A-F1BF-0ABA-2B4D-A427CCAC69EE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19440B7-162A-35CD-ADF0-7DE6D2C3A07B}"/>
              </a:ext>
            </a:extLst>
          </p:cNvPr>
          <p:cNvSpPr txBox="1"/>
          <p:nvPr/>
        </p:nvSpPr>
        <p:spPr>
          <a:xfrm>
            <a:off x="2908690" y="1255136"/>
            <a:ext cx="6372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3600" b="1" dirty="0">
                <a:solidFill>
                  <a:srgbClr val="0F6B69"/>
                </a:solidFill>
                <a:latin typeface="Georgia" panose="02040502050405020303" pitchFamily="18" charset="0"/>
              </a:rPr>
              <a:t>RAPPORTINFORMATION</a:t>
            </a:r>
            <a:endParaRPr lang="sv-SE" sz="4400" b="1" dirty="0">
              <a:solidFill>
                <a:srgbClr val="0F6B69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Platshållare för bild 5" descr="En bild som visar mönster, stygn&#10;&#10;Automatiskt genererad beskrivning">
            <a:extLst>
              <a:ext uri="{FF2B5EF4-FFF2-40B4-BE49-F238E27FC236}">
                <a16:creationId xmlns:a16="http://schemas.microsoft.com/office/drawing/2014/main" id="{846531A2-374C-0810-60BD-2B83C628CAE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216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 4">
            <a:extLst>
              <a:ext uri="{FF2B5EF4-FFF2-40B4-BE49-F238E27FC236}">
                <a16:creationId xmlns:a16="http://schemas.microsoft.com/office/drawing/2014/main" id="{197EAF60-8526-38FE-8132-E01A1ADB6FE2}"/>
              </a:ext>
            </a:extLst>
          </p:cNvPr>
          <p:cNvSpPr/>
          <p:nvPr/>
        </p:nvSpPr>
        <p:spPr>
          <a:xfrm>
            <a:off x="3209922" y="542927"/>
            <a:ext cx="5772144" cy="5772144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AD0D48FF-D1B6-E84E-AA82-E77ADDBEF91F}"/>
              </a:ext>
            </a:extLst>
          </p:cNvPr>
          <p:cNvSpPr txBox="1">
            <a:spLocks/>
          </p:cNvSpPr>
          <p:nvPr/>
        </p:nvSpPr>
        <p:spPr>
          <a:xfrm>
            <a:off x="3861741" y="3800434"/>
            <a:ext cx="446851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1800" kern="1200">
                <a:solidFill>
                  <a:srgbClr val="416D70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600" i="1" dirty="0">
                <a:solidFill>
                  <a:srgbClr val="006766"/>
                </a:solidFill>
              </a:rPr>
              <a:t>www.avfallsverige.se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FED93B9-C310-48FB-9657-E75C0A9A3917}"/>
              </a:ext>
            </a:extLst>
          </p:cNvPr>
          <p:cNvSpPr txBox="1"/>
          <p:nvPr/>
        </p:nvSpPr>
        <p:spPr>
          <a:xfrm>
            <a:off x="4429573" y="2875001"/>
            <a:ext cx="33328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600" b="1" dirty="0">
                <a:solidFill>
                  <a:srgbClr val="006766"/>
                </a:solidFill>
              </a:rPr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1663461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1468551" y="-1219368"/>
            <a:ext cx="9254897" cy="9295973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918E95C-DB73-353B-6D96-517E713B2EC4}"/>
              </a:ext>
            </a:extLst>
          </p:cNvPr>
          <p:cNvSpPr txBox="1"/>
          <p:nvPr/>
        </p:nvSpPr>
        <p:spPr>
          <a:xfrm>
            <a:off x="2498704" y="552453"/>
            <a:ext cx="71945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3600" b="1" dirty="0">
                <a:solidFill>
                  <a:srgbClr val="0F6B69"/>
                </a:solidFill>
                <a:latin typeface="Georgia" panose="02040502050405020303" pitchFamily="18" charset="0"/>
              </a:rPr>
              <a:t>AVFALL SVERIGES</a:t>
            </a:r>
            <a:br>
              <a:rPr lang="sv-SE" sz="3600" b="1" dirty="0">
                <a:solidFill>
                  <a:srgbClr val="0F6B69"/>
                </a:solidFill>
                <a:latin typeface="Georgia" panose="02040502050405020303" pitchFamily="18" charset="0"/>
              </a:rPr>
            </a:br>
            <a:r>
              <a:rPr lang="sv-SE" sz="3600" b="1" dirty="0">
                <a:solidFill>
                  <a:srgbClr val="0F6B69"/>
                </a:solidFill>
                <a:latin typeface="Georgia" panose="02040502050405020303" pitchFamily="18" charset="0"/>
              </a:rPr>
              <a:t>UTVECKLINGSSATSNINGAR</a:t>
            </a:r>
            <a:endParaRPr lang="sv-SE" sz="4400" b="1" dirty="0">
              <a:solidFill>
                <a:srgbClr val="0F6B69"/>
              </a:solidFill>
              <a:latin typeface="Georgia" panose="02040502050405020303" pitchFamily="18" charset="0"/>
            </a:endParaRPr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2A1EE8FB-ADFF-4828-95B6-1C4F3325A0A1}"/>
              </a:ext>
            </a:extLst>
          </p:cNvPr>
          <p:cNvSpPr txBox="1">
            <a:spLocks/>
          </p:cNvSpPr>
          <p:nvPr/>
        </p:nvSpPr>
        <p:spPr>
          <a:xfrm>
            <a:off x="2591937" y="1817064"/>
            <a:ext cx="700812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 dirty="0">
                <a:solidFill>
                  <a:srgbClr val="0F6B69"/>
                </a:solidFill>
              </a:rPr>
              <a:t>Syftet med Avfall Sveriges utvecklingssatsning är att genom </a:t>
            </a:r>
            <a:r>
              <a:rPr lang="sv-SE" sz="2000" b="1" dirty="0">
                <a:solidFill>
                  <a:srgbClr val="0F6B69"/>
                </a:solidFill>
              </a:rPr>
              <a:t>samordnade</a:t>
            </a:r>
            <a:r>
              <a:rPr lang="sv-SE" sz="2000" dirty="0">
                <a:solidFill>
                  <a:srgbClr val="0F6B69"/>
                </a:solidFill>
              </a:rPr>
              <a:t> insatser </a:t>
            </a:r>
            <a:r>
              <a:rPr lang="sv-SE" sz="2000" b="1" dirty="0">
                <a:solidFill>
                  <a:srgbClr val="0F6B69"/>
                </a:solidFill>
              </a:rPr>
              <a:t>främja</a:t>
            </a:r>
            <a:r>
              <a:rPr lang="sv-SE" sz="2000" dirty="0">
                <a:solidFill>
                  <a:srgbClr val="0F6B69"/>
                </a:solidFill>
              </a:rPr>
              <a:t> </a:t>
            </a:r>
            <a:r>
              <a:rPr lang="sv-SE" sz="2000" b="1" dirty="0">
                <a:solidFill>
                  <a:srgbClr val="0F6B69"/>
                </a:solidFill>
              </a:rPr>
              <a:t>medlemmarnas</a:t>
            </a:r>
            <a:r>
              <a:rPr lang="sv-SE" sz="2000" dirty="0">
                <a:solidFill>
                  <a:srgbClr val="0F6B69"/>
                </a:solidFill>
              </a:rPr>
              <a:t> </a:t>
            </a:r>
            <a:r>
              <a:rPr lang="sv-SE" sz="2000" i="1" dirty="0">
                <a:solidFill>
                  <a:srgbClr val="0F6B69"/>
                </a:solidFill>
              </a:rPr>
              <a:t>verksamhetsutveckling</a:t>
            </a:r>
            <a:r>
              <a:rPr lang="sv-SE" sz="2000" dirty="0">
                <a:solidFill>
                  <a:srgbClr val="0F6B69"/>
                </a:solidFill>
              </a:rPr>
              <a:t> för en </a:t>
            </a:r>
            <a:r>
              <a:rPr lang="sv-SE" sz="2000" b="1" dirty="0">
                <a:solidFill>
                  <a:srgbClr val="0F6B69"/>
                </a:solidFill>
              </a:rPr>
              <a:t>avfallshantering</a:t>
            </a:r>
            <a:r>
              <a:rPr lang="sv-SE" sz="2000" dirty="0">
                <a:solidFill>
                  <a:srgbClr val="0F6B69"/>
                </a:solidFill>
              </a:rPr>
              <a:t> som är miljöriktig och hållbar utifrån ett samhällsansvar. </a:t>
            </a:r>
            <a:br>
              <a:rPr lang="sv-SE" sz="2000" dirty="0">
                <a:solidFill>
                  <a:srgbClr val="0F6B69"/>
                </a:solidFill>
              </a:rPr>
            </a:br>
            <a:endParaRPr lang="sv-SE" sz="2000" dirty="0">
              <a:solidFill>
                <a:srgbClr val="0F6B69"/>
              </a:solidFill>
            </a:endParaRPr>
          </a:p>
          <a:p>
            <a:pPr algn="ctr"/>
            <a:r>
              <a:rPr lang="sv-SE" sz="2000" dirty="0">
                <a:solidFill>
                  <a:srgbClr val="0F6B69"/>
                </a:solidFill>
              </a:rPr>
              <a:t>Utvecklingssatsningens </a:t>
            </a:r>
            <a:r>
              <a:rPr lang="sv-SE" sz="2000" i="1" dirty="0">
                <a:solidFill>
                  <a:srgbClr val="0F6B69"/>
                </a:solidFill>
              </a:rPr>
              <a:t>inriktning</a:t>
            </a:r>
            <a:r>
              <a:rPr lang="sv-SE" sz="2000" dirty="0">
                <a:solidFill>
                  <a:srgbClr val="0F6B69"/>
                </a:solidFill>
              </a:rPr>
              <a:t> utgår från medlemmarnas behov, är starkt </a:t>
            </a:r>
            <a:r>
              <a:rPr lang="sv-SE" sz="2000" i="1" dirty="0">
                <a:solidFill>
                  <a:srgbClr val="0F6B69"/>
                </a:solidFill>
              </a:rPr>
              <a:t>medlemsförankrad</a:t>
            </a:r>
            <a:r>
              <a:rPr lang="sv-SE" sz="2000" dirty="0">
                <a:solidFill>
                  <a:srgbClr val="0F6B69"/>
                </a:solidFill>
              </a:rPr>
              <a:t>, framförallt genom arbetsgrupperna, och har sin grund i </a:t>
            </a:r>
            <a:r>
              <a:rPr lang="sv-SE" sz="2000" i="1" dirty="0">
                <a:solidFill>
                  <a:srgbClr val="0F6B69"/>
                </a:solidFill>
              </a:rPr>
              <a:t>Avfall Sveriges vision </a:t>
            </a:r>
            <a:r>
              <a:rPr lang="sv-SE" sz="2000" b="1" i="1" dirty="0">
                <a:solidFill>
                  <a:srgbClr val="0F6B69"/>
                </a:solidFill>
              </a:rPr>
              <a:t>”Det finns inget avfall”. </a:t>
            </a:r>
            <a:br>
              <a:rPr lang="sv-SE" sz="2000" b="1" i="1" dirty="0">
                <a:solidFill>
                  <a:srgbClr val="0F6B69"/>
                </a:solidFill>
              </a:rPr>
            </a:br>
            <a:endParaRPr lang="sv-SE" sz="2000" b="1" i="1" dirty="0">
              <a:solidFill>
                <a:srgbClr val="0F6B69"/>
              </a:solidFill>
            </a:endParaRPr>
          </a:p>
          <a:p>
            <a:pPr algn="ctr"/>
            <a:r>
              <a:rPr lang="sv-SE" sz="2000" b="1" dirty="0">
                <a:solidFill>
                  <a:srgbClr val="0F6B69"/>
                </a:solidFill>
              </a:rPr>
              <a:t>Särskilda satsningar</a:t>
            </a:r>
          </a:p>
          <a:p>
            <a:pPr algn="ctr"/>
            <a:r>
              <a:rPr lang="sv-SE" sz="2000" dirty="0">
                <a:solidFill>
                  <a:srgbClr val="0F6B69"/>
                </a:solidFill>
              </a:rPr>
              <a:t>Arbetsgrupperna för energiåtervinning, biologisk återvinning och avfallsanläggningar har </a:t>
            </a:r>
            <a:r>
              <a:rPr lang="sv-SE" sz="2000" i="1" dirty="0">
                <a:solidFill>
                  <a:srgbClr val="0F6B69"/>
                </a:solidFill>
              </a:rPr>
              <a:t>egna utvecklingssatsningar</a:t>
            </a:r>
            <a:r>
              <a:rPr lang="sv-SE" sz="2000" dirty="0">
                <a:solidFill>
                  <a:srgbClr val="0F6B69"/>
                </a:solidFill>
              </a:rPr>
              <a:t> som de själva bekostar och beslutar om.  </a:t>
            </a:r>
          </a:p>
          <a:p>
            <a:pPr algn="ctr"/>
            <a:endParaRPr lang="sv-SE" sz="2000" b="1" i="1" dirty="0">
              <a:solidFill>
                <a:srgbClr val="0F6B69"/>
              </a:solidFill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61966DE-A47D-90D3-2BFD-059674C22C43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2524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-2353373" y="-2287388"/>
            <a:ext cx="10951866" cy="11000474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918E95C-DB73-353B-6D96-517E713B2EC4}"/>
              </a:ext>
            </a:extLst>
          </p:cNvPr>
          <p:cNvSpPr txBox="1"/>
          <p:nvPr/>
        </p:nvSpPr>
        <p:spPr>
          <a:xfrm>
            <a:off x="516654" y="869035"/>
            <a:ext cx="6314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b="1" dirty="0">
                <a:solidFill>
                  <a:srgbClr val="0F6B69"/>
                </a:solidFill>
                <a:latin typeface="Georgia" panose="02040502050405020303" pitchFamily="18" charset="0"/>
              </a:rPr>
              <a:t>PROJEKTINFORMATION</a:t>
            </a:r>
            <a:endParaRPr lang="sv-SE" sz="4400" b="1" dirty="0">
              <a:solidFill>
                <a:srgbClr val="0F6B69"/>
              </a:solidFill>
              <a:latin typeface="Georgia" panose="02040502050405020303" pitchFamily="18" charset="0"/>
            </a:endParaRPr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2A1EE8FB-ADFF-4828-95B6-1C4F3325A0A1}"/>
              </a:ext>
            </a:extLst>
          </p:cNvPr>
          <p:cNvSpPr txBox="1">
            <a:spLocks/>
          </p:cNvSpPr>
          <p:nvPr/>
        </p:nvSpPr>
        <p:spPr>
          <a:xfrm>
            <a:off x="516654" y="1992917"/>
            <a:ext cx="700812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b="1" i="1" dirty="0">
                <a:solidFill>
                  <a:srgbClr val="0F6B69"/>
                </a:solidFill>
              </a:rPr>
              <a:t>Sökande:</a:t>
            </a:r>
          </a:p>
          <a:p>
            <a:r>
              <a:rPr lang="sv-SE" dirty="0">
                <a:solidFill>
                  <a:srgbClr val="0F6B69"/>
                </a:solidFill>
              </a:rPr>
              <a:t>Avfall Sveriges arbetsgrupper Återvinningscentraler och Förebyggande</a:t>
            </a:r>
          </a:p>
          <a:p>
            <a:endParaRPr lang="sv-SE" dirty="0">
              <a:solidFill>
                <a:srgbClr val="0F6B69"/>
              </a:solidFill>
            </a:endParaRPr>
          </a:p>
          <a:p>
            <a:r>
              <a:rPr lang="sv-SE" sz="2000" b="1" i="1" dirty="0">
                <a:solidFill>
                  <a:srgbClr val="0F6B69"/>
                </a:solidFill>
              </a:rPr>
              <a:t>Genomförare:</a:t>
            </a:r>
          </a:p>
          <a:p>
            <a:r>
              <a:rPr lang="en-US" dirty="0">
                <a:solidFill>
                  <a:srgbClr val="0F6B69"/>
                </a:solidFill>
              </a:rPr>
              <a:t>Klara Gustafsson, </a:t>
            </a:r>
            <a:r>
              <a:rPr lang="en-US" dirty="0" err="1">
                <a:solidFill>
                  <a:srgbClr val="0F6B69"/>
                </a:solidFill>
              </a:rPr>
              <a:t>Malin</a:t>
            </a:r>
            <a:r>
              <a:rPr lang="en-US" dirty="0">
                <a:solidFill>
                  <a:srgbClr val="0F6B69"/>
                </a:solidFill>
              </a:rPr>
              <a:t> Stare </a:t>
            </a:r>
            <a:r>
              <a:rPr lang="en-US" dirty="0" err="1">
                <a:solidFill>
                  <a:srgbClr val="0F6B69"/>
                </a:solidFill>
              </a:rPr>
              <a:t>Lins</a:t>
            </a:r>
            <a:r>
              <a:rPr lang="en-US" dirty="0">
                <a:solidFill>
                  <a:srgbClr val="0F6B69"/>
                </a:solidFill>
              </a:rPr>
              <a:t> </a:t>
            </a:r>
            <a:r>
              <a:rPr lang="en-US" dirty="0" err="1">
                <a:solidFill>
                  <a:srgbClr val="0F6B69"/>
                </a:solidFill>
              </a:rPr>
              <a:t>och</a:t>
            </a:r>
            <a:r>
              <a:rPr lang="en-US" dirty="0">
                <a:solidFill>
                  <a:srgbClr val="0F6B69"/>
                </a:solidFill>
              </a:rPr>
              <a:t> Emma </a:t>
            </a:r>
            <a:r>
              <a:rPr lang="en-US" dirty="0" err="1">
                <a:solidFill>
                  <a:srgbClr val="0F6B69"/>
                </a:solidFill>
              </a:rPr>
              <a:t>Ramström</a:t>
            </a:r>
            <a:r>
              <a:rPr lang="en-US" dirty="0">
                <a:solidFill>
                  <a:srgbClr val="0F6B69"/>
                </a:solidFill>
              </a:rPr>
              <a:t>, </a:t>
            </a:r>
            <a:r>
              <a:rPr lang="en-US" dirty="0" err="1">
                <a:solidFill>
                  <a:srgbClr val="0F6B69"/>
                </a:solidFill>
              </a:rPr>
              <a:t>alla</a:t>
            </a:r>
            <a:r>
              <a:rPr lang="en-US" dirty="0">
                <a:solidFill>
                  <a:srgbClr val="0F6B69"/>
                </a:solidFill>
              </a:rPr>
              <a:t> </a:t>
            </a:r>
            <a:r>
              <a:rPr lang="en-US" dirty="0" err="1">
                <a:solidFill>
                  <a:srgbClr val="0F6B69"/>
                </a:solidFill>
              </a:rPr>
              <a:t>på</a:t>
            </a:r>
            <a:r>
              <a:rPr lang="en-US" dirty="0">
                <a:solidFill>
                  <a:srgbClr val="0F6B69"/>
                </a:solidFill>
              </a:rPr>
              <a:t> </a:t>
            </a:r>
            <a:r>
              <a:rPr lang="en-US" dirty="0" err="1">
                <a:solidFill>
                  <a:srgbClr val="0F6B69"/>
                </a:solidFill>
              </a:rPr>
              <a:t>Tyréns</a:t>
            </a:r>
            <a:r>
              <a:rPr lang="en-US" dirty="0">
                <a:solidFill>
                  <a:srgbClr val="0F6B69"/>
                </a:solidFill>
              </a:rPr>
              <a:t> Sverige AB </a:t>
            </a:r>
          </a:p>
          <a:p>
            <a:endParaRPr lang="sv-SE" sz="2000" dirty="0">
              <a:solidFill>
                <a:srgbClr val="0F6B69"/>
              </a:solidFill>
            </a:endParaRPr>
          </a:p>
          <a:p>
            <a:r>
              <a:rPr lang="sv-SE" sz="2000" b="1" i="1" dirty="0">
                <a:solidFill>
                  <a:srgbClr val="0F6B69"/>
                </a:solidFill>
              </a:rPr>
              <a:t>Projektledare:</a:t>
            </a:r>
          </a:p>
          <a:p>
            <a:r>
              <a:rPr lang="sv-SE" sz="2000" dirty="0">
                <a:solidFill>
                  <a:srgbClr val="0F6B69"/>
                </a:solidFill>
              </a:rPr>
              <a:t>Emma Ramström, </a:t>
            </a:r>
            <a:r>
              <a:rPr lang="sv-SE" sz="2000" dirty="0" err="1">
                <a:solidFill>
                  <a:srgbClr val="0F6B69"/>
                </a:solidFill>
              </a:rPr>
              <a:t>Tyréns</a:t>
            </a:r>
            <a:r>
              <a:rPr lang="sv-SE" sz="2000" dirty="0">
                <a:solidFill>
                  <a:srgbClr val="0F6B69"/>
                </a:solidFill>
              </a:rPr>
              <a:t> Sverige AB</a:t>
            </a:r>
          </a:p>
          <a:p>
            <a:endParaRPr lang="sv-SE" sz="2000" dirty="0">
              <a:solidFill>
                <a:srgbClr val="0F6B69"/>
              </a:solidFill>
            </a:endParaRPr>
          </a:p>
          <a:p>
            <a:r>
              <a:rPr lang="sv-SE" sz="2000" b="1" i="1" dirty="0">
                <a:solidFill>
                  <a:srgbClr val="0F6B69"/>
                </a:solidFill>
              </a:rPr>
              <a:t>Finansiär:</a:t>
            </a:r>
          </a:p>
          <a:p>
            <a:r>
              <a:rPr lang="sv-SE" sz="2000" dirty="0">
                <a:solidFill>
                  <a:srgbClr val="0F6B69"/>
                </a:solidFill>
              </a:rPr>
              <a:t>Avfall Sveriges utvecklingssatsning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61966DE-A47D-90D3-2BFD-059674C22C43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4F9B835D-C3EC-5672-DAF7-92FD0E082D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0A969D43-E36F-C3C3-02EC-DC6508F1E0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DD30448-A3FE-9A9F-2E05-D8F09C8DD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" y="6444887"/>
            <a:ext cx="1910769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36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-1464348" y="-3067856"/>
            <a:ext cx="12936295" cy="12993711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918E95C-DB73-353B-6D96-517E713B2EC4}"/>
              </a:ext>
            </a:extLst>
          </p:cNvPr>
          <p:cNvSpPr txBox="1"/>
          <p:nvPr/>
        </p:nvSpPr>
        <p:spPr>
          <a:xfrm>
            <a:off x="516654" y="869036"/>
            <a:ext cx="6155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b="1" dirty="0">
                <a:solidFill>
                  <a:srgbClr val="0F6B69"/>
                </a:solidFill>
                <a:latin typeface="Georgia" panose="02040502050405020303" pitchFamily="18" charset="0"/>
              </a:rPr>
              <a:t>SYFTE &amp; MÅLSÄTTNING</a:t>
            </a:r>
            <a:endParaRPr lang="sv-SE" sz="4400" b="1" dirty="0">
              <a:solidFill>
                <a:srgbClr val="0F6B69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826C577-C163-E73C-CE05-735CE417FEC3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35EDF84-9562-0CDC-BA93-38920E9B3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" y="6444887"/>
            <a:ext cx="1910769" cy="248400"/>
          </a:xfrm>
          <a:prstGeom prst="rect">
            <a:avLst/>
          </a:prstGeom>
        </p:spPr>
      </p:pic>
      <p:pic>
        <p:nvPicPr>
          <p:cNvPr id="3" name="Platshållare för bild 2" descr="En bild som visar byggnad, inomhus, apelsin, utrustning&#10;&#10;Automatiskt genererad beskrivning">
            <a:extLst>
              <a:ext uri="{FF2B5EF4-FFF2-40B4-BE49-F238E27FC236}">
                <a16:creationId xmlns:a16="http://schemas.microsoft.com/office/drawing/2014/main" id="{547DC3AB-3B07-50B2-C5A8-0D41078AA1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4734" r="24734"/>
          <a:stretch>
            <a:fillRect/>
          </a:stretch>
        </p:blipFill>
        <p:spPr/>
      </p:pic>
      <p:sp>
        <p:nvSpPr>
          <p:cNvPr id="24" name="Platshållare för text 23">
            <a:extLst>
              <a:ext uri="{FF2B5EF4-FFF2-40B4-BE49-F238E27FC236}">
                <a16:creationId xmlns:a16="http://schemas.microsoft.com/office/drawing/2014/main" id="{F0A894B0-603F-13C6-D4F4-A9FCA81526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sv-SE" dirty="0"/>
              <a:t>Syfte: Öka samhällets återbruk av material och produkter med konventionellt lågt värde som i dagsläget i stort inte säljs på second hand.</a:t>
            </a:r>
          </a:p>
          <a:p>
            <a:r>
              <a:rPr lang="sv-SE" dirty="0"/>
              <a:t>Mål: Ta fram en vägledning om hur en kommun kan hitta andra aktörer, knyta kontakter med dem och behålla kontakten långsiktigt.</a:t>
            </a:r>
          </a:p>
        </p:txBody>
      </p:sp>
    </p:spTree>
    <p:extLst>
      <p:ext uri="{BB962C8B-B14F-4D97-AF65-F5344CB8AC3E}">
        <p14:creationId xmlns:p14="http://schemas.microsoft.com/office/powerpoint/2010/main" val="2103702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9006157" y="6104965"/>
            <a:ext cx="4341126" cy="4360394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C8EEFAA-C212-278E-9308-5127F3E6A888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3028B9B5-DAF5-9913-B9BE-D83143CD6E94}"/>
              </a:ext>
            </a:extLst>
          </p:cNvPr>
          <p:cNvSpPr txBox="1"/>
          <p:nvPr/>
        </p:nvSpPr>
        <p:spPr>
          <a:xfrm>
            <a:off x="516654" y="869036"/>
            <a:ext cx="4950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b="1" dirty="0">
                <a:solidFill>
                  <a:schemeClr val="bg1"/>
                </a:solidFill>
                <a:latin typeface="Georgia" panose="02040502050405020303" pitchFamily="18" charset="0"/>
              </a:rPr>
              <a:t>NYCKELRESULTAT</a:t>
            </a:r>
            <a:endParaRPr lang="sv-SE" sz="44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D1DDD83F-1288-025E-174D-BC57B496A9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5630B07C-94CE-2445-F353-EABA3C1ED7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En vägledning med </a:t>
            </a:r>
            <a:r>
              <a:rPr lang="sv-SE" dirty="0" err="1"/>
              <a:t>mallbilagor</a:t>
            </a:r>
            <a:r>
              <a:rPr lang="sv-SE" dirty="0"/>
              <a:t> och en matris över material och aktörer.</a:t>
            </a:r>
          </a:p>
          <a:p>
            <a:r>
              <a:rPr lang="sv-SE" sz="2400" dirty="0">
                <a:latin typeface="Georgia" panose="02040502050405020303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sv-SE" sz="2400" dirty="0">
                <a:effectLst/>
                <a:latin typeface="Georgia" panose="02040502050405020303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ägledningen visar främst hur kommuner kan avsätta återbruk till andra aktörer än den traditionella second hand-aktören. Den visar också vilka förutsättningar som behöver finnas på plats för att arbetet ska bli lyckat. </a:t>
            </a:r>
            <a:endParaRPr lang="sv-SE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00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-1464348" y="-3067856"/>
            <a:ext cx="12936295" cy="12993711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918E95C-DB73-353B-6D96-517E713B2EC4}"/>
              </a:ext>
            </a:extLst>
          </p:cNvPr>
          <p:cNvSpPr txBox="1"/>
          <p:nvPr/>
        </p:nvSpPr>
        <p:spPr>
          <a:xfrm>
            <a:off x="516654" y="869036"/>
            <a:ext cx="6563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b="1" dirty="0">
                <a:solidFill>
                  <a:srgbClr val="0F6B69"/>
                </a:solidFill>
                <a:latin typeface="Georgia" panose="02040502050405020303" pitchFamily="18" charset="0"/>
              </a:rPr>
              <a:t>INSIKTER &amp; SLUTSATSER</a:t>
            </a:r>
            <a:endParaRPr lang="sv-SE" sz="4400" b="1" dirty="0">
              <a:solidFill>
                <a:srgbClr val="0F6B69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826C577-C163-E73C-CE05-735CE417FEC3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latshållare för bild 2" descr="En bild som visar text, Grafik, logotyp, Teckensnitt&#10;&#10;Automatiskt genererad beskrivning">
            <a:extLst>
              <a:ext uri="{FF2B5EF4-FFF2-40B4-BE49-F238E27FC236}">
                <a16:creationId xmlns:a16="http://schemas.microsoft.com/office/drawing/2014/main" id="{CC854E09-B1BF-CAFF-E8A6-B4665FB961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51" r="251"/>
          <a:stretch>
            <a:fillRect/>
          </a:stretch>
        </p:blipFill>
        <p:spPr/>
      </p:pic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9233F123-9175-35FD-349A-B73D8CF87F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sv-SE" dirty="0"/>
              <a:t>För att lyckas avsätta så mycket återbruksprodukter som möjligt är det bra att se över verksamhetens förutsättningar. Det kan till exempel vara att tydliggöra: </a:t>
            </a:r>
          </a:p>
          <a:p>
            <a:pPr lvl="1"/>
            <a:r>
              <a:rPr lang="sv-SE" dirty="0"/>
              <a:t>Strategi och styrmedel för arbetet</a:t>
            </a:r>
          </a:p>
          <a:p>
            <a:pPr lvl="1"/>
            <a:r>
              <a:rPr lang="sv-SE" dirty="0"/>
              <a:t>Förväntningar på personalen</a:t>
            </a:r>
          </a:p>
          <a:p>
            <a:r>
              <a:rPr lang="sv-SE" dirty="0"/>
              <a:t>Eller att anpassa:</a:t>
            </a:r>
          </a:p>
          <a:p>
            <a:pPr lvl="1"/>
            <a:r>
              <a:rPr lang="sv-SE" dirty="0"/>
              <a:t>Budget och avfallstaxa</a:t>
            </a:r>
          </a:p>
          <a:p>
            <a:pPr lvl="1"/>
            <a:r>
              <a:rPr lang="sv-SE" dirty="0"/>
              <a:t>Återvinningscentralens utformning och kundflöde</a:t>
            </a:r>
          </a:p>
          <a:p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35EDF84-9562-0CDC-BA93-38920E9B3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5" y="6444887"/>
            <a:ext cx="1910769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78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4E20A-94F7-A292-40F8-39D9DFC94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87D032B1-E569-67C3-C7B0-40CC3CA9A60B}"/>
              </a:ext>
            </a:extLst>
          </p:cNvPr>
          <p:cNvSpPr/>
          <p:nvPr/>
        </p:nvSpPr>
        <p:spPr>
          <a:xfrm>
            <a:off x="-1464348" y="-3067856"/>
            <a:ext cx="12936295" cy="12993711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2386ADE-5346-37F6-9737-8D9F70AED533}"/>
              </a:ext>
            </a:extLst>
          </p:cNvPr>
          <p:cNvSpPr txBox="1"/>
          <p:nvPr/>
        </p:nvSpPr>
        <p:spPr>
          <a:xfrm>
            <a:off x="516654" y="869036"/>
            <a:ext cx="6563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b="1" dirty="0">
                <a:solidFill>
                  <a:srgbClr val="0F6B69"/>
                </a:solidFill>
                <a:latin typeface="Georgia" panose="02040502050405020303" pitchFamily="18" charset="0"/>
              </a:rPr>
              <a:t>INSIKTER &amp; SLUTSATSER</a:t>
            </a:r>
            <a:endParaRPr lang="sv-SE" sz="4400" b="1" dirty="0">
              <a:solidFill>
                <a:srgbClr val="0F6B69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1229884-658E-1368-A473-46A4F6D13BCE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latshållare för bild 2" descr="En bild som visar byggnad, byggnadsmaterial, tegel, mark&#10;&#10;Automatiskt genererad beskrivning">
            <a:extLst>
              <a:ext uri="{FF2B5EF4-FFF2-40B4-BE49-F238E27FC236}">
                <a16:creationId xmlns:a16="http://schemas.microsoft.com/office/drawing/2014/main" id="{BF93DEE1-621F-B823-BEDC-307387C98A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8671" r="28671"/>
          <a:stretch>
            <a:fillRect/>
          </a:stretch>
        </p:blipFill>
        <p:spPr/>
      </p:pic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EDB19FC7-33F6-44F1-3FE8-7A235E579C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sv-SE" dirty="0"/>
              <a:t>Utöver den traditionella second handaktören finns ett flertal andra aktörsgrupper som är möjliga att avsätta återbruk till. Avsättning kan till exempel ske till:</a:t>
            </a:r>
          </a:p>
          <a:p>
            <a:pPr lvl="1"/>
            <a:r>
              <a:rPr lang="sv-SE" dirty="0"/>
              <a:t>Skolor</a:t>
            </a:r>
          </a:p>
          <a:p>
            <a:pPr lvl="1"/>
            <a:r>
              <a:rPr lang="sv-SE" dirty="0"/>
              <a:t>Företag</a:t>
            </a:r>
          </a:p>
          <a:p>
            <a:pPr lvl="1"/>
            <a:r>
              <a:rPr lang="sv-SE" dirty="0"/>
              <a:t>Föreningar</a:t>
            </a:r>
          </a:p>
          <a:p>
            <a:pPr lvl="1"/>
            <a:r>
              <a:rPr lang="sv-SE" dirty="0"/>
              <a:t>Kommunens socialförvaltning</a:t>
            </a:r>
          </a:p>
          <a:p>
            <a:pPr lvl="1"/>
            <a:r>
              <a:rPr lang="sv-SE" dirty="0"/>
              <a:t>Privatpersoner</a:t>
            </a:r>
          </a:p>
          <a:p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A6813ED3-9CE2-88E2-4150-78983C3A9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5" y="6444887"/>
            <a:ext cx="1910769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9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A4EFD-69F1-61EB-5C6A-C80B9CACD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5E5DD555-B0CF-D271-DCA2-E086F6A8C28B}"/>
              </a:ext>
            </a:extLst>
          </p:cNvPr>
          <p:cNvSpPr/>
          <p:nvPr/>
        </p:nvSpPr>
        <p:spPr>
          <a:xfrm>
            <a:off x="-1464348" y="-3067856"/>
            <a:ext cx="12936295" cy="12993711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58B3E3B-7109-92E2-DA06-405483F733D7}"/>
              </a:ext>
            </a:extLst>
          </p:cNvPr>
          <p:cNvSpPr txBox="1"/>
          <p:nvPr/>
        </p:nvSpPr>
        <p:spPr>
          <a:xfrm>
            <a:off x="516654" y="869036"/>
            <a:ext cx="6563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b="1" dirty="0">
                <a:solidFill>
                  <a:srgbClr val="0F6B69"/>
                </a:solidFill>
                <a:latin typeface="Georgia" panose="02040502050405020303" pitchFamily="18" charset="0"/>
              </a:rPr>
              <a:t>INSIKTER &amp; SLUTSATSER</a:t>
            </a:r>
            <a:endParaRPr lang="sv-SE" sz="4400" b="1" dirty="0">
              <a:solidFill>
                <a:srgbClr val="0F6B69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1B816E1-1AA1-0715-224D-17955CF84082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latshållare för bild 2" descr="En bild som visar vas, keramisk, krummakeri, lergods&#10;&#10;Automatiskt genererad beskrivning">
            <a:extLst>
              <a:ext uri="{FF2B5EF4-FFF2-40B4-BE49-F238E27FC236}">
                <a16:creationId xmlns:a16="http://schemas.microsoft.com/office/drawing/2014/main" id="{5F17BD5C-DE5F-5600-5CDE-EE3BBD6C57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914" r="12914"/>
          <a:stretch>
            <a:fillRect/>
          </a:stretch>
        </p:blipFill>
        <p:spPr>
          <a:xfrm rot="5400000">
            <a:off x="6991350" y="1416050"/>
            <a:ext cx="5308600" cy="4025900"/>
          </a:xfrm>
        </p:spPr>
      </p:pic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CF334F39-C865-145C-20BA-55E3FF0BC0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sv-SE" dirty="0"/>
              <a:t>Det viktiga är att börja någonstans och utveckla arbetet efter de förutsättningar som finns på den egna återvinnings-centralen och inom kommunen. </a:t>
            </a:r>
          </a:p>
          <a:p>
            <a:r>
              <a:rPr lang="sv-SE" dirty="0"/>
              <a:t>Det finns ingen lösning som passar alla, men hos alla kommuner och deras återvinningscentraler finns potential att minska avfallsmängderna genom avsättning av återbruk. 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8E528DA8-C4D8-1E0B-1193-88220D544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5" y="6444887"/>
            <a:ext cx="1910769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81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skärmbild, text&#10;&#10;Automatiskt genererad beskrivning">
            <a:extLst>
              <a:ext uri="{FF2B5EF4-FFF2-40B4-BE49-F238E27FC236}">
                <a16:creationId xmlns:a16="http://schemas.microsoft.com/office/drawing/2014/main" id="{C27BABAF-01B7-50CD-9C81-AD3FD48C6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21" y="515741"/>
            <a:ext cx="11576957" cy="5826517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1A9C8594-CC85-5DC9-CBF5-E47CDDB084E8}"/>
              </a:ext>
            </a:extLst>
          </p:cNvPr>
          <p:cNvSpPr txBox="1"/>
          <p:nvPr/>
        </p:nvSpPr>
        <p:spPr>
          <a:xfrm>
            <a:off x="307521" y="0"/>
            <a:ext cx="9176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/>
              <a:t>Tips: Skapa QR-kod i </a:t>
            </a:r>
            <a:r>
              <a:rPr lang="sv-SE" sz="2400" b="1" dirty="0" err="1"/>
              <a:t>Chrome</a:t>
            </a:r>
            <a:r>
              <a:rPr lang="sv-SE" sz="2400" b="1" dirty="0"/>
              <a:t>, finns även andra sätt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Pennanteckning 3">
                <a:extLst>
                  <a:ext uri="{FF2B5EF4-FFF2-40B4-BE49-F238E27FC236}">
                    <a16:creationId xmlns:a16="http://schemas.microsoft.com/office/drawing/2014/main" id="{55AF30C8-805E-3A1B-C332-5B8C2D258A4B}"/>
                  </a:ext>
                </a:extLst>
              </p14:cNvPr>
              <p14:cNvContentPartPr/>
              <p14:nvPr/>
            </p14:nvContentPartPr>
            <p14:xfrm>
              <a:off x="11630289" y="499757"/>
              <a:ext cx="360720" cy="299520"/>
            </p14:xfrm>
          </p:contentPart>
        </mc:Choice>
        <mc:Fallback xmlns="">
          <p:pic>
            <p:nvPicPr>
              <p:cNvPr id="4" name="Pennanteckning 3">
                <a:extLst>
                  <a:ext uri="{FF2B5EF4-FFF2-40B4-BE49-F238E27FC236}">
                    <a16:creationId xmlns:a16="http://schemas.microsoft.com/office/drawing/2014/main" id="{55AF30C8-805E-3A1B-C332-5B8C2D258A4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21289" y="490746"/>
                <a:ext cx="378360" cy="3171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2BA78A74-6872-D055-6DF6-E806C0D23959}"/>
                  </a:ext>
                </a:extLst>
              </p14:cNvPr>
              <p14:cNvContentPartPr/>
              <p14:nvPr/>
            </p14:nvContentPartPr>
            <p14:xfrm>
              <a:off x="9937263" y="3830674"/>
              <a:ext cx="694440" cy="27900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2BA78A74-6872-D055-6DF6-E806C0D239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28268" y="3821674"/>
                <a:ext cx="712071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58916E93-336E-302B-BAEF-E53DADA37BEC}"/>
                  </a:ext>
                </a:extLst>
              </p14:cNvPr>
              <p14:cNvContentPartPr/>
              <p14:nvPr/>
            </p14:nvContentPartPr>
            <p14:xfrm>
              <a:off x="8117103" y="5155474"/>
              <a:ext cx="923400" cy="21132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58916E93-336E-302B-BAEF-E53DADA37BE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08103" y="5146474"/>
                <a:ext cx="941040" cy="22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335497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AvfallSverige-tema_2024">
  <a:themeElements>
    <a:clrScheme name="AVS_2024">
      <a:dk1>
        <a:srgbClr val="F6F1E3"/>
      </a:dk1>
      <a:lt1>
        <a:srgbClr val="F6F1E3"/>
      </a:lt1>
      <a:dk2>
        <a:srgbClr val="103140"/>
      </a:dk2>
      <a:lt2>
        <a:srgbClr val="609291"/>
      </a:lt2>
      <a:accent1>
        <a:srgbClr val="004763"/>
      </a:accent1>
      <a:accent2>
        <a:srgbClr val="821946"/>
      </a:accent2>
      <a:accent3>
        <a:srgbClr val="C2A245"/>
      </a:accent3>
      <a:accent4>
        <a:srgbClr val="006665"/>
      </a:accent4>
      <a:accent5>
        <a:srgbClr val="AC6878"/>
      </a:accent5>
      <a:accent6>
        <a:srgbClr val="A6BDBC"/>
      </a:accent6>
      <a:hlink>
        <a:srgbClr val="FFFFFE"/>
      </a:hlink>
      <a:folHlink>
        <a:srgbClr val="C2A145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fallSverige-tema_2024" id="{4CD7FB37-0B74-A14B-A430-8392E12B5DFB}" vid="{128B1696-8250-8945-AB4F-7FA4F89C1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724AB423B508346B48C7F52994DB330" ma:contentTypeVersion="2" ma:contentTypeDescription="Skapa ett nytt dokument." ma:contentTypeScope="" ma:versionID="1a5da9e59fd94f023bc54ce0bd8a794f">
  <xsd:schema xmlns:xsd="http://www.w3.org/2001/XMLSchema" xmlns:xs="http://www.w3.org/2001/XMLSchema" xmlns:p="http://schemas.microsoft.com/office/2006/metadata/properties" xmlns:ns2="577f0b8d-bfc6-4e5c-a528-319f97412f29" targetNamespace="http://schemas.microsoft.com/office/2006/metadata/properties" ma:root="true" ma:fieldsID="feb1ac447b77b6bff37bb69332d943ff" ns2:_="">
    <xsd:import namespace="577f0b8d-bfc6-4e5c-a528-319f97412f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7f0b8d-bfc6-4e5c-a528-319f97412f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98BCB0-DE67-4D6A-AFCE-B44983DEF1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7f0b8d-bfc6-4e5c-a528-319f97412f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7D1E9EA-1243-41CF-882B-43D84F9E6C8F}">
  <ds:schemaRefs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elements/1.1/"/>
    <ds:schemaRef ds:uri="577f0b8d-bfc6-4e5c-a528-319f97412f2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97AE442-C8D1-4F5B-B22B-84ABF0F83C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AvfallSverige-mall</Template>
  <TotalTime>509</TotalTime>
  <Words>410</Words>
  <Application>Microsoft Macintosh PowerPoint</Application>
  <PresentationFormat>Bredbild</PresentationFormat>
  <Paragraphs>50</Paragraphs>
  <Slides>11</Slides>
  <Notes>0</Notes>
  <HiddenSlides>1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6" baseType="lpstr">
      <vt:lpstr>Arial</vt:lpstr>
      <vt:lpstr>Calibri</vt:lpstr>
      <vt:lpstr>Georgia</vt:lpstr>
      <vt:lpstr>Wingdings</vt:lpstr>
      <vt:lpstr>AvfallSverige-tema_2024</vt:lpstr>
      <vt:lpstr>ÖKAT ÅTERBRUK MED HJÄLP AV NYA MOTTAGARE - VÄGLEDNING FÖR KOMMUNER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subject/>
  <dc:creator>Carolina Tufvesson</dc:creator>
  <cp:keywords/>
  <dc:description/>
  <cp:lastModifiedBy>Jessica Christiansen</cp:lastModifiedBy>
  <cp:revision>5</cp:revision>
  <dcterms:created xsi:type="dcterms:W3CDTF">2024-01-22T07:33:06Z</dcterms:created>
  <dcterms:modified xsi:type="dcterms:W3CDTF">2024-02-13T09:21:49Z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0x0101003724AB423B508346B48C7F52994DB330</vt:lpwstr>
  </property>
  <property fmtid="{D5CDD505-2E9C-101B-9397-08002B2CF9AE}" pid="3" name="MediaServiceImageTags">
    <vt:lpwstr/>
  </property>
</Properties>
</file>