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2" r:id="rId4"/>
  </p:sldMasterIdLst>
  <p:notesMasterIdLst>
    <p:notesMasterId r:id="rId16"/>
  </p:notesMasterIdLst>
  <p:sldIdLst>
    <p:sldId id="288" r:id="rId5"/>
    <p:sldId id="272" r:id="rId6"/>
    <p:sldId id="284" r:id="rId7"/>
    <p:sldId id="273" r:id="rId8"/>
    <p:sldId id="277" r:id="rId9"/>
    <p:sldId id="290" r:id="rId10"/>
    <p:sldId id="291" r:id="rId11"/>
    <p:sldId id="285" r:id="rId12"/>
    <p:sldId id="289" r:id="rId13"/>
    <p:sldId id="286" r:id="rId14"/>
    <p:sldId id="287" r:id="rId15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3C1E6589-A183-3EB7-0BAE-FF687B383E80}" name="Yevgeniya Arushanyan" initials="YA" userId="S::yevgeniya.arushanyan@ramboll.se::57ddd114-c0d8-4644-b64d-47d1c9a54ec9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F6B69"/>
    <a:srgbClr val="487574"/>
    <a:srgbClr val="55565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D17BEE6-0728-EB49-9A21-336AF3CD4504}" v="1" dt="2024-01-23T09:39:50.03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anmörkt format 2 - Dekorfär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FD0F851-EC5A-4D38-B0AD-8093EC10F338}" styleName="Ljust format 1 - Dekorfärg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9D7B26C5-4107-4FEC-AEDC-1716B250A1EF}" styleName="Ljust forma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68D230F3-CF80-4859-8CE7-A43EE81993B5}" styleName="Ljust format 1 - Dekorfärg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5940675A-B579-460E-94D1-54222C63F5DA}" styleName="Inget format, tabellrutnät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Inget format, inget rutnät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9012ECD-51FC-41F1-AA8D-1B2483CD663E}" styleName="Ljust format 2 - Dekorfärg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793D81CF-94F2-401A-BA57-92F5A7B2D0C5}" styleName="Mellanmörkt forma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10A1B5D5-9B99-4C35-A422-299274C87663}" styleName="Mellanmörkt format 1 - Dekorfärg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1FECB4D8-DB02-4DC6-A0A2-4F2EBAE1DC90}" styleName="Mellanmörkt format 1 - Dekorfärg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826"/>
    <p:restoredTop sz="96197"/>
  </p:normalViewPr>
  <p:slideViewPr>
    <p:cSldViewPr snapToGrid="0" snapToObjects="1">
      <p:cViewPr varScale="1">
        <p:scale>
          <a:sx n="119" d="100"/>
          <a:sy n="119" d="100"/>
        </p:scale>
        <p:origin x="648" y="1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8/10/relationships/authors" Target="author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23T09:31:37.72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314 1 24575,'-10'8'0,"-7"-6"0,15 14 0,-22-13 0,20 13 0,-21 2 0,23 3 0,-14-3 0,13-1 0,-13-15 0,14 14 0,-14-14 0,5 15 0,1-7 0,-6 8 0,14 9 0,-23-15 0,21 13 0,-21-15 0,23 9 0,-14-1 0,6 1 0,-1 15 0,-5-19 0,14 18 0,-6-23 0,8 8 0,0 9 0,-9-6 0,7 13 0,-6-13 0,8 6 0,0-9 0,0 0 0,0 1 0,0-1 0,0 9 0,8-6 0,3 5 0,7-7 0,9-1 0,2 1 0,7-9 0,1-2 0,-8 0 0,26-6 0,-22 23 0,16-21 0,-23 12 0,-7-16 0,-1 0 0,9 0 0,-6 0 0,5 0 0,-7 0 0,-1 0 0,1 0 0,-1 0 0,28 0 0,-12 0 0,23 0 0,-28 0 0,25 0 0,-28 0 0,20 0 0,-28 0 0,-7-16 0,5 4 0,-6-15 0,17 9 0,-15-1 0,13 9 0,-23-6 0,6 5 0,0-15 0,-6 5 0,7-6 0,-1 9 0,-6-1 0,6-7 0,-8-3 0,0 0 0,0 3 0,0 7 0,0 1 0,0-1 0,0 1 0,0-9 0,0 7 0,0-7 0,-8 9 0,6-1 0,-15 9 0,7-6 0,-16 13 0,5-13 0,-6-2 0,9 5 0,8-11 0,-7 22 0,7-15 0,-8 7 0,-9 0 0,15-7 0,-13 15 0,23-14 0,-14 14 0,5-15 0,-7 15 0,-1-6 0,9-8 0,-6 12 0,-3-13 0,-1 17 0,-7 0 0,9 0 0,-1-8 0,1 6 0,-1-6 0,-7 8 0,5 0 0,3 0 0,9 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23T09:31:59.20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1917 398 24575,'0'-6'0,"-2"0"0,-2 0 0,-2-3 0,-3-1 0,0-2 0,-1 2 0,4-2 0,-3 6 0,5-6 0,-7 8 0,7-5 0,-5 9 0,6-6 0,-6 3 0,2-1 0,1-4 0,0 7 0,0-7 0,-4 1 0,-9-5 0,-15-8 0,-10-4 0,-19-16 0,-10 6 0,6-7 0,9 19 0,4-5 0,30 17 0,-9-6 0,24 9 0,-10 4 0,11 0 0,-8 3 0,10 0 0,0 0 0,0 0 0,-3 0 0,-1 0 0,1 0 0,0 3 0,0-2 0,-8 1 0,3-2 0,-5 0 0,7 0 0,-20 0 0,7 4 0,-15-3 0,12 3 0,1-4 0,0 0 0,-1 0 0,-12 7 0,9-6 0,-3 6 0,-19-7 0,27-3 0,-28 2 0,37-1 0,1 2 0,13 2 0,-3 5 0,-5 5 0,2-2 0,-5-1 0,8-3 0,0-3 0,-1 1 0,1-2 0,3 4 0,-5-5 0,3 5 0,-3-6 0,1 3 0,1-3 0,0 3 0,2 0 0,-1-3 0,-8 7 0,5-6 0,-11 6 0,10-6 0,-10 1 0,-2 3 0,-6-4 0,-28 3 0,21 0 0,-20-3 0,27 3 0,6 1 0,-5-3 0,18 6 0,-7-8 0,14 6 0,-4-5 0,1 4 0,-2-1 0,0 2 0,3 0 0,-12 6 0,9-2 0,-10 2 0,7 0 0,2-5 0,-4 4 0,4-4 0,-2 2 0,6-3 0,-3-2 0,3 1 0,-1-1 0,-1 2 0,1 3 0,-5-2 0,2 2 0,1-3 0,1 0 0,1-3 0,1 3 0,0-3 0,0 6 0,3-2 0,-3 2 0,0-5 0,2 1 0,-1-2 0,2 4 0,0-1 0,-3 0 0,2 3 0,-2-2 0,3 2 0,0-3 0,3 0 0,-2 0 0,2 1 0,-1 2 0,-1-3 0,5 3 0,-6-2 0,3-1 0,0 0 0,0 0 0,1 3 0,1-5 0,-4 4 0,7-7 0,-4 5 0,5-6 0,-3 6 0,1-3 0,-1 3 0,9 2 0,-6-4 0,6 5 0,-8-7 0,-1 9 0,0-7 0,0 2 0,3-3 0,-2-1 0,2 2 0,-3-1 0,3 3 0,-2-6 0,5 9 0,-3-8 0,1 5 0,-1-4 0,-3-1 0,10 6 0,-5-6 0,5 6 0,-4-7 0,-5 3 0,4-3 0,-4 3 0,2-2 0,-3 1 0,1-2 0,-1 0 0,0 3 0,3-2 0,1 1 0,-1-2 0,0 0 0,-3 3 0,0-2 0,10 2 0,-7 2 0,9-3 0,-8 3 0,-1-5 0,6 0 0,-8 0 0,8 0 0,-6 0 0,24 0 0,-9 0 0,30 0 0,-23 0 0,23 0 0,-30 0 0,6 0 0,-21 0 0,-3 0 0,10 0 0,2 4 0,9 1 0,27 8 0,7 1 0,1-4 0,-15-3 0,-21-2 0,-15-4 0,5 3 0,-10-4 0,0 0 0,3 0 0,7 0 0,-2 0 0,12 0 0,8 6 0,-3-4 0,23 4 0,-23-6 0,3 6 0,-8-5 0,-12 4 0,5-2 0,-10-2 0,10 6 0,-8-6 0,5 3 0,-4-2 0,-5-1 0,5 2 0,0-3 0,-2 0 0,5 0 0,-6 0 0,4 0 0,-4-3 0,3 0 0,4-1 0,-4-1 0,3 4 0,-6-7 0,1 6 0,9-7 0,-8 5 0,5-1 0,-10 0 0,0 4 0,-3-4 0,3 1 0,0-2 0,-2-3 0,4 5 0,-7-4 0,2 4 0,0 1 0,0-3 0,1 3 0,-2-3 0,1 2 0,-2-1 0,4 4 0,-4-7 0,4 4 0,-1-5 0,-1 3 0,6 2 0,-5-1 0,2 1 0,-1 1 0,-1-3 0,2 0 0,0 2 0,0-2 0,-2 4 0,4 1 0,-4-2 0,5 1 0,-3-2 0,0 1 0,1-3 0,-4 3 0,3-1 0,-6-1 0,9-1 0,-5 1 0,2-3 0,-1 5 0,-1-3 0,2-1 0,0 1 0,-2 0 0,1 3 0,-4-6 0,2 5 0,-3-5 0,0 3 0,0 0 0,0 0 0,0-1 0,0-1 0,0 1 0,-3 0 0,2 5 0,-2 2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23T09:32:05.83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2508 64 24575,'-3'7'0,"0"-4"0,-3 0 0,-1-3 0,1 2 0,-9-1 0,6 2 0,-7-3 0,10 0 0,0 0 0,0 0 0,-10 0 0,5 0 0,-15 0 0,-8 0 0,4 0 0,-25 0 0,25-4 0,-38-5 0,34 3 0,-21-2 0,28 8 0,9 0 0,0 0 0,11 0 0,-2 0 0,0 0 0,2 0 0,-2 0 0,0 0 0,0-3 0,-10 3 0,-2-3 0,0 3 0,-18 0 0,15 0 0,-17 0 0,21-3 0,1 3 0,6-3 0,1 3 0,2 0 0,1 0 0,3 0 0,-3 0 0,2 0 0,-11 4 0,0-3 0,-9 3 0,-14-4 0,10 0 0,-23 0 0,23 0 0,-3 0 0,8-4 0,12 3 0,-5-3 0,10 4 0,-3-3 0,5 2 0,-2-1 0,3 2 0,-3 0 0,2 0 0,-5 0 0,3 0 0,-4-3 0,1 2 0,-7-2 0,5 3 0,-5 0 0,0 0 0,5 0 0,-2 0 0,4 0 0,5 0 0,-5 0 0,6-5 0,-3 4 0,0-5 0,-1 3 0,0 3 0,-8-3 0,7 0 0,-8 2 0,0-1 0,8 2 0,-8 0 0,12 0 0,-2 0 0,3 0 0,-3 0 0,2 0 0,-2 0 0,3 0 0,0 0 0,0 0 0,-10 0 0,8 0 0,-8 0 0,10 0 0,0 0 0,0 0 0,-10 0 0,5 0 0,-8 0 0,-14 0 0,16-3 0,-22 2 0,18-2 0,0 3 0,-4 0 0,4 0 0,0 0 0,5 0 0,7 0 0,3 0 0,0 0 0,-3 0 0,-1 0 0,1 0 0,-3 3 0,5-2 0,-23 6 0,9-2 0,-32 0 0,3 22 0,-9-21 0,9 18 0,18-24 0,7 0 0,17 0 0,-5 2 0,7-1 0,0 2 0,-1 0 0,-4-3 0,4 3 0,-2-3 0,3 0 0,0 0 0,-1 0 0,4 3 0,-3-2 0,0 1 0,2 1 0,-4-2 0,4 2 0,-3 9 0,0-7 0,0 8 0,3-7 0,-10-2 0,8 0 0,-7 3 0,10-4 0,3 4 0,-4 8 0,0-6 0,0 9 0,-2-11 0,3 2 0,-1 0 0,2-2 0,-1-1 0,2-1 0,-2-1 0,3 2 0,0 0 0,0 0 0,0 1 0,0 2 0,3-5 0,-2 4 0,2-5 0,-1 4 0,2-4 0,2 2 0,0-1 0,0 2 0,10-2 0,-8 4 0,8-7 0,-13 7 0,3-7 0,-3 2 0,1 0 0,1-3 0,-4 6 0,7-3 0,-4 3 0,5-2 0,-5 1 0,1-4 0,-1 7 0,2-4 0,0 3 0,3-5 0,-2 1 0,2-2 0,-3 2 0,-3-1 0,3 2 0,-3 2 0,4 0 0,2-2 0,-5 4 0,4-7 0,-5 5 0,1-4 0,1-1 0,-1 5 0,2-6 0,-3 6 0,3-5 0,3 4 0,-4-2 0,6 1 0,-8-1 0,0-1 0,3-1 0,-3 2 0,4-3 0,2 0 0,-3 0 0,3 0 0,-2 0 0,2 0 0,7 8 0,-2-6 0,5 6 0,0-8 0,15 6 0,-10-4 0,29 4 0,-29-6 0,17 0 0,-11 5 0,-9-4 0,-2 3 0,-1-4 0,-6 0 0,4-3 0,-7 2 0,-3-2 0,0 3 0,-2-2 0,4 1 0,-4 1 0,8 1 0,-5 1 0,24-2 0,-16 3 0,15-2 0,-18 2 0,4 1 0,18-3 0,10 9 0,0-8 0,-9 4 0,-10-6 0,-4 0 0,6 4 0,28-3 0,-28 3 0,39-4 0,-51 0 0,14 0 0,-20-3 0,-2 3 0,2-3 0,6-1 0,-6 3 0,6-6 0,-8 6 0,-1-1 0,0 2 0,3 0 0,-2 0 0,5 0 0,-3 0 0,10 0 0,-8 0 0,5 0 0,-10 0 0,0 0 0,1 0 0,-1 0 0,3 0 0,-2 0 0,2 0 0,-3 0 0,0 0 0,0 0 0,0 0 0,3 0 0,-5 2 0,5-1 0,-6 2 0,3 0 0,3-3 0,-2 3 0,5 0 0,-3-2 0,4 4 0,-1-4 0,7 1 0,-5-2 0,5 0 0,-6 6 0,6-5 0,1 5 0,1-6 0,24 6 0,-27-4 0,27 4 0,-31-6 0,2 0 0,-7 0 0,-3 0 0,3 0 0,-2 0 0,5-2 0,-5 1 0,2-2 0,-3-2 0,3 3 0,-2-6 0,2 7 0,0-1 0,-2-1 0,2 2 0,-1-4 0,-1 4 0,2-5 0,-3 6 0,1-3 0,-1 3 0,0 0 0,3 0 0,-2 0 0,2 0 0,0 0 0,21 0 0,-6 0 0,16-4 0,1 3 0,-10-3 0,3 4 0,-8-4 0,-15 3 0,5-3 0,-10 4 0,8-6 0,-6 5 0,4-7 0,-6 7 0,-6-5 0,6 6 0,-3-6 0,14 3 0,-8-3 0,9 2 0,-12 1 0,0 1 0,0-4 0,3 1 0,-2 0 0,-1 2 0,0 0 0,-3-3 0,3 2 0,0 1 0,-2 1 0,-1-2 0,-1 1 0,5-3 0,-3 0 0,4-1 0,-7-2 0,4 3 0,-4 0 0,4 2 0,-4-1 0,2 1 0,-3-5 0,3 3 0,-3-3 0,3 2 0,0 1 0,-3 0 0,3 0 0,0-3 0,-2 2 0,7-2 0,-7 3 0,5 0 0,-6 0 0,3-1 0,-3 1 0,3-3 0,-3 2 0,0-2 0,3 3 0,-3 0 0,3 0 0,-3 0 0,0-3 0,0 2 0,0-2 0,0 3 0,0 0 0,0-1 0,0 1 0,0-3 0,0 2 0,0-2 0,0 3 0,0 0 0,0 0 0,0 0 0,0-3 0,-3 5 0,0-2 0,-6 6 0,2 0 0,-2 0 0,3 0 0,3 0 0,0 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4623F8-B430-2046-B694-FB0FAFDB97CB}" type="datetimeFigureOut">
              <a:rPr lang="sv-SE" smtClean="0"/>
              <a:t>2024-04-24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1C78AF-77EE-8146-868A-7BEA0BB9E5F5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312909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Förstasida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>
            <a:extLst>
              <a:ext uri="{FF2B5EF4-FFF2-40B4-BE49-F238E27FC236}">
                <a16:creationId xmlns:a16="http://schemas.microsoft.com/office/drawing/2014/main" id="{47F0DF69-AB9B-C84B-AE9E-3E8BD3BB8D79}"/>
              </a:ext>
            </a:extLst>
          </p:cNvPr>
          <p:cNvSpPr/>
          <p:nvPr/>
        </p:nvSpPr>
        <p:spPr>
          <a:xfrm>
            <a:off x="0" y="0"/>
            <a:ext cx="12192000" cy="6857998"/>
          </a:xfrm>
          <a:prstGeom prst="rect">
            <a:avLst/>
          </a:prstGeom>
          <a:gradFill flip="none" rotWithShape="1">
            <a:gsLst>
              <a:gs pos="0">
                <a:srgbClr val="006766"/>
              </a:gs>
              <a:gs pos="59000">
                <a:srgbClr val="609292">
                  <a:alpha val="25000"/>
                </a:srgbClr>
              </a:gs>
              <a:gs pos="100000">
                <a:srgbClr val="609292">
                  <a:alpha val="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8" name="Bildobjekt 7" descr="En bild som visar Grafik, svart, svart och vit, design&#10;&#10;Automatiskt genererad beskrivning">
            <a:extLst>
              <a:ext uri="{FF2B5EF4-FFF2-40B4-BE49-F238E27FC236}">
                <a16:creationId xmlns:a16="http://schemas.microsoft.com/office/drawing/2014/main" id="{C86080F9-E9B7-9B58-ED00-4BE4C8BF28F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5000"/>
          </a:blip>
          <a:stretch>
            <a:fillRect/>
          </a:stretch>
        </p:blipFill>
        <p:spPr>
          <a:xfrm>
            <a:off x="1599735" y="0"/>
            <a:ext cx="7023100" cy="6858000"/>
          </a:xfrm>
          <a:prstGeom prst="rect">
            <a:avLst/>
          </a:prstGeom>
        </p:spPr>
      </p:pic>
      <p:sp>
        <p:nvSpPr>
          <p:cNvPr id="6" name="Frihandsfigur 5">
            <a:extLst>
              <a:ext uri="{FF2B5EF4-FFF2-40B4-BE49-F238E27FC236}">
                <a16:creationId xmlns:a16="http://schemas.microsoft.com/office/drawing/2014/main" id="{116392A3-180C-D867-E5FD-A6679FA04571}"/>
              </a:ext>
            </a:extLst>
          </p:cNvPr>
          <p:cNvSpPr/>
          <p:nvPr/>
        </p:nvSpPr>
        <p:spPr>
          <a:xfrm>
            <a:off x="5267747" y="-2"/>
            <a:ext cx="6924253" cy="6857999"/>
          </a:xfrm>
          <a:custGeom>
            <a:avLst/>
            <a:gdLst>
              <a:gd name="connsiteX0" fmla="*/ 2350721 w 6924253"/>
              <a:gd name="connsiteY0" fmla="*/ 0 h 6857999"/>
              <a:gd name="connsiteX1" fmla="*/ 6924253 w 6924253"/>
              <a:gd name="connsiteY1" fmla="*/ 0 h 6857999"/>
              <a:gd name="connsiteX2" fmla="*/ 6924253 w 6924253"/>
              <a:gd name="connsiteY2" fmla="*/ 6857999 h 6857999"/>
              <a:gd name="connsiteX3" fmla="*/ 914743 w 6924253"/>
              <a:gd name="connsiteY3" fmla="*/ 6857999 h 6857999"/>
              <a:gd name="connsiteX4" fmla="*/ 798922 w 6924253"/>
              <a:gd name="connsiteY4" fmla="*/ 6702427 h 6857999"/>
              <a:gd name="connsiteX5" fmla="*/ 0 w 6924253"/>
              <a:gd name="connsiteY5" fmla="*/ 4075329 h 6857999"/>
              <a:gd name="connsiteX6" fmla="*/ 2252266 w 6924253"/>
              <a:gd name="connsiteY6" fmla="*/ 56861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924253" h="6857999">
                <a:moveTo>
                  <a:pt x="2350721" y="0"/>
                </a:moveTo>
                <a:lnTo>
                  <a:pt x="6924253" y="0"/>
                </a:lnTo>
                <a:lnTo>
                  <a:pt x="6924253" y="6857999"/>
                </a:lnTo>
                <a:lnTo>
                  <a:pt x="914743" y="6857999"/>
                </a:lnTo>
                <a:lnTo>
                  <a:pt x="798922" y="6702427"/>
                </a:lnTo>
                <a:cubicBezTo>
                  <a:pt x="294524" y="5952507"/>
                  <a:pt x="0" y="5048466"/>
                  <a:pt x="0" y="4075329"/>
                </a:cubicBezTo>
                <a:cubicBezTo>
                  <a:pt x="0" y="2372341"/>
                  <a:pt x="901980" y="880956"/>
                  <a:pt x="2252266" y="56861"/>
                </a:cubicBezTo>
                <a:close/>
              </a:path>
            </a:pathLst>
          </a:custGeom>
          <a:solidFill>
            <a:schemeClr val="bg1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sv-SE">
              <a:solidFill>
                <a:srgbClr val="006766"/>
              </a:solidFill>
            </a:endParaRP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3C451060-0048-E858-D04A-CBA3C39A7EF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96000" y="2286000"/>
            <a:ext cx="5980771" cy="1865861"/>
          </a:xfrm>
        </p:spPr>
        <p:txBody>
          <a:bodyPr anchor="b">
            <a:noAutofit/>
          </a:bodyPr>
          <a:lstStyle>
            <a:lvl1pPr algn="r">
              <a:defRPr sz="4000">
                <a:solidFill>
                  <a:srgbClr val="006766"/>
                </a:solidFill>
              </a:defRPr>
            </a:lvl1pPr>
          </a:lstStyle>
          <a:p>
            <a:r>
              <a:rPr lang="sv-SE" dirty="0"/>
              <a:t>Presentationstitel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6272A535-4801-90D0-2FC6-CF8DCE0A71A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95999" y="4321801"/>
            <a:ext cx="5980771" cy="365125"/>
          </a:xfrm>
        </p:spPr>
        <p:txBody>
          <a:bodyPr>
            <a:noAutofit/>
          </a:bodyPr>
          <a:lstStyle>
            <a:lvl1pPr marL="0" indent="0" algn="r">
              <a:buNone/>
              <a:defRPr sz="2400">
                <a:solidFill>
                  <a:srgbClr val="006766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/>
              <a:t>Presentatör Presentatörisson</a:t>
            </a:r>
          </a:p>
        </p:txBody>
      </p:sp>
      <p:pic>
        <p:nvPicPr>
          <p:cNvPr id="13" name="Bildobjekt 12" descr="En bild som visar Teckensnitt, Grafik, text, grafisk design&#10;&#10;Automatiskt genererad beskrivning">
            <a:extLst>
              <a:ext uri="{FF2B5EF4-FFF2-40B4-BE49-F238E27FC236}">
                <a16:creationId xmlns:a16="http://schemas.microsoft.com/office/drawing/2014/main" id="{0F6C6997-16B3-700C-5EA2-589DFDF715D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" y="6444887"/>
            <a:ext cx="1920240" cy="244928"/>
          </a:xfrm>
          <a:prstGeom prst="rect">
            <a:avLst/>
          </a:prstGeom>
        </p:spPr>
      </p:pic>
      <p:sp>
        <p:nvSpPr>
          <p:cNvPr id="17" name="Platshållare för text 16">
            <a:extLst>
              <a:ext uri="{FF2B5EF4-FFF2-40B4-BE49-F238E27FC236}">
                <a16:creationId xmlns:a16="http://schemas.microsoft.com/office/drawing/2014/main" id="{19448C84-5967-6512-69D6-E75A6D5F08F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95999" y="4856866"/>
            <a:ext cx="5980771" cy="365125"/>
          </a:xfrm>
        </p:spPr>
        <p:txBody>
          <a:bodyPr>
            <a:noAutofit/>
          </a:bodyPr>
          <a:lstStyle>
            <a:lvl1pPr marL="0" indent="0" algn="r">
              <a:buNone/>
              <a:defRPr sz="2400">
                <a:solidFill>
                  <a:srgbClr val="006766"/>
                </a:solidFill>
              </a:defRPr>
            </a:lvl1pPr>
          </a:lstStyle>
          <a:p>
            <a:pPr lvl="0"/>
            <a:r>
              <a:rPr lang="sv-SE" dirty="0"/>
              <a:t>Datum</a:t>
            </a:r>
          </a:p>
        </p:txBody>
      </p:sp>
    </p:spTree>
    <p:extLst>
      <p:ext uri="{BB962C8B-B14F-4D97-AF65-F5344CB8AC3E}">
        <p14:creationId xmlns:p14="http://schemas.microsoft.com/office/powerpoint/2010/main" val="3987415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ige text utan anvisning">
    <p:bg>
      <p:bgPr>
        <a:solidFill>
          <a:srgbClr val="0F6B6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 descr="En bild som visar Grafik, svart, svart och vit, design&#10;&#10;Automatiskt genererad beskrivning">
            <a:extLst>
              <a:ext uri="{FF2B5EF4-FFF2-40B4-BE49-F238E27FC236}">
                <a16:creationId xmlns:a16="http://schemas.microsoft.com/office/drawing/2014/main" id="{015D3E66-8808-29F5-53FC-9B8BA16C2CA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5000"/>
          </a:blip>
          <a:stretch>
            <a:fillRect/>
          </a:stretch>
        </p:blipFill>
        <p:spPr>
          <a:xfrm>
            <a:off x="4876800" y="0"/>
            <a:ext cx="7315200" cy="6858000"/>
          </a:xfrm>
          <a:prstGeom prst="rect">
            <a:avLst/>
          </a:prstGeom>
        </p:spPr>
      </p:pic>
      <p:pic>
        <p:nvPicPr>
          <p:cNvPr id="9" name="Bildobjekt 8" descr="En bild som visar Teckensnitt, Grafik, text, grafisk design&#10;&#10;Automatiskt genererad beskrivning">
            <a:extLst>
              <a:ext uri="{FF2B5EF4-FFF2-40B4-BE49-F238E27FC236}">
                <a16:creationId xmlns:a16="http://schemas.microsoft.com/office/drawing/2014/main" id="{AAF7B23C-C97E-0D86-A6B5-ADFA0C70AB4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" y="6444887"/>
            <a:ext cx="1920240" cy="244928"/>
          </a:xfrm>
          <a:prstGeom prst="rect">
            <a:avLst/>
          </a:prstGeom>
        </p:spPr>
      </p:pic>
      <p:sp>
        <p:nvSpPr>
          <p:cNvPr id="4" name="Platshållare för bild 3">
            <a:extLst>
              <a:ext uri="{FF2B5EF4-FFF2-40B4-BE49-F238E27FC236}">
                <a16:creationId xmlns:a16="http://schemas.microsoft.com/office/drawing/2014/main" id="{412701FE-1F1F-6A20-6B86-E7000F171D4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632700" y="774700"/>
            <a:ext cx="4025900" cy="5308600"/>
          </a:xfrm>
        </p:spPr>
        <p:txBody>
          <a:bodyPr anchor="ctr"/>
          <a:lstStyle>
            <a:lvl1pPr marL="0" indent="0" algn="ctr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sv-SE" dirty="0"/>
              <a:t>Eventuell bild. </a:t>
            </a:r>
            <a:br>
              <a:rPr lang="sv-SE" dirty="0"/>
            </a:br>
            <a:r>
              <a:rPr lang="sv-SE" dirty="0"/>
              <a:t>Kan utelämnas</a:t>
            </a:r>
          </a:p>
        </p:txBody>
      </p:sp>
      <p:sp>
        <p:nvSpPr>
          <p:cNvPr id="6" name="Platshållare för text 5">
            <a:extLst>
              <a:ext uri="{FF2B5EF4-FFF2-40B4-BE49-F238E27FC236}">
                <a16:creationId xmlns:a16="http://schemas.microsoft.com/office/drawing/2014/main" id="{72DB10D3-DB5A-905D-A856-F149CB4D53D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49300" y="1689100"/>
            <a:ext cx="6400800" cy="43942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921390834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å text utan anvisning">
    <p:bg>
      <p:bgPr>
        <a:solidFill>
          <a:srgbClr val="0F6B6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 descr="En bild som visar Grafik, svart, svart och vit, design&#10;&#10;Automatiskt genererad beskrivning">
            <a:extLst>
              <a:ext uri="{FF2B5EF4-FFF2-40B4-BE49-F238E27FC236}">
                <a16:creationId xmlns:a16="http://schemas.microsoft.com/office/drawing/2014/main" id="{015D3E66-8808-29F5-53FC-9B8BA16C2CA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5000"/>
          </a:blip>
          <a:stretch>
            <a:fillRect/>
          </a:stretch>
        </p:blipFill>
        <p:spPr>
          <a:xfrm>
            <a:off x="4876800" y="0"/>
            <a:ext cx="7315200" cy="6858000"/>
          </a:xfrm>
          <a:prstGeom prst="rect">
            <a:avLst/>
          </a:prstGeom>
        </p:spPr>
      </p:pic>
      <p:pic>
        <p:nvPicPr>
          <p:cNvPr id="9" name="Bildobjekt 8" descr="En bild som visar Teckensnitt, Grafik, text, grafisk design&#10;&#10;Automatiskt genererad beskrivning">
            <a:extLst>
              <a:ext uri="{FF2B5EF4-FFF2-40B4-BE49-F238E27FC236}">
                <a16:creationId xmlns:a16="http://schemas.microsoft.com/office/drawing/2014/main" id="{AAF7B23C-C97E-0D86-A6B5-ADFA0C70AB4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" y="6444887"/>
            <a:ext cx="1920240" cy="244928"/>
          </a:xfrm>
          <a:prstGeom prst="rect">
            <a:avLst/>
          </a:prstGeom>
        </p:spPr>
      </p:pic>
      <p:sp>
        <p:nvSpPr>
          <p:cNvPr id="4" name="Platshållare för bild 3">
            <a:extLst>
              <a:ext uri="{FF2B5EF4-FFF2-40B4-BE49-F238E27FC236}">
                <a16:creationId xmlns:a16="http://schemas.microsoft.com/office/drawing/2014/main" id="{412701FE-1F1F-6A20-6B86-E7000F171D4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632700" y="774700"/>
            <a:ext cx="4025900" cy="5308600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sv-SE" dirty="0"/>
              <a:t>Eventuell bild. </a:t>
            </a:r>
            <a:br>
              <a:rPr lang="sv-SE" dirty="0"/>
            </a:br>
            <a:r>
              <a:rPr lang="sv-SE" dirty="0"/>
              <a:t>Kan utelämnas</a:t>
            </a:r>
          </a:p>
        </p:txBody>
      </p:sp>
      <p:sp>
        <p:nvSpPr>
          <p:cNvPr id="6" name="Platshållare för text 5">
            <a:extLst>
              <a:ext uri="{FF2B5EF4-FFF2-40B4-BE49-F238E27FC236}">
                <a16:creationId xmlns:a16="http://schemas.microsoft.com/office/drawing/2014/main" id="{72DB10D3-DB5A-905D-A856-F149CB4D53D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49300" y="1689100"/>
            <a:ext cx="6400800" cy="4394200"/>
          </a:xfrm>
        </p:spPr>
        <p:txBody>
          <a:bodyPr>
            <a:normAutofit/>
          </a:bodyPr>
          <a:lstStyle>
            <a:lvl1pPr>
              <a:defRPr sz="2400">
                <a:solidFill>
                  <a:srgbClr val="0F6B69"/>
                </a:solidFill>
              </a:defRPr>
            </a:lvl1pPr>
            <a:lvl2pPr>
              <a:defRPr sz="2400">
                <a:solidFill>
                  <a:srgbClr val="0F6B69"/>
                </a:solidFill>
              </a:defRPr>
            </a:lvl2pPr>
            <a:lvl3pPr>
              <a:defRPr sz="2400">
                <a:solidFill>
                  <a:srgbClr val="0F6B69"/>
                </a:solidFill>
              </a:defRPr>
            </a:lvl3pPr>
            <a:lvl4pPr>
              <a:defRPr sz="2400">
                <a:solidFill>
                  <a:srgbClr val="0F6B69"/>
                </a:solidFill>
              </a:defRPr>
            </a:lvl4pPr>
            <a:lvl5pPr>
              <a:defRPr sz="2400">
                <a:solidFill>
                  <a:srgbClr val="0F6B69"/>
                </a:solidFill>
              </a:defRPr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1704425029"/>
      </p:ext>
    </p:extLst>
  </p:cSld>
  <p:clrMapOvr>
    <a:masterClrMapping/>
  </p:clrMapOvr>
  <p:transition spd="slow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å text med anvisning">
    <p:bg>
      <p:bgPr>
        <a:solidFill>
          <a:srgbClr val="0F6B6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 descr="En bild som visar Grafik, svart, svart och vit, design&#10;&#10;Automatiskt genererad beskrivning">
            <a:extLst>
              <a:ext uri="{FF2B5EF4-FFF2-40B4-BE49-F238E27FC236}">
                <a16:creationId xmlns:a16="http://schemas.microsoft.com/office/drawing/2014/main" id="{015D3E66-8808-29F5-53FC-9B8BA16C2CA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5000"/>
          </a:blip>
          <a:stretch>
            <a:fillRect/>
          </a:stretch>
        </p:blipFill>
        <p:spPr>
          <a:xfrm>
            <a:off x="4876800" y="0"/>
            <a:ext cx="7315200" cy="6858000"/>
          </a:xfrm>
          <a:prstGeom prst="rect">
            <a:avLst/>
          </a:prstGeom>
        </p:spPr>
      </p:pic>
      <p:pic>
        <p:nvPicPr>
          <p:cNvPr id="9" name="Bildobjekt 8" descr="En bild som visar Teckensnitt, Grafik, text, grafisk design&#10;&#10;Automatiskt genererad beskrivning">
            <a:extLst>
              <a:ext uri="{FF2B5EF4-FFF2-40B4-BE49-F238E27FC236}">
                <a16:creationId xmlns:a16="http://schemas.microsoft.com/office/drawing/2014/main" id="{AAF7B23C-C97E-0D86-A6B5-ADFA0C70AB4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" y="6444887"/>
            <a:ext cx="1920240" cy="244928"/>
          </a:xfrm>
          <a:prstGeom prst="rect">
            <a:avLst/>
          </a:prstGeom>
        </p:spPr>
      </p:pic>
      <p:sp>
        <p:nvSpPr>
          <p:cNvPr id="4" name="Platshållare för bild 3">
            <a:extLst>
              <a:ext uri="{FF2B5EF4-FFF2-40B4-BE49-F238E27FC236}">
                <a16:creationId xmlns:a16="http://schemas.microsoft.com/office/drawing/2014/main" id="{412701FE-1F1F-6A20-6B86-E7000F171D4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632700" y="774700"/>
            <a:ext cx="4025900" cy="5308600"/>
          </a:xfrm>
        </p:spPr>
        <p:txBody>
          <a:bodyPr anchor="ctr"/>
          <a:lstStyle>
            <a:lvl1pPr marL="0" indent="0" algn="ctr">
              <a:buNone/>
              <a:defRPr>
                <a:solidFill>
                  <a:srgbClr val="0F6B6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sv-SE" dirty="0"/>
              <a:t>Eventuell bild. </a:t>
            </a:r>
            <a:br>
              <a:rPr lang="sv-SE" dirty="0"/>
            </a:br>
            <a:r>
              <a:rPr lang="sv-SE" dirty="0"/>
              <a:t>Kan utelämnas</a:t>
            </a:r>
          </a:p>
        </p:txBody>
      </p:sp>
      <p:sp>
        <p:nvSpPr>
          <p:cNvPr id="6" name="Platshållare för text 5">
            <a:extLst>
              <a:ext uri="{FF2B5EF4-FFF2-40B4-BE49-F238E27FC236}">
                <a16:creationId xmlns:a16="http://schemas.microsoft.com/office/drawing/2014/main" id="{72DB10D3-DB5A-905D-A856-F149CB4D53D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49300" y="1689100"/>
            <a:ext cx="6400800" cy="4394200"/>
          </a:xfrm>
        </p:spPr>
        <p:txBody>
          <a:bodyPr>
            <a:normAutofit/>
          </a:bodyPr>
          <a:lstStyle>
            <a:lvl1pPr>
              <a:defRPr sz="2400">
                <a:solidFill>
                  <a:srgbClr val="0F6B69"/>
                </a:solidFill>
              </a:defRPr>
            </a:lvl1pPr>
            <a:lvl2pPr>
              <a:defRPr sz="2400">
                <a:solidFill>
                  <a:srgbClr val="0F6B69"/>
                </a:solidFill>
              </a:defRPr>
            </a:lvl2pPr>
            <a:lvl3pPr>
              <a:defRPr sz="2400">
                <a:solidFill>
                  <a:srgbClr val="0F6B69"/>
                </a:solidFill>
              </a:defRPr>
            </a:lvl3pPr>
            <a:lvl4pPr>
              <a:defRPr sz="2400">
                <a:solidFill>
                  <a:srgbClr val="0F6B69"/>
                </a:solidFill>
              </a:defRPr>
            </a:lvl4pPr>
            <a:lvl5pPr>
              <a:defRPr sz="2400">
                <a:solidFill>
                  <a:srgbClr val="0F6B69"/>
                </a:solidFill>
              </a:defRPr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3225970090"/>
      </p:ext>
    </p:extLst>
  </p:cSld>
  <p:clrMapOvr>
    <a:masterClrMapping/>
  </p:clrMapOvr>
  <p:transition spd="slow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ck Sv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ktangel 10">
            <a:extLst>
              <a:ext uri="{FF2B5EF4-FFF2-40B4-BE49-F238E27FC236}">
                <a16:creationId xmlns:a16="http://schemas.microsoft.com/office/drawing/2014/main" id="{C23D6E94-6DF3-680B-12EE-25ADACEDF855}"/>
              </a:ext>
            </a:extLst>
          </p:cNvPr>
          <p:cNvSpPr/>
          <p:nvPr/>
        </p:nvSpPr>
        <p:spPr>
          <a:xfrm>
            <a:off x="0" y="0"/>
            <a:ext cx="12192000" cy="6857998"/>
          </a:xfrm>
          <a:prstGeom prst="rect">
            <a:avLst/>
          </a:prstGeom>
          <a:gradFill flip="none" rotWithShape="1">
            <a:gsLst>
              <a:gs pos="0">
                <a:srgbClr val="006766"/>
              </a:gs>
              <a:gs pos="59000">
                <a:srgbClr val="609292">
                  <a:alpha val="25000"/>
                </a:srgbClr>
              </a:gs>
              <a:gs pos="100000">
                <a:srgbClr val="609292">
                  <a:alpha val="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9" name="Bildobjekt 8" descr="En bild som visar Grafik, symbol&#10;&#10;Automatiskt genererad beskrivning">
            <a:extLst>
              <a:ext uri="{FF2B5EF4-FFF2-40B4-BE49-F238E27FC236}">
                <a16:creationId xmlns:a16="http://schemas.microsoft.com/office/drawing/2014/main" id="{622607C0-06D1-EC1F-0318-4BB16DDCE52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03542" y="0"/>
            <a:ext cx="10517458" cy="6858000"/>
          </a:xfrm>
          <a:prstGeom prst="rect">
            <a:avLst/>
          </a:prstGeom>
        </p:spPr>
      </p:pic>
      <p:sp>
        <p:nvSpPr>
          <p:cNvPr id="7" name="Ellips 6">
            <a:extLst>
              <a:ext uri="{FF2B5EF4-FFF2-40B4-BE49-F238E27FC236}">
                <a16:creationId xmlns:a16="http://schemas.microsoft.com/office/drawing/2014/main" id="{5C427E8F-F031-7F3F-E614-A8D18371ACE5}"/>
              </a:ext>
            </a:extLst>
          </p:cNvPr>
          <p:cNvSpPr/>
          <p:nvPr/>
        </p:nvSpPr>
        <p:spPr>
          <a:xfrm>
            <a:off x="3209922" y="542927"/>
            <a:ext cx="5772144" cy="5772144"/>
          </a:xfrm>
          <a:prstGeom prst="ellipse">
            <a:avLst/>
          </a:prstGeom>
          <a:solidFill>
            <a:srgbClr val="FAF5E7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5" name="Underrubrik 2">
            <a:extLst>
              <a:ext uri="{FF2B5EF4-FFF2-40B4-BE49-F238E27FC236}">
                <a16:creationId xmlns:a16="http://schemas.microsoft.com/office/drawing/2014/main" id="{C0E4147B-9C32-72BD-FD94-14A44DFBA33F}"/>
              </a:ext>
            </a:extLst>
          </p:cNvPr>
          <p:cNvSpPr txBox="1">
            <a:spLocks/>
          </p:cNvSpPr>
          <p:nvPr/>
        </p:nvSpPr>
        <p:spPr>
          <a:xfrm>
            <a:off x="3861741" y="3800434"/>
            <a:ext cx="4468517" cy="365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itchFamily="2" charset="2"/>
              <a:buNone/>
              <a:defRPr sz="1800" kern="1200">
                <a:solidFill>
                  <a:srgbClr val="416D70"/>
                </a:solidFill>
                <a:latin typeface="Georgia" panose="02040502050405020303" pitchFamily="18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None/>
              <a:defRPr sz="2000" kern="1200">
                <a:solidFill>
                  <a:srgbClr val="FAF5E6"/>
                </a:solidFill>
                <a:latin typeface="Georgia" panose="02040502050405020303" pitchFamily="18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None/>
              <a:defRPr sz="1800" kern="1200">
                <a:solidFill>
                  <a:srgbClr val="FAF5E6"/>
                </a:solidFill>
                <a:latin typeface="Georgia" panose="02040502050405020303" pitchFamily="18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None/>
              <a:defRPr sz="1600" kern="1200">
                <a:solidFill>
                  <a:srgbClr val="FAF5E6"/>
                </a:solidFill>
                <a:latin typeface="Georgia" panose="02040502050405020303" pitchFamily="18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None/>
              <a:defRPr sz="1600" kern="1200">
                <a:solidFill>
                  <a:srgbClr val="FAF5E6"/>
                </a:solidFill>
                <a:latin typeface="Georgia" panose="02040502050405020303" pitchFamily="18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sz="1600" i="1" dirty="0">
                <a:solidFill>
                  <a:srgbClr val="006766"/>
                </a:solidFill>
              </a:rPr>
              <a:t>www.avfallsverige.se</a:t>
            </a:r>
          </a:p>
        </p:txBody>
      </p:sp>
      <p:sp>
        <p:nvSpPr>
          <p:cNvPr id="6" name="textruta 5">
            <a:extLst>
              <a:ext uri="{FF2B5EF4-FFF2-40B4-BE49-F238E27FC236}">
                <a16:creationId xmlns:a16="http://schemas.microsoft.com/office/drawing/2014/main" id="{F288A2DC-79B3-927F-5C81-4614A05261AC}"/>
              </a:ext>
            </a:extLst>
          </p:cNvPr>
          <p:cNvSpPr txBox="1"/>
          <p:nvPr/>
        </p:nvSpPr>
        <p:spPr>
          <a:xfrm>
            <a:off x="4429573" y="2875001"/>
            <a:ext cx="333284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6600" b="1" dirty="0">
                <a:solidFill>
                  <a:srgbClr val="006766"/>
                </a:solidFill>
              </a:rPr>
              <a:t>Tack!</a:t>
            </a:r>
          </a:p>
        </p:txBody>
      </p:sp>
      <p:pic>
        <p:nvPicPr>
          <p:cNvPr id="13" name="Bildobjekt 12" descr="En bild som visar Teckensnitt, Grafik, text, grafisk design&#10;&#10;Automatiskt genererad beskrivning">
            <a:extLst>
              <a:ext uri="{FF2B5EF4-FFF2-40B4-BE49-F238E27FC236}">
                <a16:creationId xmlns:a16="http://schemas.microsoft.com/office/drawing/2014/main" id="{34673851-F7F9-8FCA-8196-C9D9296B785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" y="6444887"/>
            <a:ext cx="1920240" cy="244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9889627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Förstasida Eng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>
            <a:extLst>
              <a:ext uri="{FF2B5EF4-FFF2-40B4-BE49-F238E27FC236}">
                <a16:creationId xmlns:a16="http://schemas.microsoft.com/office/drawing/2014/main" id="{47F0DF69-AB9B-C84B-AE9E-3E8BD3BB8D79}"/>
              </a:ext>
            </a:extLst>
          </p:cNvPr>
          <p:cNvSpPr/>
          <p:nvPr/>
        </p:nvSpPr>
        <p:spPr>
          <a:xfrm>
            <a:off x="0" y="0"/>
            <a:ext cx="12192000" cy="6857998"/>
          </a:xfrm>
          <a:prstGeom prst="rect">
            <a:avLst/>
          </a:prstGeom>
          <a:gradFill flip="none" rotWithShape="1">
            <a:gsLst>
              <a:gs pos="0">
                <a:srgbClr val="006766"/>
              </a:gs>
              <a:gs pos="59000">
                <a:srgbClr val="609292">
                  <a:alpha val="25000"/>
                </a:srgbClr>
              </a:gs>
              <a:gs pos="100000">
                <a:srgbClr val="609292">
                  <a:alpha val="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8" name="Bildobjekt 7" descr="En bild som visar Grafik, svart, svart och vit, design&#10;&#10;Automatiskt genererad beskrivning">
            <a:extLst>
              <a:ext uri="{FF2B5EF4-FFF2-40B4-BE49-F238E27FC236}">
                <a16:creationId xmlns:a16="http://schemas.microsoft.com/office/drawing/2014/main" id="{C86080F9-E9B7-9B58-ED00-4BE4C8BF28F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5000"/>
          </a:blip>
          <a:stretch>
            <a:fillRect/>
          </a:stretch>
        </p:blipFill>
        <p:spPr>
          <a:xfrm>
            <a:off x="1599735" y="0"/>
            <a:ext cx="7023100" cy="6858000"/>
          </a:xfrm>
          <a:prstGeom prst="rect">
            <a:avLst/>
          </a:prstGeom>
        </p:spPr>
      </p:pic>
      <p:sp>
        <p:nvSpPr>
          <p:cNvPr id="6" name="Frihandsfigur 5">
            <a:extLst>
              <a:ext uri="{FF2B5EF4-FFF2-40B4-BE49-F238E27FC236}">
                <a16:creationId xmlns:a16="http://schemas.microsoft.com/office/drawing/2014/main" id="{116392A3-180C-D867-E5FD-A6679FA04571}"/>
              </a:ext>
            </a:extLst>
          </p:cNvPr>
          <p:cNvSpPr/>
          <p:nvPr/>
        </p:nvSpPr>
        <p:spPr>
          <a:xfrm>
            <a:off x="5267747" y="2"/>
            <a:ext cx="6924253" cy="6857999"/>
          </a:xfrm>
          <a:custGeom>
            <a:avLst/>
            <a:gdLst>
              <a:gd name="connsiteX0" fmla="*/ 2350721 w 6924253"/>
              <a:gd name="connsiteY0" fmla="*/ 0 h 6857999"/>
              <a:gd name="connsiteX1" fmla="*/ 6924253 w 6924253"/>
              <a:gd name="connsiteY1" fmla="*/ 0 h 6857999"/>
              <a:gd name="connsiteX2" fmla="*/ 6924253 w 6924253"/>
              <a:gd name="connsiteY2" fmla="*/ 6857999 h 6857999"/>
              <a:gd name="connsiteX3" fmla="*/ 914743 w 6924253"/>
              <a:gd name="connsiteY3" fmla="*/ 6857999 h 6857999"/>
              <a:gd name="connsiteX4" fmla="*/ 798922 w 6924253"/>
              <a:gd name="connsiteY4" fmla="*/ 6702427 h 6857999"/>
              <a:gd name="connsiteX5" fmla="*/ 0 w 6924253"/>
              <a:gd name="connsiteY5" fmla="*/ 4075329 h 6857999"/>
              <a:gd name="connsiteX6" fmla="*/ 2252266 w 6924253"/>
              <a:gd name="connsiteY6" fmla="*/ 56861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924253" h="6857999">
                <a:moveTo>
                  <a:pt x="2350721" y="0"/>
                </a:moveTo>
                <a:lnTo>
                  <a:pt x="6924253" y="0"/>
                </a:lnTo>
                <a:lnTo>
                  <a:pt x="6924253" y="6857999"/>
                </a:lnTo>
                <a:lnTo>
                  <a:pt x="914743" y="6857999"/>
                </a:lnTo>
                <a:lnTo>
                  <a:pt x="798922" y="6702427"/>
                </a:lnTo>
                <a:cubicBezTo>
                  <a:pt x="294524" y="5952507"/>
                  <a:pt x="0" y="5048466"/>
                  <a:pt x="0" y="4075329"/>
                </a:cubicBezTo>
                <a:cubicBezTo>
                  <a:pt x="0" y="2372341"/>
                  <a:pt x="901980" y="880956"/>
                  <a:pt x="2252266" y="56861"/>
                </a:cubicBezTo>
                <a:close/>
              </a:path>
            </a:pathLst>
          </a:custGeom>
          <a:solidFill>
            <a:schemeClr val="bg1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sv-SE">
              <a:solidFill>
                <a:srgbClr val="006766"/>
              </a:solidFill>
            </a:endParaRP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3C451060-0048-E858-D04A-CBA3C39A7EF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96000" y="2003345"/>
            <a:ext cx="5980771" cy="1865861"/>
          </a:xfrm>
        </p:spPr>
        <p:txBody>
          <a:bodyPr anchor="b">
            <a:noAutofit/>
          </a:bodyPr>
          <a:lstStyle>
            <a:lvl1pPr algn="r">
              <a:defRPr sz="3200">
                <a:solidFill>
                  <a:srgbClr val="006766"/>
                </a:solidFill>
              </a:defRPr>
            </a:lvl1pPr>
          </a:lstStyle>
          <a:p>
            <a:r>
              <a:rPr lang="sv-SE" dirty="0"/>
              <a:t>TITLE OF PRESENTATION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6272A535-4801-90D0-2FC6-CF8DCE0A71A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95999" y="4039146"/>
            <a:ext cx="5980771" cy="365125"/>
          </a:xfrm>
        </p:spPr>
        <p:txBody>
          <a:bodyPr>
            <a:normAutofit/>
          </a:bodyPr>
          <a:lstStyle>
            <a:lvl1pPr marL="0" indent="0" algn="r">
              <a:buNone/>
              <a:defRPr sz="1800">
                <a:solidFill>
                  <a:srgbClr val="006766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 err="1"/>
              <a:t>Name</a:t>
            </a:r>
            <a:r>
              <a:rPr lang="sv-SE" dirty="0"/>
              <a:t> </a:t>
            </a:r>
            <a:r>
              <a:rPr lang="sv-SE" dirty="0" err="1"/>
              <a:t>Nameworth</a:t>
            </a:r>
            <a:endParaRPr lang="sv-SE" dirty="0"/>
          </a:p>
        </p:txBody>
      </p:sp>
      <p:sp>
        <p:nvSpPr>
          <p:cNvPr id="5" name="Platshållare för datum 3">
            <a:extLst>
              <a:ext uri="{FF2B5EF4-FFF2-40B4-BE49-F238E27FC236}">
                <a16:creationId xmlns:a16="http://schemas.microsoft.com/office/drawing/2014/main" id="{D74099FE-86F5-FADB-BF8D-1E512CBFF8C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5999" y="5704538"/>
            <a:ext cx="5980771" cy="365125"/>
          </a:xfrm>
          <a:prstGeom prst="rect">
            <a:avLst/>
          </a:prstGeom>
        </p:spPr>
        <p:txBody>
          <a:bodyPr/>
          <a:lstStyle>
            <a:lvl1pPr algn="r">
              <a:defRPr sz="1600">
                <a:solidFill>
                  <a:srgbClr val="006766"/>
                </a:solidFill>
              </a:defRPr>
            </a:lvl1pPr>
          </a:lstStyle>
          <a:p>
            <a:fld id="{70FFE6F2-7FCD-DC46-A11F-774055623A4E}" type="datetime4">
              <a:rPr lang="sv-SE" smtClean="0"/>
              <a:pPr/>
              <a:t>24 april 2024</a:t>
            </a:fld>
            <a:endParaRPr lang="sv-SE" dirty="0"/>
          </a:p>
        </p:txBody>
      </p:sp>
      <p:pic>
        <p:nvPicPr>
          <p:cNvPr id="13" name="Bildobjekt 12" descr="En bild som visar Teckensnitt, Grafik, text, grafisk design&#10;&#10;Automatiskt genererad beskrivning">
            <a:extLst>
              <a:ext uri="{FF2B5EF4-FFF2-40B4-BE49-F238E27FC236}">
                <a16:creationId xmlns:a16="http://schemas.microsoft.com/office/drawing/2014/main" id="{0F6C6997-16B3-700C-5EA2-589DFDF715D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" y="6444887"/>
            <a:ext cx="1920240" cy="244928"/>
          </a:xfrm>
          <a:prstGeom prst="rect">
            <a:avLst/>
          </a:prstGeom>
        </p:spPr>
      </p:pic>
      <p:pic>
        <p:nvPicPr>
          <p:cNvPr id="9" name="Bildobjekt 8" descr="En bild som visar Teckensnitt, Grafik, text, grafisk design&#10;&#10;Automatiskt genererad beskrivning">
            <a:extLst>
              <a:ext uri="{FF2B5EF4-FFF2-40B4-BE49-F238E27FC236}">
                <a16:creationId xmlns:a16="http://schemas.microsoft.com/office/drawing/2014/main" id="{74B4CDA8-0197-EF18-4979-D4E5106D42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01128" y="4770645"/>
            <a:ext cx="3575642" cy="734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4691650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ga till vänster utan anvisning">
    <p:bg>
      <p:bgPr>
        <a:solidFill>
          <a:srgbClr val="0F6B6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 descr="En bild som visar Grafik, svart, svart och vit, design&#10;&#10;Automatiskt genererad beskrivning">
            <a:extLst>
              <a:ext uri="{FF2B5EF4-FFF2-40B4-BE49-F238E27FC236}">
                <a16:creationId xmlns:a16="http://schemas.microsoft.com/office/drawing/2014/main" id="{015D3E66-8808-29F5-53FC-9B8BA16C2CA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5000"/>
          </a:blip>
          <a:stretch>
            <a:fillRect/>
          </a:stretch>
        </p:blipFill>
        <p:spPr>
          <a:xfrm flipH="1">
            <a:off x="34656" y="0"/>
            <a:ext cx="7534543" cy="6858000"/>
          </a:xfrm>
          <a:prstGeom prst="rect">
            <a:avLst/>
          </a:prstGeom>
        </p:spPr>
      </p:pic>
      <p:pic>
        <p:nvPicPr>
          <p:cNvPr id="9" name="Bildobjekt 8" descr="En bild som visar Teckensnitt, Grafik, text, grafisk design&#10;&#10;Automatiskt genererad beskrivning">
            <a:extLst>
              <a:ext uri="{FF2B5EF4-FFF2-40B4-BE49-F238E27FC236}">
                <a16:creationId xmlns:a16="http://schemas.microsoft.com/office/drawing/2014/main" id="{AAF7B23C-C97E-0D86-A6B5-ADFA0C70AB4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" y="6444887"/>
            <a:ext cx="1920240" cy="244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987321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ga till höger utan anvisning">
    <p:bg>
      <p:bgPr>
        <a:solidFill>
          <a:srgbClr val="0F6B6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 descr="En bild som visar Grafik, svart, svart och vit, design&#10;&#10;Automatiskt genererad beskrivning">
            <a:extLst>
              <a:ext uri="{FF2B5EF4-FFF2-40B4-BE49-F238E27FC236}">
                <a16:creationId xmlns:a16="http://schemas.microsoft.com/office/drawing/2014/main" id="{015D3E66-8808-29F5-53FC-9B8BA16C2CA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5000"/>
          </a:blip>
          <a:stretch>
            <a:fillRect/>
          </a:stretch>
        </p:blipFill>
        <p:spPr>
          <a:xfrm>
            <a:off x="4876800" y="0"/>
            <a:ext cx="7315200" cy="6858000"/>
          </a:xfrm>
          <a:prstGeom prst="rect">
            <a:avLst/>
          </a:prstGeom>
        </p:spPr>
      </p:pic>
      <p:pic>
        <p:nvPicPr>
          <p:cNvPr id="9" name="Bildobjekt 8" descr="En bild som visar Teckensnitt, Grafik, text, grafisk design&#10;&#10;Automatiskt genererad beskrivning">
            <a:extLst>
              <a:ext uri="{FF2B5EF4-FFF2-40B4-BE49-F238E27FC236}">
                <a16:creationId xmlns:a16="http://schemas.microsoft.com/office/drawing/2014/main" id="{AAF7B23C-C97E-0D86-A6B5-ADFA0C70AB4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" y="6444887"/>
            <a:ext cx="1920240" cy="244928"/>
          </a:xfrm>
          <a:prstGeom prst="rect">
            <a:avLst/>
          </a:prstGeom>
        </p:spPr>
      </p:pic>
      <p:sp>
        <p:nvSpPr>
          <p:cNvPr id="2" name="textruta 1">
            <a:extLst>
              <a:ext uri="{FF2B5EF4-FFF2-40B4-BE49-F238E27FC236}">
                <a16:creationId xmlns:a16="http://schemas.microsoft.com/office/drawing/2014/main" id="{EA2BF088-528F-E2AF-9E97-B19DF8CD7291}"/>
              </a:ext>
            </a:extLst>
          </p:cNvPr>
          <p:cNvSpPr txBox="1"/>
          <p:nvPr userDrawn="1"/>
        </p:nvSpPr>
        <p:spPr>
          <a:xfrm>
            <a:off x="8369300" y="-425966"/>
            <a:ext cx="3746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>
                <a:solidFill>
                  <a:schemeClr val="tx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Rör ej. Ska alltid vara med.</a:t>
            </a:r>
          </a:p>
        </p:txBody>
      </p:sp>
      <p:sp>
        <p:nvSpPr>
          <p:cNvPr id="4" name="textruta 3">
            <a:extLst>
              <a:ext uri="{FF2B5EF4-FFF2-40B4-BE49-F238E27FC236}">
                <a16:creationId xmlns:a16="http://schemas.microsoft.com/office/drawing/2014/main" id="{5ABE3EF2-AB19-447A-B08B-251A67F28DF4}"/>
              </a:ext>
            </a:extLst>
          </p:cNvPr>
          <p:cNvSpPr txBox="1"/>
          <p:nvPr userDrawn="1"/>
        </p:nvSpPr>
        <p:spPr>
          <a:xfrm rot="5400000">
            <a:off x="10503416" y="3632228"/>
            <a:ext cx="3746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>
                <a:solidFill>
                  <a:schemeClr val="tx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Rör ej. Ska alltid vara med.</a:t>
            </a:r>
          </a:p>
        </p:txBody>
      </p:sp>
      <p:sp>
        <p:nvSpPr>
          <p:cNvPr id="5" name="textruta 4">
            <a:extLst>
              <a:ext uri="{FF2B5EF4-FFF2-40B4-BE49-F238E27FC236}">
                <a16:creationId xmlns:a16="http://schemas.microsoft.com/office/drawing/2014/main" id="{3C51C6E5-D182-6F84-0B02-EFB61D892CB0}"/>
              </a:ext>
            </a:extLst>
          </p:cNvPr>
          <p:cNvSpPr txBox="1"/>
          <p:nvPr userDrawn="1"/>
        </p:nvSpPr>
        <p:spPr>
          <a:xfrm rot="16200000">
            <a:off x="-2057916" y="2831039"/>
            <a:ext cx="3746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>
                <a:solidFill>
                  <a:schemeClr val="tx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Rör ej. Ska alltid vara med.</a:t>
            </a:r>
          </a:p>
        </p:txBody>
      </p:sp>
      <p:sp>
        <p:nvSpPr>
          <p:cNvPr id="6" name="textruta 5">
            <a:extLst>
              <a:ext uri="{FF2B5EF4-FFF2-40B4-BE49-F238E27FC236}">
                <a16:creationId xmlns:a16="http://schemas.microsoft.com/office/drawing/2014/main" id="{8B14622D-3438-FA13-78EF-249BF0F37762}"/>
              </a:ext>
            </a:extLst>
          </p:cNvPr>
          <p:cNvSpPr txBox="1"/>
          <p:nvPr userDrawn="1"/>
        </p:nvSpPr>
        <p:spPr>
          <a:xfrm>
            <a:off x="801551" y="6864894"/>
            <a:ext cx="3746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>
                <a:solidFill>
                  <a:schemeClr val="tx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Rör ej. Ska alltid vara med.</a:t>
            </a:r>
          </a:p>
        </p:txBody>
      </p:sp>
    </p:spTree>
    <p:extLst>
      <p:ext uri="{BB962C8B-B14F-4D97-AF65-F5344CB8AC3E}">
        <p14:creationId xmlns:p14="http://schemas.microsoft.com/office/powerpoint/2010/main" val="2639652748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ogga till höger utan anvisning">
    <p:bg>
      <p:bgPr>
        <a:solidFill>
          <a:srgbClr val="0F6B6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 descr="En bild som visar Grafik, svart, svart och vit, design&#10;&#10;Automatiskt genererad beskrivning">
            <a:extLst>
              <a:ext uri="{FF2B5EF4-FFF2-40B4-BE49-F238E27FC236}">
                <a16:creationId xmlns:a16="http://schemas.microsoft.com/office/drawing/2014/main" id="{015D3E66-8808-29F5-53FC-9B8BA16C2CA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5000"/>
          </a:blip>
          <a:stretch>
            <a:fillRect/>
          </a:stretch>
        </p:blipFill>
        <p:spPr>
          <a:xfrm>
            <a:off x="4876800" y="0"/>
            <a:ext cx="7315200" cy="6858000"/>
          </a:xfrm>
          <a:prstGeom prst="rect">
            <a:avLst/>
          </a:prstGeom>
        </p:spPr>
      </p:pic>
      <p:pic>
        <p:nvPicPr>
          <p:cNvPr id="9" name="Bildobjekt 8" descr="En bild som visar Teckensnitt, Grafik, text, grafisk design&#10;&#10;Automatiskt genererad beskrivning">
            <a:extLst>
              <a:ext uri="{FF2B5EF4-FFF2-40B4-BE49-F238E27FC236}">
                <a16:creationId xmlns:a16="http://schemas.microsoft.com/office/drawing/2014/main" id="{AAF7B23C-C97E-0D86-A6B5-ADFA0C70AB4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" y="6444887"/>
            <a:ext cx="1920240" cy="244928"/>
          </a:xfrm>
          <a:prstGeom prst="rect">
            <a:avLst/>
          </a:prstGeom>
        </p:spPr>
      </p:pic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238F0E7C-DCCB-E014-7CC4-F2DD74E57C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8697" y="294075"/>
            <a:ext cx="7194104" cy="17536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4000">
                <a:solidFill>
                  <a:srgbClr val="416D70"/>
                </a:solidFill>
              </a:defRPr>
            </a:lvl1pPr>
          </a:lstStyle>
          <a:p>
            <a:r>
              <a:rPr lang="sv-SE" dirty="0"/>
              <a:t>Klicka här för att ändra rubrik</a:t>
            </a:r>
          </a:p>
        </p:txBody>
      </p:sp>
    </p:spTree>
    <p:extLst>
      <p:ext uri="{BB962C8B-B14F-4D97-AF65-F5344CB8AC3E}">
        <p14:creationId xmlns:p14="http://schemas.microsoft.com/office/powerpoint/2010/main" val="2219157957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ga till höger med anvisning">
    <p:bg>
      <p:bgPr>
        <a:solidFill>
          <a:srgbClr val="0F6B6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 descr="En bild som visar Grafik, svart, svart och vit, design&#10;&#10;Automatiskt genererad beskrivning">
            <a:extLst>
              <a:ext uri="{FF2B5EF4-FFF2-40B4-BE49-F238E27FC236}">
                <a16:creationId xmlns:a16="http://schemas.microsoft.com/office/drawing/2014/main" id="{015D3E66-8808-29F5-53FC-9B8BA16C2CA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5000"/>
          </a:blip>
          <a:stretch>
            <a:fillRect/>
          </a:stretch>
        </p:blipFill>
        <p:spPr>
          <a:xfrm>
            <a:off x="4876800" y="0"/>
            <a:ext cx="7315200" cy="6858000"/>
          </a:xfrm>
          <a:prstGeom prst="rect">
            <a:avLst/>
          </a:prstGeom>
        </p:spPr>
      </p:pic>
      <p:pic>
        <p:nvPicPr>
          <p:cNvPr id="9" name="Bildobjekt 8" descr="En bild som visar Teckensnitt, Grafik, text, grafisk design&#10;&#10;Automatiskt genererad beskrivning">
            <a:extLst>
              <a:ext uri="{FF2B5EF4-FFF2-40B4-BE49-F238E27FC236}">
                <a16:creationId xmlns:a16="http://schemas.microsoft.com/office/drawing/2014/main" id="{AAF7B23C-C97E-0D86-A6B5-ADFA0C70AB4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" y="6444887"/>
            <a:ext cx="1920240" cy="244928"/>
          </a:xfrm>
          <a:prstGeom prst="rect">
            <a:avLst/>
          </a:prstGeom>
        </p:spPr>
      </p:pic>
      <p:sp>
        <p:nvSpPr>
          <p:cNvPr id="2" name="textruta 1">
            <a:extLst>
              <a:ext uri="{FF2B5EF4-FFF2-40B4-BE49-F238E27FC236}">
                <a16:creationId xmlns:a16="http://schemas.microsoft.com/office/drawing/2014/main" id="{AC608B2C-0714-41EC-C842-6E3096289282}"/>
              </a:ext>
            </a:extLst>
          </p:cNvPr>
          <p:cNvSpPr txBox="1"/>
          <p:nvPr userDrawn="1"/>
        </p:nvSpPr>
        <p:spPr>
          <a:xfrm>
            <a:off x="8369300" y="-425966"/>
            <a:ext cx="3746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>
                <a:solidFill>
                  <a:schemeClr val="tx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Denna sida fylls i av Avfall Sverige</a:t>
            </a:r>
          </a:p>
        </p:txBody>
      </p:sp>
      <p:sp>
        <p:nvSpPr>
          <p:cNvPr id="7" name="textruta 6">
            <a:extLst>
              <a:ext uri="{FF2B5EF4-FFF2-40B4-BE49-F238E27FC236}">
                <a16:creationId xmlns:a16="http://schemas.microsoft.com/office/drawing/2014/main" id="{3B8F8343-ED6E-2FE8-0EA1-346FAECCDDCE}"/>
              </a:ext>
            </a:extLst>
          </p:cNvPr>
          <p:cNvSpPr txBox="1"/>
          <p:nvPr userDrawn="1"/>
        </p:nvSpPr>
        <p:spPr>
          <a:xfrm>
            <a:off x="8534400" y="6858000"/>
            <a:ext cx="3746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>
                <a:solidFill>
                  <a:schemeClr val="tx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Denna sida fylls i av Avfall Sverige</a:t>
            </a:r>
          </a:p>
        </p:txBody>
      </p:sp>
      <p:sp>
        <p:nvSpPr>
          <p:cNvPr id="8" name="textruta 7">
            <a:extLst>
              <a:ext uri="{FF2B5EF4-FFF2-40B4-BE49-F238E27FC236}">
                <a16:creationId xmlns:a16="http://schemas.microsoft.com/office/drawing/2014/main" id="{FFCCA705-C5FE-FB75-5824-9A7459DBACD2}"/>
              </a:ext>
            </a:extLst>
          </p:cNvPr>
          <p:cNvSpPr txBox="1"/>
          <p:nvPr userDrawn="1"/>
        </p:nvSpPr>
        <p:spPr>
          <a:xfrm rot="5400000">
            <a:off x="10592316" y="3244334"/>
            <a:ext cx="3746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>
                <a:solidFill>
                  <a:schemeClr val="tx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Denna sida fylls i av Avfall Sverige</a:t>
            </a:r>
          </a:p>
        </p:txBody>
      </p:sp>
      <p:sp>
        <p:nvSpPr>
          <p:cNvPr id="10" name="textruta 9">
            <a:extLst>
              <a:ext uri="{FF2B5EF4-FFF2-40B4-BE49-F238E27FC236}">
                <a16:creationId xmlns:a16="http://schemas.microsoft.com/office/drawing/2014/main" id="{075FBB38-1087-B701-7DDB-874DA5BBB1E7}"/>
              </a:ext>
            </a:extLst>
          </p:cNvPr>
          <p:cNvSpPr txBox="1"/>
          <p:nvPr userDrawn="1"/>
        </p:nvSpPr>
        <p:spPr>
          <a:xfrm rot="16200000">
            <a:off x="-2057916" y="3244334"/>
            <a:ext cx="3746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>
                <a:solidFill>
                  <a:schemeClr val="tx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Denna sida fylls i av Avfall Sverige</a:t>
            </a:r>
          </a:p>
        </p:txBody>
      </p:sp>
    </p:spTree>
    <p:extLst>
      <p:ext uri="{BB962C8B-B14F-4D97-AF65-F5344CB8AC3E}">
        <p14:creationId xmlns:p14="http://schemas.microsoft.com/office/powerpoint/2010/main" val="3528259046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Logga till höger med anvisning">
    <p:bg>
      <p:bgPr>
        <a:solidFill>
          <a:srgbClr val="0F6B6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 descr="En bild som visar Grafik, svart, svart och vit, design&#10;&#10;Automatiskt genererad beskrivning">
            <a:extLst>
              <a:ext uri="{FF2B5EF4-FFF2-40B4-BE49-F238E27FC236}">
                <a16:creationId xmlns:a16="http://schemas.microsoft.com/office/drawing/2014/main" id="{015D3E66-8808-29F5-53FC-9B8BA16C2CA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5000"/>
          </a:blip>
          <a:stretch>
            <a:fillRect/>
          </a:stretch>
        </p:blipFill>
        <p:spPr>
          <a:xfrm>
            <a:off x="4876800" y="0"/>
            <a:ext cx="7315200" cy="6858000"/>
          </a:xfrm>
          <a:prstGeom prst="rect">
            <a:avLst/>
          </a:prstGeom>
        </p:spPr>
      </p:pic>
      <p:pic>
        <p:nvPicPr>
          <p:cNvPr id="9" name="Bildobjekt 8" descr="En bild som visar Teckensnitt, Grafik, text, grafisk design&#10;&#10;Automatiskt genererad beskrivning">
            <a:extLst>
              <a:ext uri="{FF2B5EF4-FFF2-40B4-BE49-F238E27FC236}">
                <a16:creationId xmlns:a16="http://schemas.microsoft.com/office/drawing/2014/main" id="{AAF7B23C-C97E-0D86-A6B5-ADFA0C70AB4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" y="6444887"/>
            <a:ext cx="1920240" cy="244928"/>
          </a:xfrm>
          <a:prstGeom prst="rect">
            <a:avLst/>
          </a:prstGeom>
        </p:spPr>
      </p:pic>
      <p:sp>
        <p:nvSpPr>
          <p:cNvPr id="2" name="textruta 1">
            <a:extLst>
              <a:ext uri="{FF2B5EF4-FFF2-40B4-BE49-F238E27FC236}">
                <a16:creationId xmlns:a16="http://schemas.microsoft.com/office/drawing/2014/main" id="{AC608B2C-0714-41EC-C842-6E3096289282}"/>
              </a:ext>
            </a:extLst>
          </p:cNvPr>
          <p:cNvSpPr txBox="1"/>
          <p:nvPr userDrawn="1"/>
        </p:nvSpPr>
        <p:spPr>
          <a:xfrm>
            <a:off x="8369300" y="-425966"/>
            <a:ext cx="3746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>
                <a:solidFill>
                  <a:schemeClr val="tx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Denna sida fylls i av Avfall Sverige</a:t>
            </a:r>
          </a:p>
        </p:txBody>
      </p:sp>
      <p:sp>
        <p:nvSpPr>
          <p:cNvPr id="7" name="textruta 6">
            <a:extLst>
              <a:ext uri="{FF2B5EF4-FFF2-40B4-BE49-F238E27FC236}">
                <a16:creationId xmlns:a16="http://schemas.microsoft.com/office/drawing/2014/main" id="{3B8F8343-ED6E-2FE8-0EA1-346FAECCDDCE}"/>
              </a:ext>
            </a:extLst>
          </p:cNvPr>
          <p:cNvSpPr txBox="1"/>
          <p:nvPr userDrawn="1"/>
        </p:nvSpPr>
        <p:spPr>
          <a:xfrm>
            <a:off x="8534400" y="6858000"/>
            <a:ext cx="3746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>
                <a:solidFill>
                  <a:schemeClr val="tx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Denna sida fylls i av Avfall Sverige</a:t>
            </a:r>
          </a:p>
        </p:txBody>
      </p:sp>
      <p:sp>
        <p:nvSpPr>
          <p:cNvPr id="8" name="textruta 7">
            <a:extLst>
              <a:ext uri="{FF2B5EF4-FFF2-40B4-BE49-F238E27FC236}">
                <a16:creationId xmlns:a16="http://schemas.microsoft.com/office/drawing/2014/main" id="{FFCCA705-C5FE-FB75-5824-9A7459DBACD2}"/>
              </a:ext>
            </a:extLst>
          </p:cNvPr>
          <p:cNvSpPr txBox="1"/>
          <p:nvPr userDrawn="1"/>
        </p:nvSpPr>
        <p:spPr>
          <a:xfrm rot="5400000">
            <a:off x="10592316" y="3244334"/>
            <a:ext cx="3746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>
                <a:solidFill>
                  <a:schemeClr val="tx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Denna sida fylls i av Avfall Sverige</a:t>
            </a:r>
          </a:p>
        </p:txBody>
      </p:sp>
      <p:sp>
        <p:nvSpPr>
          <p:cNvPr id="10" name="textruta 9">
            <a:extLst>
              <a:ext uri="{FF2B5EF4-FFF2-40B4-BE49-F238E27FC236}">
                <a16:creationId xmlns:a16="http://schemas.microsoft.com/office/drawing/2014/main" id="{075FBB38-1087-B701-7DDB-874DA5BBB1E7}"/>
              </a:ext>
            </a:extLst>
          </p:cNvPr>
          <p:cNvSpPr txBox="1"/>
          <p:nvPr userDrawn="1"/>
        </p:nvSpPr>
        <p:spPr>
          <a:xfrm rot="16200000">
            <a:off x="-2057916" y="3244334"/>
            <a:ext cx="3746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>
                <a:solidFill>
                  <a:schemeClr val="tx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Denna sida fylls i av Avfall Sverige</a:t>
            </a:r>
          </a:p>
        </p:txBody>
      </p:sp>
      <p:sp>
        <p:nvSpPr>
          <p:cNvPr id="6" name="Platshållare för bild 9">
            <a:extLst>
              <a:ext uri="{FF2B5EF4-FFF2-40B4-BE49-F238E27FC236}">
                <a16:creationId xmlns:a16="http://schemas.microsoft.com/office/drawing/2014/main" id="{B208098D-9026-51FB-D81B-2E43E1799CC3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052803" y="2606273"/>
            <a:ext cx="2651527" cy="2651528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accent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sv-SE" dirty="0"/>
              <a:t>PLATS FÖR QR-KOD TILL RAPPORTEN</a:t>
            </a:r>
          </a:p>
        </p:txBody>
      </p:sp>
    </p:spTree>
    <p:extLst>
      <p:ext uri="{BB962C8B-B14F-4D97-AF65-F5344CB8AC3E}">
        <p14:creationId xmlns:p14="http://schemas.microsoft.com/office/powerpoint/2010/main" val="3159007364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ogga till höger med anvisning">
    <p:bg>
      <p:bgPr>
        <a:solidFill>
          <a:srgbClr val="0F6B6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 descr="En bild som visar Grafik, svart, svart och vit, design&#10;&#10;Automatiskt genererad beskrivning">
            <a:extLst>
              <a:ext uri="{FF2B5EF4-FFF2-40B4-BE49-F238E27FC236}">
                <a16:creationId xmlns:a16="http://schemas.microsoft.com/office/drawing/2014/main" id="{015D3E66-8808-29F5-53FC-9B8BA16C2CA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5000"/>
          </a:blip>
          <a:stretch>
            <a:fillRect/>
          </a:stretch>
        </p:blipFill>
        <p:spPr>
          <a:xfrm>
            <a:off x="4876800" y="0"/>
            <a:ext cx="7315200" cy="6858000"/>
          </a:xfrm>
          <a:prstGeom prst="rect">
            <a:avLst/>
          </a:prstGeom>
        </p:spPr>
      </p:pic>
      <p:pic>
        <p:nvPicPr>
          <p:cNvPr id="9" name="Bildobjekt 8" descr="En bild som visar Teckensnitt, Grafik, text, grafisk design&#10;&#10;Automatiskt genererad beskrivning">
            <a:extLst>
              <a:ext uri="{FF2B5EF4-FFF2-40B4-BE49-F238E27FC236}">
                <a16:creationId xmlns:a16="http://schemas.microsoft.com/office/drawing/2014/main" id="{AAF7B23C-C97E-0D86-A6B5-ADFA0C70AB4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" y="6444887"/>
            <a:ext cx="1920240" cy="244928"/>
          </a:xfrm>
          <a:prstGeom prst="rect">
            <a:avLst/>
          </a:prstGeom>
        </p:spPr>
      </p:pic>
      <p:sp>
        <p:nvSpPr>
          <p:cNvPr id="2" name="textruta 1">
            <a:extLst>
              <a:ext uri="{FF2B5EF4-FFF2-40B4-BE49-F238E27FC236}">
                <a16:creationId xmlns:a16="http://schemas.microsoft.com/office/drawing/2014/main" id="{AC608B2C-0714-41EC-C842-6E3096289282}"/>
              </a:ext>
            </a:extLst>
          </p:cNvPr>
          <p:cNvSpPr txBox="1"/>
          <p:nvPr userDrawn="1"/>
        </p:nvSpPr>
        <p:spPr>
          <a:xfrm>
            <a:off x="8059057" y="-461665"/>
            <a:ext cx="50201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dirty="0">
                <a:solidFill>
                  <a:schemeClr val="tx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GUIDE GUIDE GUIDE GUIDE GUIDE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 dirty="0">
              <a:solidFill>
                <a:schemeClr val="tx1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 dirty="0">
              <a:solidFill>
                <a:schemeClr val="tx1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ruta 3">
            <a:extLst>
              <a:ext uri="{FF2B5EF4-FFF2-40B4-BE49-F238E27FC236}">
                <a16:creationId xmlns:a16="http://schemas.microsoft.com/office/drawing/2014/main" id="{9BB89D6E-7A4D-3F9C-3608-0522041549D4}"/>
              </a:ext>
            </a:extLst>
          </p:cNvPr>
          <p:cNvSpPr txBox="1"/>
          <p:nvPr userDrawn="1"/>
        </p:nvSpPr>
        <p:spPr>
          <a:xfrm rot="5400000">
            <a:off x="9663864" y="2971731"/>
            <a:ext cx="50201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dirty="0">
                <a:solidFill>
                  <a:schemeClr val="tx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GUIDE GUIDE GUIDE GUIDE GUIDE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 dirty="0">
              <a:solidFill>
                <a:schemeClr val="tx1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 dirty="0">
              <a:solidFill>
                <a:schemeClr val="tx1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ruta 4">
            <a:extLst>
              <a:ext uri="{FF2B5EF4-FFF2-40B4-BE49-F238E27FC236}">
                <a16:creationId xmlns:a16="http://schemas.microsoft.com/office/drawing/2014/main" id="{92D383B8-B3DB-7A0E-7F36-6A725FF5902A}"/>
              </a:ext>
            </a:extLst>
          </p:cNvPr>
          <p:cNvSpPr txBox="1"/>
          <p:nvPr userDrawn="1"/>
        </p:nvSpPr>
        <p:spPr>
          <a:xfrm>
            <a:off x="4509478" y="6858000"/>
            <a:ext cx="50201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dirty="0">
                <a:solidFill>
                  <a:schemeClr val="tx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GUIDE GUIDE GUIDE GUIDE GUIDE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 dirty="0">
              <a:solidFill>
                <a:schemeClr val="tx1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 dirty="0">
              <a:solidFill>
                <a:schemeClr val="tx1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ruta 5">
            <a:extLst>
              <a:ext uri="{FF2B5EF4-FFF2-40B4-BE49-F238E27FC236}">
                <a16:creationId xmlns:a16="http://schemas.microsoft.com/office/drawing/2014/main" id="{96913279-1974-1507-AD2A-68E3578782DF}"/>
              </a:ext>
            </a:extLst>
          </p:cNvPr>
          <p:cNvSpPr txBox="1"/>
          <p:nvPr userDrawn="1"/>
        </p:nvSpPr>
        <p:spPr>
          <a:xfrm rot="16200000">
            <a:off x="-2510064" y="2510064"/>
            <a:ext cx="50201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dirty="0">
                <a:solidFill>
                  <a:schemeClr val="tx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GUIDE GUIDE GUIDE GUIDE GUIDE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 dirty="0">
              <a:solidFill>
                <a:schemeClr val="tx1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 dirty="0">
              <a:solidFill>
                <a:schemeClr val="tx1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007723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ga till höger med anvisning, samfinansiering">
    <p:bg>
      <p:bgPr>
        <a:solidFill>
          <a:srgbClr val="0F6B6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 descr="En bild som visar Grafik, svart, svart och vit, design&#10;&#10;Automatiskt genererad beskrivning">
            <a:extLst>
              <a:ext uri="{FF2B5EF4-FFF2-40B4-BE49-F238E27FC236}">
                <a16:creationId xmlns:a16="http://schemas.microsoft.com/office/drawing/2014/main" id="{015D3E66-8808-29F5-53FC-9B8BA16C2CA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5000"/>
          </a:blip>
          <a:stretch>
            <a:fillRect/>
          </a:stretch>
        </p:blipFill>
        <p:spPr>
          <a:xfrm>
            <a:off x="4876800" y="0"/>
            <a:ext cx="7315200" cy="6858000"/>
          </a:xfrm>
          <a:prstGeom prst="rect">
            <a:avLst/>
          </a:prstGeom>
        </p:spPr>
      </p:pic>
      <p:pic>
        <p:nvPicPr>
          <p:cNvPr id="9" name="Bildobjekt 8" descr="En bild som visar Teckensnitt, Grafik, text, grafisk design&#10;&#10;Automatiskt genererad beskrivning">
            <a:extLst>
              <a:ext uri="{FF2B5EF4-FFF2-40B4-BE49-F238E27FC236}">
                <a16:creationId xmlns:a16="http://schemas.microsoft.com/office/drawing/2014/main" id="{AAF7B23C-C97E-0D86-A6B5-ADFA0C70AB4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" y="6444887"/>
            <a:ext cx="1920240" cy="244928"/>
          </a:xfrm>
          <a:prstGeom prst="rect">
            <a:avLst/>
          </a:prstGeom>
        </p:spPr>
      </p:pic>
      <p:sp>
        <p:nvSpPr>
          <p:cNvPr id="4" name="Platshållare för bild 3">
            <a:extLst>
              <a:ext uri="{FF2B5EF4-FFF2-40B4-BE49-F238E27FC236}">
                <a16:creationId xmlns:a16="http://schemas.microsoft.com/office/drawing/2014/main" id="{9E7AABA9-F143-6EEF-EDB7-E4BD310C78B5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8928100" y="800100"/>
            <a:ext cx="2628900" cy="2628900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sv-SE" dirty="0"/>
              <a:t>Vid samfinansiering ska dessas loggor visas här</a:t>
            </a:r>
          </a:p>
        </p:txBody>
      </p:sp>
      <p:sp>
        <p:nvSpPr>
          <p:cNvPr id="5" name="Platshållare för bild 3">
            <a:extLst>
              <a:ext uri="{FF2B5EF4-FFF2-40B4-BE49-F238E27FC236}">
                <a16:creationId xmlns:a16="http://schemas.microsoft.com/office/drawing/2014/main" id="{25F9AD34-92DE-06BC-A99E-DF8BFF0CC12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8928100" y="3670300"/>
            <a:ext cx="2628900" cy="2628900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sv-SE" dirty="0"/>
              <a:t>Vid samfinansiering ska dessas loggor visas här</a:t>
            </a:r>
          </a:p>
        </p:txBody>
      </p:sp>
      <p:sp>
        <p:nvSpPr>
          <p:cNvPr id="7" name="textruta 6">
            <a:extLst>
              <a:ext uri="{FF2B5EF4-FFF2-40B4-BE49-F238E27FC236}">
                <a16:creationId xmlns:a16="http://schemas.microsoft.com/office/drawing/2014/main" id="{C7B17F9D-D650-1BA4-AAED-8A52F75592F7}"/>
              </a:ext>
            </a:extLst>
          </p:cNvPr>
          <p:cNvSpPr txBox="1"/>
          <p:nvPr userDrawn="1"/>
        </p:nvSpPr>
        <p:spPr>
          <a:xfrm>
            <a:off x="8369300" y="-425966"/>
            <a:ext cx="3746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>
                <a:solidFill>
                  <a:schemeClr val="tx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Denna sida fylls i av Avfall Sverige</a:t>
            </a:r>
          </a:p>
        </p:txBody>
      </p:sp>
      <p:sp>
        <p:nvSpPr>
          <p:cNvPr id="2" name="textruta 1">
            <a:extLst>
              <a:ext uri="{FF2B5EF4-FFF2-40B4-BE49-F238E27FC236}">
                <a16:creationId xmlns:a16="http://schemas.microsoft.com/office/drawing/2014/main" id="{35EEF13C-A2E8-FF03-DC28-2C2C60AFACE2}"/>
              </a:ext>
            </a:extLst>
          </p:cNvPr>
          <p:cNvSpPr txBox="1"/>
          <p:nvPr userDrawn="1"/>
        </p:nvSpPr>
        <p:spPr>
          <a:xfrm>
            <a:off x="8534400" y="6858000"/>
            <a:ext cx="3746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>
                <a:solidFill>
                  <a:schemeClr val="tx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Denna sida fylls i av Avfall Sverige</a:t>
            </a:r>
          </a:p>
        </p:txBody>
      </p:sp>
      <p:sp>
        <p:nvSpPr>
          <p:cNvPr id="6" name="textruta 5">
            <a:extLst>
              <a:ext uri="{FF2B5EF4-FFF2-40B4-BE49-F238E27FC236}">
                <a16:creationId xmlns:a16="http://schemas.microsoft.com/office/drawing/2014/main" id="{617B2353-C162-E222-5386-36C1E7712BC3}"/>
              </a:ext>
            </a:extLst>
          </p:cNvPr>
          <p:cNvSpPr txBox="1"/>
          <p:nvPr userDrawn="1"/>
        </p:nvSpPr>
        <p:spPr>
          <a:xfrm rot="5400000">
            <a:off x="10592316" y="3244334"/>
            <a:ext cx="3746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>
                <a:solidFill>
                  <a:schemeClr val="tx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Denna sida fylls i av Avfall Sverige</a:t>
            </a:r>
          </a:p>
        </p:txBody>
      </p:sp>
      <p:sp>
        <p:nvSpPr>
          <p:cNvPr id="8" name="textruta 7">
            <a:extLst>
              <a:ext uri="{FF2B5EF4-FFF2-40B4-BE49-F238E27FC236}">
                <a16:creationId xmlns:a16="http://schemas.microsoft.com/office/drawing/2014/main" id="{E5DB9C15-3DB3-7300-E1EA-3001EA3CF98D}"/>
              </a:ext>
            </a:extLst>
          </p:cNvPr>
          <p:cNvSpPr txBox="1"/>
          <p:nvPr userDrawn="1"/>
        </p:nvSpPr>
        <p:spPr>
          <a:xfrm rot="16200000">
            <a:off x="-2057916" y="3244334"/>
            <a:ext cx="3746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>
                <a:solidFill>
                  <a:schemeClr val="tx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Denna sida fylls i av Avfall Sverige</a:t>
            </a:r>
          </a:p>
        </p:txBody>
      </p:sp>
    </p:spTree>
    <p:extLst>
      <p:ext uri="{BB962C8B-B14F-4D97-AF65-F5344CB8AC3E}">
        <p14:creationId xmlns:p14="http://schemas.microsoft.com/office/powerpoint/2010/main" val="1331410688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67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CB318D88-F332-3177-E053-F8D33CD614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697" y="294075"/>
            <a:ext cx="7935703" cy="18443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F1D44067-90F8-7F55-85FA-B103BB6923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58697" y="2230243"/>
            <a:ext cx="7935703" cy="40816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24334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6" r:id="rId3"/>
    <p:sldLayoutId id="2147483712" r:id="rId4"/>
    <p:sldLayoutId id="2147483720" r:id="rId5"/>
    <p:sldLayoutId id="2147483715" r:id="rId6"/>
    <p:sldLayoutId id="2147483719" r:id="rId7"/>
    <p:sldLayoutId id="2147483718" r:id="rId8"/>
    <p:sldLayoutId id="2147483713" r:id="rId9"/>
    <p:sldLayoutId id="2147483714" r:id="rId10"/>
    <p:sldLayoutId id="2147483717" r:id="rId11"/>
    <p:sldLayoutId id="2147483716" r:id="rId12"/>
    <p:sldLayoutId id="2147483708" r:id="rId13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FAF5E6"/>
          </a:solidFill>
          <a:latin typeface="Georgia" panose="02040502050405020303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" pitchFamily="2" charset="2"/>
        <a:buChar char="§"/>
        <a:defRPr sz="2400" kern="1200">
          <a:solidFill>
            <a:srgbClr val="FAF5E6"/>
          </a:solidFill>
          <a:latin typeface="Georgia" panose="02040502050405020303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Systemtypsnitt normalt"/>
        <a:buChar char="-"/>
        <a:defRPr sz="2400" kern="1200">
          <a:solidFill>
            <a:srgbClr val="FAF5E6"/>
          </a:solidFill>
          <a:latin typeface="Georgia" panose="02040502050405020303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Systemtypsnitt normalt"/>
        <a:buChar char="-"/>
        <a:defRPr sz="2400" kern="1200">
          <a:solidFill>
            <a:srgbClr val="FAF5E6"/>
          </a:solidFill>
          <a:latin typeface="Georgia" panose="02040502050405020303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Systemtypsnitt normalt"/>
        <a:buChar char="-"/>
        <a:defRPr sz="2400" kern="1200">
          <a:solidFill>
            <a:srgbClr val="FAF5E6"/>
          </a:solidFill>
          <a:latin typeface="Georgia" panose="02040502050405020303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Systemtypsnitt normalt"/>
        <a:buChar char="-"/>
        <a:defRPr sz="2400" kern="1200">
          <a:solidFill>
            <a:srgbClr val="FAF5E6"/>
          </a:solidFill>
          <a:latin typeface="Georgia" panose="02040502050405020303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23" userDrawn="1">
          <p15:clr>
            <a:srgbClr val="F26B43"/>
          </p15:clr>
        </p15:guide>
        <p15:guide id="2" pos="325" userDrawn="1">
          <p15:clr>
            <a:srgbClr val="F26B43"/>
          </p15:clr>
        </p15:guide>
        <p15:guide id="3" pos="7355" userDrawn="1">
          <p15:clr>
            <a:srgbClr val="F26B43"/>
          </p15:clr>
        </p15:guide>
        <p15:guide id="4" orient="horz" pos="3566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vfallsverige.se/rapporter-utveckling/rapporter/" TargetMode="External"/><Relationship Id="rId2" Type="http://schemas.openxmlformats.org/officeDocument/2006/relationships/hyperlink" Target="mailto:camilla.nilsson@avfallsverige.se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png"/><Relationship Id="rId3" Type="http://schemas.openxmlformats.org/officeDocument/2006/relationships/customXml" Target="../ink/ink1.xml"/><Relationship Id="rId7" Type="http://schemas.openxmlformats.org/officeDocument/2006/relationships/customXml" Target="../ink/ink3.xm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0.png"/><Relationship Id="rId5" Type="http://schemas.openxmlformats.org/officeDocument/2006/relationships/customXml" Target="../ink/ink2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llips 5">
            <a:extLst>
              <a:ext uri="{FF2B5EF4-FFF2-40B4-BE49-F238E27FC236}">
                <a16:creationId xmlns:a16="http://schemas.microsoft.com/office/drawing/2014/main" id="{867E3E7F-ACF1-55B8-1762-ED7E9463E604}"/>
              </a:ext>
            </a:extLst>
          </p:cNvPr>
          <p:cNvSpPr/>
          <p:nvPr/>
        </p:nvSpPr>
        <p:spPr>
          <a:xfrm>
            <a:off x="4896478" y="-871773"/>
            <a:ext cx="10951866" cy="11000474"/>
          </a:xfrm>
          <a:prstGeom prst="ellipse">
            <a:avLst/>
          </a:prstGeom>
          <a:solidFill>
            <a:srgbClr val="FAF5E7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3DAF8DBB-0CCE-6F9C-C08C-4B74609EF1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76900" y="2496069"/>
            <a:ext cx="6399871" cy="1865861"/>
          </a:xfrm>
        </p:spPr>
        <p:txBody>
          <a:bodyPr/>
          <a:lstStyle/>
          <a:p>
            <a:r>
              <a:rPr lang="sv-SE" sz="4000" dirty="0">
                <a:solidFill>
                  <a:srgbClr val="0F6B69"/>
                </a:solidFill>
              </a:rPr>
              <a:t>Vägledning för klassificering av </a:t>
            </a:r>
            <a:br>
              <a:rPr lang="sv-SE" sz="4000" dirty="0">
                <a:solidFill>
                  <a:srgbClr val="0F6B69"/>
                </a:solidFill>
              </a:rPr>
            </a:br>
            <a:r>
              <a:rPr lang="sv-SE" sz="4000" dirty="0">
                <a:solidFill>
                  <a:srgbClr val="0F6B69"/>
                </a:solidFill>
              </a:rPr>
              <a:t>farligt avfall</a:t>
            </a:r>
            <a:endParaRPr lang="sv-SE" sz="4000" dirty="0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210785B9-FF2F-1FDA-5D49-0E25ADF1676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5999" y="4779107"/>
            <a:ext cx="5980771" cy="365125"/>
          </a:xfrm>
        </p:spPr>
        <p:txBody>
          <a:bodyPr>
            <a:normAutofit fontScale="92500" lnSpcReduction="10000"/>
          </a:bodyPr>
          <a:lstStyle/>
          <a:p>
            <a:r>
              <a:rPr lang="sv-SE" sz="2400" dirty="0">
                <a:solidFill>
                  <a:srgbClr val="0F6B69"/>
                </a:solidFill>
              </a:rPr>
              <a:t>April 2024</a:t>
            </a:r>
          </a:p>
        </p:txBody>
      </p:sp>
      <p:sp>
        <p:nvSpPr>
          <p:cNvPr id="5" name="Underrubrik 1">
            <a:extLst>
              <a:ext uri="{FF2B5EF4-FFF2-40B4-BE49-F238E27FC236}">
                <a16:creationId xmlns:a16="http://schemas.microsoft.com/office/drawing/2014/main" id="{76657F26-6EC7-7E81-CA82-E0EDB3AE5B09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6095999" y="4387956"/>
            <a:ext cx="5980771" cy="36512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0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sv-SE" sz="2400" dirty="0">
                <a:solidFill>
                  <a:srgbClr val="0F6B69"/>
                </a:solidFill>
              </a:rPr>
              <a:t>Rapportnummer 2024:09</a:t>
            </a:r>
          </a:p>
        </p:txBody>
      </p:sp>
    </p:spTree>
    <p:extLst>
      <p:ext uri="{BB962C8B-B14F-4D97-AF65-F5344CB8AC3E}">
        <p14:creationId xmlns:p14="http://schemas.microsoft.com/office/powerpoint/2010/main" val="3518345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F6B6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llips 3">
            <a:extLst>
              <a:ext uri="{FF2B5EF4-FFF2-40B4-BE49-F238E27FC236}">
                <a16:creationId xmlns:a16="http://schemas.microsoft.com/office/drawing/2014/main" id="{A85FC859-FC07-ECF5-BC18-D6E029E96D4E}"/>
              </a:ext>
            </a:extLst>
          </p:cNvPr>
          <p:cNvSpPr/>
          <p:nvPr/>
        </p:nvSpPr>
        <p:spPr>
          <a:xfrm>
            <a:off x="1998116" y="-409393"/>
            <a:ext cx="8355777" cy="8392862"/>
          </a:xfrm>
          <a:prstGeom prst="ellipse">
            <a:avLst/>
          </a:prstGeom>
          <a:solidFill>
            <a:srgbClr val="FAF5E7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9" name="Platshållare för text 10">
            <a:extLst>
              <a:ext uri="{FF2B5EF4-FFF2-40B4-BE49-F238E27FC236}">
                <a16:creationId xmlns:a16="http://schemas.microsoft.com/office/drawing/2014/main" id="{2A1EE8FB-ADFF-4828-95B6-1C4F3325A0A1}"/>
              </a:ext>
            </a:extLst>
          </p:cNvPr>
          <p:cNvSpPr txBox="1">
            <a:spLocks/>
          </p:cNvSpPr>
          <p:nvPr/>
        </p:nvSpPr>
        <p:spPr>
          <a:xfrm>
            <a:off x="6176006" y="4392090"/>
            <a:ext cx="387163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sv-S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sz="2000" b="1" kern="0" dirty="0">
                <a:solidFill>
                  <a:srgbClr val="0F6B69"/>
                </a:solidFill>
              </a:rPr>
              <a:t>MER INFORMATION </a:t>
            </a:r>
            <a:br>
              <a:rPr lang="sv-SE" sz="2000" b="1" kern="0" dirty="0">
                <a:solidFill>
                  <a:srgbClr val="0F6B69"/>
                </a:solidFill>
              </a:rPr>
            </a:br>
            <a:r>
              <a:rPr lang="sv-SE" sz="2000" dirty="0">
                <a:solidFill>
                  <a:srgbClr val="0F6B69"/>
                </a:solidFill>
              </a:rPr>
              <a:t>Camilla Nilsson, Avfall Sverige</a:t>
            </a:r>
          </a:p>
          <a:p>
            <a:r>
              <a:rPr lang="sv-SE" sz="2000" dirty="0">
                <a:solidFill>
                  <a:srgbClr val="0F6B69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camilla.nilsson@avfallsverige.se</a:t>
            </a:r>
            <a:endParaRPr lang="sv-SE" sz="2000" dirty="0">
              <a:solidFill>
                <a:srgbClr val="0F6B69"/>
              </a:solidFill>
            </a:endParaRPr>
          </a:p>
        </p:txBody>
      </p:sp>
      <p:cxnSp>
        <p:nvCxnSpPr>
          <p:cNvPr id="2" name="Rak 1">
            <a:extLst>
              <a:ext uri="{FF2B5EF4-FFF2-40B4-BE49-F238E27FC236}">
                <a16:creationId xmlns:a16="http://schemas.microsoft.com/office/drawing/2014/main" id="{8A7A11D4-FD0C-A067-1CF7-A811BCB082D6}"/>
              </a:ext>
            </a:extLst>
          </p:cNvPr>
          <p:cNvCxnSpPr>
            <a:cxnSpLocks/>
          </p:cNvCxnSpPr>
          <p:nvPr/>
        </p:nvCxnSpPr>
        <p:spPr>
          <a:xfrm>
            <a:off x="6094816" y="2095500"/>
            <a:ext cx="0" cy="3691761"/>
          </a:xfrm>
          <a:prstGeom prst="line">
            <a:avLst/>
          </a:prstGeom>
          <a:ln w="57150">
            <a:solidFill>
              <a:srgbClr val="416D6F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ruta 4">
            <a:extLst>
              <a:ext uri="{FF2B5EF4-FFF2-40B4-BE49-F238E27FC236}">
                <a16:creationId xmlns:a16="http://schemas.microsoft.com/office/drawing/2014/main" id="{19BF29D1-13AB-97C0-8639-106F9390BC44}"/>
              </a:ext>
            </a:extLst>
          </p:cNvPr>
          <p:cNvSpPr txBox="1"/>
          <p:nvPr/>
        </p:nvSpPr>
        <p:spPr>
          <a:xfrm>
            <a:off x="6176005" y="2453872"/>
            <a:ext cx="3625019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2000" b="1" kern="0" dirty="0">
                <a:solidFill>
                  <a:srgbClr val="0F6B69"/>
                </a:solidFill>
              </a:rPr>
              <a:t>RAPPORTEN FINNS FÖR NEDLADDNING </a:t>
            </a:r>
            <a:br>
              <a:rPr lang="sv-SE" sz="2000" kern="0" dirty="0">
                <a:solidFill>
                  <a:srgbClr val="0F6B69"/>
                </a:solidFill>
              </a:rPr>
            </a:br>
            <a:r>
              <a:rPr lang="sv-SE" i="1" kern="0" dirty="0">
                <a:solidFill>
                  <a:srgbClr val="0F6B69"/>
                </a:solidFill>
              </a:rPr>
              <a:t>(kostnadsfritt för Avfall Sveriges medlemmar) </a:t>
            </a:r>
            <a:br>
              <a:rPr lang="sv-SE" kern="0" dirty="0">
                <a:solidFill>
                  <a:srgbClr val="0F6B69"/>
                </a:solidFill>
              </a:rPr>
            </a:br>
            <a:r>
              <a:rPr lang="sv-SE" sz="2000" kern="0" dirty="0">
                <a:solidFill>
                  <a:srgbClr val="0F6B69"/>
                </a:solidFill>
              </a:rPr>
              <a:t>på </a:t>
            </a:r>
            <a:r>
              <a:rPr lang="sv-SE" sz="2000" b="1" kern="0" dirty="0">
                <a:solidFill>
                  <a:srgbClr val="0F6B69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Avfall Sveriges hemsida</a:t>
            </a:r>
            <a:endParaRPr lang="sv-SE" sz="2000" b="1" kern="0" dirty="0">
              <a:solidFill>
                <a:srgbClr val="0F6B69"/>
              </a:solidFill>
            </a:endParaRPr>
          </a:p>
        </p:txBody>
      </p:sp>
      <p:sp>
        <p:nvSpPr>
          <p:cNvPr id="16" name="Rektangel 15">
            <a:extLst>
              <a:ext uri="{FF2B5EF4-FFF2-40B4-BE49-F238E27FC236}">
                <a16:creationId xmlns:a16="http://schemas.microsoft.com/office/drawing/2014/main" id="{10CF6F9A-F1BF-0ABA-2B4D-A427CCAC69EE}"/>
              </a:ext>
            </a:extLst>
          </p:cNvPr>
          <p:cNvSpPr/>
          <p:nvPr/>
        </p:nvSpPr>
        <p:spPr>
          <a:xfrm>
            <a:off x="-40105" y="-32085"/>
            <a:ext cx="12280231" cy="6930189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8" name="textruta 7">
            <a:extLst>
              <a:ext uri="{FF2B5EF4-FFF2-40B4-BE49-F238E27FC236}">
                <a16:creationId xmlns:a16="http://schemas.microsoft.com/office/drawing/2014/main" id="{919440B7-162A-35CD-ADF0-7DE6D2C3A07B}"/>
              </a:ext>
            </a:extLst>
          </p:cNvPr>
          <p:cNvSpPr txBox="1"/>
          <p:nvPr/>
        </p:nvSpPr>
        <p:spPr>
          <a:xfrm>
            <a:off x="3300625" y="1255136"/>
            <a:ext cx="558838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v-SE" sz="4000" b="1" dirty="0">
                <a:solidFill>
                  <a:srgbClr val="0F6B69"/>
                </a:solidFill>
                <a:latin typeface="Georgia" panose="02040502050405020303" pitchFamily="18" charset="0"/>
              </a:rPr>
              <a:t>Rapportinformation</a:t>
            </a:r>
            <a:endParaRPr lang="sv-SE" sz="4400" b="1" dirty="0">
              <a:solidFill>
                <a:srgbClr val="0F6B69"/>
              </a:solidFill>
              <a:latin typeface="Georgia" panose="02040502050405020303" pitchFamily="18" charset="0"/>
            </a:endParaRPr>
          </a:p>
        </p:txBody>
      </p:sp>
      <p:pic>
        <p:nvPicPr>
          <p:cNvPr id="6" name="Platshållare för bild 5" descr="En bild som visar mönster, stygn&#10;&#10;Automatiskt genererad beskrivning">
            <a:extLst>
              <a:ext uri="{FF2B5EF4-FFF2-40B4-BE49-F238E27FC236}">
                <a16:creationId xmlns:a16="http://schemas.microsoft.com/office/drawing/2014/main" id="{2C96DC30-92DB-2A91-4E80-9B7AB42BA9B2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4"/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502163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llips 4">
            <a:extLst>
              <a:ext uri="{FF2B5EF4-FFF2-40B4-BE49-F238E27FC236}">
                <a16:creationId xmlns:a16="http://schemas.microsoft.com/office/drawing/2014/main" id="{197EAF60-8526-38FE-8132-E01A1ADB6FE2}"/>
              </a:ext>
            </a:extLst>
          </p:cNvPr>
          <p:cNvSpPr/>
          <p:nvPr/>
        </p:nvSpPr>
        <p:spPr>
          <a:xfrm>
            <a:off x="3209922" y="542927"/>
            <a:ext cx="5772144" cy="5772144"/>
          </a:xfrm>
          <a:prstGeom prst="ellipse">
            <a:avLst/>
          </a:prstGeom>
          <a:solidFill>
            <a:srgbClr val="FAF5E7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6" name="Underrubrik 2">
            <a:extLst>
              <a:ext uri="{FF2B5EF4-FFF2-40B4-BE49-F238E27FC236}">
                <a16:creationId xmlns:a16="http://schemas.microsoft.com/office/drawing/2014/main" id="{AD0D48FF-D1B6-E84E-AA82-E77ADDBEF91F}"/>
              </a:ext>
            </a:extLst>
          </p:cNvPr>
          <p:cNvSpPr txBox="1">
            <a:spLocks/>
          </p:cNvSpPr>
          <p:nvPr/>
        </p:nvSpPr>
        <p:spPr>
          <a:xfrm>
            <a:off x="3861741" y="3800434"/>
            <a:ext cx="4468517" cy="365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itchFamily="2" charset="2"/>
              <a:buNone/>
              <a:defRPr sz="1800" kern="1200">
                <a:solidFill>
                  <a:srgbClr val="416D70"/>
                </a:solidFill>
                <a:latin typeface="Georgia" panose="02040502050405020303" pitchFamily="18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None/>
              <a:defRPr sz="2000" kern="1200">
                <a:solidFill>
                  <a:srgbClr val="FAF5E6"/>
                </a:solidFill>
                <a:latin typeface="Georgia" panose="02040502050405020303" pitchFamily="18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None/>
              <a:defRPr sz="1800" kern="1200">
                <a:solidFill>
                  <a:srgbClr val="FAF5E6"/>
                </a:solidFill>
                <a:latin typeface="Georgia" panose="02040502050405020303" pitchFamily="18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None/>
              <a:defRPr sz="1600" kern="1200">
                <a:solidFill>
                  <a:srgbClr val="FAF5E6"/>
                </a:solidFill>
                <a:latin typeface="Georgia" panose="02040502050405020303" pitchFamily="18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None/>
              <a:defRPr sz="1600" kern="1200">
                <a:solidFill>
                  <a:srgbClr val="FAF5E6"/>
                </a:solidFill>
                <a:latin typeface="Georgia" panose="02040502050405020303" pitchFamily="18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sz="1600" i="1" dirty="0">
                <a:solidFill>
                  <a:srgbClr val="006766"/>
                </a:solidFill>
              </a:rPr>
              <a:t>www.avfallsverige.se</a:t>
            </a:r>
          </a:p>
        </p:txBody>
      </p:sp>
      <p:sp>
        <p:nvSpPr>
          <p:cNvPr id="7" name="textruta 6">
            <a:extLst>
              <a:ext uri="{FF2B5EF4-FFF2-40B4-BE49-F238E27FC236}">
                <a16:creationId xmlns:a16="http://schemas.microsoft.com/office/drawing/2014/main" id="{BFED93B9-C310-48FB-9657-E75C0A9A3917}"/>
              </a:ext>
            </a:extLst>
          </p:cNvPr>
          <p:cNvSpPr txBox="1"/>
          <p:nvPr/>
        </p:nvSpPr>
        <p:spPr>
          <a:xfrm>
            <a:off x="4429573" y="2875001"/>
            <a:ext cx="333284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6600" b="1" dirty="0">
                <a:solidFill>
                  <a:srgbClr val="006766"/>
                </a:solidFill>
              </a:rPr>
              <a:t>Tack!</a:t>
            </a:r>
          </a:p>
        </p:txBody>
      </p:sp>
    </p:spTree>
    <p:extLst>
      <p:ext uri="{BB962C8B-B14F-4D97-AF65-F5344CB8AC3E}">
        <p14:creationId xmlns:p14="http://schemas.microsoft.com/office/powerpoint/2010/main" val="16634616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F6B6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llips 3">
            <a:extLst>
              <a:ext uri="{FF2B5EF4-FFF2-40B4-BE49-F238E27FC236}">
                <a16:creationId xmlns:a16="http://schemas.microsoft.com/office/drawing/2014/main" id="{A85FC859-FC07-ECF5-BC18-D6E029E96D4E}"/>
              </a:ext>
            </a:extLst>
          </p:cNvPr>
          <p:cNvSpPr/>
          <p:nvPr/>
        </p:nvSpPr>
        <p:spPr>
          <a:xfrm>
            <a:off x="1468551" y="-1219368"/>
            <a:ext cx="9254897" cy="9295973"/>
          </a:xfrm>
          <a:prstGeom prst="ellipse">
            <a:avLst/>
          </a:prstGeom>
          <a:solidFill>
            <a:srgbClr val="FAF5E7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6" name="textruta 5">
            <a:extLst>
              <a:ext uri="{FF2B5EF4-FFF2-40B4-BE49-F238E27FC236}">
                <a16:creationId xmlns:a16="http://schemas.microsoft.com/office/drawing/2014/main" id="{5918E95C-DB73-353B-6D96-517E713B2EC4}"/>
              </a:ext>
            </a:extLst>
          </p:cNvPr>
          <p:cNvSpPr txBox="1"/>
          <p:nvPr/>
        </p:nvSpPr>
        <p:spPr>
          <a:xfrm>
            <a:off x="3105435" y="493625"/>
            <a:ext cx="598112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v-SE" sz="4000" b="1" dirty="0">
                <a:solidFill>
                  <a:srgbClr val="0F6B69"/>
                </a:solidFill>
                <a:latin typeface="Georgia" panose="02040502050405020303" pitchFamily="18" charset="0"/>
              </a:rPr>
              <a:t>Avfall Sveriges</a:t>
            </a:r>
            <a:br>
              <a:rPr lang="sv-SE" sz="4000" b="1" dirty="0">
                <a:solidFill>
                  <a:srgbClr val="0F6B69"/>
                </a:solidFill>
                <a:latin typeface="Georgia" panose="02040502050405020303" pitchFamily="18" charset="0"/>
              </a:rPr>
            </a:br>
            <a:r>
              <a:rPr lang="sv-SE" sz="4000" b="1" dirty="0">
                <a:solidFill>
                  <a:srgbClr val="0F6B69"/>
                </a:solidFill>
                <a:latin typeface="Georgia" panose="02040502050405020303" pitchFamily="18" charset="0"/>
              </a:rPr>
              <a:t>utvecklingssatsningar</a:t>
            </a:r>
            <a:endParaRPr lang="sv-SE" sz="4800" b="1" dirty="0">
              <a:solidFill>
                <a:srgbClr val="0F6B69"/>
              </a:solidFill>
              <a:latin typeface="Georgia" panose="02040502050405020303" pitchFamily="18" charset="0"/>
            </a:endParaRPr>
          </a:p>
        </p:txBody>
      </p:sp>
      <p:sp>
        <p:nvSpPr>
          <p:cNvPr id="9" name="Platshållare för text 10">
            <a:extLst>
              <a:ext uri="{FF2B5EF4-FFF2-40B4-BE49-F238E27FC236}">
                <a16:creationId xmlns:a16="http://schemas.microsoft.com/office/drawing/2014/main" id="{2A1EE8FB-ADFF-4828-95B6-1C4F3325A0A1}"/>
              </a:ext>
            </a:extLst>
          </p:cNvPr>
          <p:cNvSpPr txBox="1">
            <a:spLocks/>
          </p:cNvSpPr>
          <p:nvPr/>
        </p:nvSpPr>
        <p:spPr>
          <a:xfrm>
            <a:off x="2591937" y="1817064"/>
            <a:ext cx="7008123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sv-S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sv-SE" sz="2000" dirty="0">
                <a:solidFill>
                  <a:srgbClr val="0F6B69"/>
                </a:solidFill>
              </a:rPr>
              <a:t>Syftet med Avfall Sveriges utvecklingssatsning är att genom </a:t>
            </a:r>
            <a:r>
              <a:rPr lang="sv-SE" sz="2000" b="1" dirty="0">
                <a:solidFill>
                  <a:srgbClr val="0F6B69"/>
                </a:solidFill>
              </a:rPr>
              <a:t>samordnade</a:t>
            </a:r>
            <a:r>
              <a:rPr lang="sv-SE" sz="2000" dirty="0">
                <a:solidFill>
                  <a:srgbClr val="0F6B69"/>
                </a:solidFill>
              </a:rPr>
              <a:t> insatser </a:t>
            </a:r>
            <a:r>
              <a:rPr lang="sv-SE" sz="2000" b="1" dirty="0">
                <a:solidFill>
                  <a:srgbClr val="0F6B69"/>
                </a:solidFill>
              </a:rPr>
              <a:t>främja</a:t>
            </a:r>
            <a:r>
              <a:rPr lang="sv-SE" sz="2000" dirty="0">
                <a:solidFill>
                  <a:srgbClr val="0F6B69"/>
                </a:solidFill>
              </a:rPr>
              <a:t> </a:t>
            </a:r>
            <a:r>
              <a:rPr lang="sv-SE" sz="2000" b="1" dirty="0">
                <a:solidFill>
                  <a:srgbClr val="0F6B69"/>
                </a:solidFill>
              </a:rPr>
              <a:t>medlemmarnas</a:t>
            </a:r>
            <a:r>
              <a:rPr lang="sv-SE" sz="2000" dirty="0">
                <a:solidFill>
                  <a:srgbClr val="0F6B69"/>
                </a:solidFill>
              </a:rPr>
              <a:t> </a:t>
            </a:r>
            <a:r>
              <a:rPr lang="sv-SE" sz="2000" i="1" dirty="0">
                <a:solidFill>
                  <a:srgbClr val="0F6B69"/>
                </a:solidFill>
              </a:rPr>
              <a:t>verksamhetsutveckling</a:t>
            </a:r>
            <a:r>
              <a:rPr lang="sv-SE" sz="2000" dirty="0">
                <a:solidFill>
                  <a:srgbClr val="0F6B69"/>
                </a:solidFill>
              </a:rPr>
              <a:t> för en </a:t>
            </a:r>
            <a:r>
              <a:rPr lang="sv-SE" sz="2000" b="1" dirty="0">
                <a:solidFill>
                  <a:srgbClr val="0F6B69"/>
                </a:solidFill>
              </a:rPr>
              <a:t>avfallshantering</a:t>
            </a:r>
            <a:r>
              <a:rPr lang="sv-SE" sz="2000" dirty="0">
                <a:solidFill>
                  <a:srgbClr val="0F6B69"/>
                </a:solidFill>
              </a:rPr>
              <a:t> som är miljöriktig och hållbar utifrån ett samhällsansvar. </a:t>
            </a:r>
            <a:br>
              <a:rPr lang="sv-SE" sz="2000" dirty="0">
                <a:solidFill>
                  <a:srgbClr val="0F6B69"/>
                </a:solidFill>
              </a:rPr>
            </a:br>
            <a:endParaRPr lang="sv-SE" sz="2000" dirty="0">
              <a:solidFill>
                <a:srgbClr val="0F6B69"/>
              </a:solidFill>
            </a:endParaRPr>
          </a:p>
          <a:p>
            <a:pPr algn="ctr"/>
            <a:r>
              <a:rPr lang="sv-SE" sz="2000" dirty="0">
                <a:solidFill>
                  <a:srgbClr val="0F6B69"/>
                </a:solidFill>
              </a:rPr>
              <a:t>Utvecklingssatsningens </a:t>
            </a:r>
            <a:r>
              <a:rPr lang="sv-SE" sz="2000" i="1" dirty="0">
                <a:solidFill>
                  <a:srgbClr val="0F6B69"/>
                </a:solidFill>
              </a:rPr>
              <a:t>inriktning</a:t>
            </a:r>
            <a:r>
              <a:rPr lang="sv-SE" sz="2000" dirty="0">
                <a:solidFill>
                  <a:srgbClr val="0F6B69"/>
                </a:solidFill>
              </a:rPr>
              <a:t> utgår från medlemmarnas behov, är starkt </a:t>
            </a:r>
            <a:r>
              <a:rPr lang="sv-SE" sz="2000" i="1" dirty="0">
                <a:solidFill>
                  <a:srgbClr val="0F6B69"/>
                </a:solidFill>
              </a:rPr>
              <a:t>medlemsförankrad</a:t>
            </a:r>
            <a:r>
              <a:rPr lang="sv-SE" sz="2000" dirty="0">
                <a:solidFill>
                  <a:srgbClr val="0F6B69"/>
                </a:solidFill>
              </a:rPr>
              <a:t>, framförallt genom arbetsgrupperna, och har sin grund i </a:t>
            </a:r>
            <a:r>
              <a:rPr lang="sv-SE" sz="2000" i="1" dirty="0">
                <a:solidFill>
                  <a:srgbClr val="0F6B69"/>
                </a:solidFill>
              </a:rPr>
              <a:t>Avfall Sveriges vision </a:t>
            </a:r>
            <a:r>
              <a:rPr lang="sv-SE" sz="2000" b="1" i="1" dirty="0">
                <a:solidFill>
                  <a:srgbClr val="0F6B69"/>
                </a:solidFill>
              </a:rPr>
              <a:t>”Det finns inget avfall”. </a:t>
            </a:r>
            <a:br>
              <a:rPr lang="sv-SE" sz="2000" b="1" i="1" dirty="0">
                <a:solidFill>
                  <a:srgbClr val="0F6B69"/>
                </a:solidFill>
              </a:rPr>
            </a:br>
            <a:endParaRPr lang="sv-SE" sz="2000" b="1" i="1" dirty="0">
              <a:solidFill>
                <a:srgbClr val="0F6B69"/>
              </a:solidFill>
            </a:endParaRPr>
          </a:p>
          <a:p>
            <a:pPr algn="ctr"/>
            <a:r>
              <a:rPr lang="sv-SE" sz="2000" b="1" dirty="0">
                <a:solidFill>
                  <a:srgbClr val="0F6B69"/>
                </a:solidFill>
              </a:rPr>
              <a:t>Särskilda satsningar</a:t>
            </a:r>
          </a:p>
          <a:p>
            <a:pPr algn="ctr"/>
            <a:r>
              <a:rPr lang="sv-SE" sz="2000" dirty="0">
                <a:solidFill>
                  <a:srgbClr val="0F6B69"/>
                </a:solidFill>
              </a:rPr>
              <a:t>Arbetsgrupperna för energiåtervinning, biologisk återvinning och avfallsanläggningar har </a:t>
            </a:r>
            <a:r>
              <a:rPr lang="sv-SE" sz="2000" i="1" dirty="0">
                <a:solidFill>
                  <a:srgbClr val="0F6B69"/>
                </a:solidFill>
              </a:rPr>
              <a:t>egna utvecklingssatsningar</a:t>
            </a:r>
            <a:r>
              <a:rPr lang="sv-SE" sz="2000" dirty="0">
                <a:solidFill>
                  <a:srgbClr val="0F6B69"/>
                </a:solidFill>
              </a:rPr>
              <a:t> som de själva bekostar och beslutar om.  </a:t>
            </a:r>
          </a:p>
          <a:p>
            <a:pPr algn="ctr"/>
            <a:endParaRPr lang="sv-SE" sz="2000" b="1" i="1" dirty="0">
              <a:solidFill>
                <a:srgbClr val="0F6B69"/>
              </a:solidFill>
            </a:endParaRPr>
          </a:p>
        </p:txBody>
      </p:sp>
      <p:sp>
        <p:nvSpPr>
          <p:cNvPr id="12" name="Rektangel 11">
            <a:extLst>
              <a:ext uri="{FF2B5EF4-FFF2-40B4-BE49-F238E27FC236}">
                <a16:creationId xmlns:a16="http://schemas.microsoft.com/office/drawing/2014/main" id="{A61966DE-A47D-90D3-2BFD-059674C22C43}"/>
              </a:ext>
            </a:extLst>
          </p:cNvPr>
          <p:cNvSpPr/>
          <p:nvPr/>
        </p:nvSpPr>
        <p:spPr>
          <a:xfrm>
            <a:off x="-40105" y="-32085"/>
            <a:ext cx="12280231" cy="6930189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925249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F6B6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llips 3">
            <a:extLst>
              <a:ext uri="{FF2B5EF4-FFF2-40B4-BE49-F238E27FC236}">
                <a16:creationId xmlns:a16="http://schemas.microsoft.com/office/drawing/2014/main" id="{A85FC859-FC07-ECF5-BC18-D6E029E96D4E}"/>
              </a:ext>
            </a:extLst>
          </p:cNvPr>
          <p:cNvSpPr/>
          <p:nvPr/>
        </p:nvSpPr>
        <p:spPr>
          <a:xfrm>
            <a:off x="-1937705" y="-1485693"/>
            <a:ext cx="10951866" cy="11000474"/>
          </a:xfrm>
          <a:prstGeom prst="ellipse">
            <a:avLst/>
          </a:prstGeom>
          <a:solidFill>
            <a:srgbClr val="FAF5E7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9" name="Platshållare för text 10">
            <a:extLst>
              <a:ext uri="{FF2B5EF4-FFF2-40B4-BE49-F238E27FC236}">
                <a16:creationId xmlns:a16="http://schemas.microsoft.com/office/drawing/2014/main" id="{2A1EE8FB-ADFF-4828-95B6-1C4F3325A0A1}"/>
              </a:ext>
            </a:extLst>
          </p:cNvPr>
          <p:cNvSpPr txBox="1">
            <a:spLocks/>
          </p:cNvSpPr>
          <p:nvPr/>
        </p:nvSpPr>
        <p:spPr>
          <a:xfrm>
            <a:off x="516654" y="1992917"/>
            <a:ext cx="700812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sv-S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sz="2000" b="1" i="1" dirty="0">
                <a:solidFill>
                  <a:srgbClr val="0F6B69"/>
                </a:solidFill>
              </a:rPr>
              <a:t>Sökande:</a:t>
            </a:r>
          </a:p>
          <a:p>
            <a:r>
              <a:rPr lang="sv-SE" sz="2000" dirty="0">
                <a:solidFill>
                  <a:srgbClr val="0F6B69"/>
                </a:solidFill>
              </a:rPr>
              <a:t>Avfall Sverige</a:t>
            </a:r>
          </a:p>
          <a:p>
            <a:endParaRPr lang="sv-SE" sz="2000" dirty="0">
              <a:solidFill>
                <a:srgbClr val="0F6B69"/>
              </a:solidFill>
            </a:endParaRPr>
          </a:p>
          <a:p>
            <a:r>
              <a:rPr lang="sv-SE" sz="2000" b="1" i="1" dirty="0">
                <a:solidFill>
                  <a:srgbClr val="0F6B69"/>
                </a:solidFill>
              </a:rPr>
              <a:t>Genomförare:</a:t>
            </a:r>
          </a:p>
          <a:p>
            <a:r>
              <a:rPr lang="en-US" sz="2000" dirty="0">
                <a:solidFill>
                  <a:srgbClr val="0F6B69"/>
                </a:solidFill>
              </a:rPr>
              <a:t>Mark </a:t>
            </a:r>
            <a:r>
              <a:rPr lang="en-US" sz="2000" dirty="0" err="1">
                <a:solidFill>
                  <a:srgbClr val="0F6B69"/>
                </a:solidFill>
              </a:rPr>
              <a:t>Elert</a:t>
            </a:r>
            <a:r>
              <a:rPr lang="en-US" sz="2000" dirty="0">
                <a:solidFill>
                  <a:srgbClr val="0F6B69"/>
                </a:solidFill>
              </a:rPr>
              <a:t>, Celia Jones, </a:t>
            </a:r>
            <a:r>
              <a:rPr lang="en-US" sz="2000" dirty="0" err="1">
                <a:solidFill>
                  <a:srgbClr val="0F6B69"/>
                </a:solidFill>
              </a:rPr>
              <a:t>Pernilla</a:t>
            </a:r>
            <a:r>
              <a:rPr lang="en-US" sz="2000" dirty="0">
                <a:solidFill>
                  <a:srgbClr val="0F6B69"/>
                </a:solidFill>
              </a:rPr>
              <a:t> </a:t>
            </a:r>
            <a:r>
              <a:rPr lang="en-US" sz="2000" dirty="0" err="1">
                <a:solidFill>
                  <a:srgbClr val="0F6B69"/>
                </a:solidFill>
              </a:rPr>
              <a:t>Boqvist</a:t>
            </a:r>
            <a:r>
              <a:rPr lang="en-US" sz="2000" dirty="0">
                <a:solidFill>
                  <a:srgbClr val="0F6B69"/>
                </a:solidFill>
              </a:rPr>
              <a:t>, Sandra </a:t>
            </a:r>
            <a:r>
              <a:rPr lang="en-US" sz="2000" dirty="0" err="1">
                <a:solidFill>
                  <a:srgbClr val="0F6B69"/>
                </a:solidFill>
              </a:rPr>
              <a:t>Broms</a:t>
            </a:r>
            <a:r>
              <a:rPr lang="sv-SE" sz="2000" dirty="0">
                <a:solidFill>
                  <a:srgbClr val="0F6B69"/>
                </a:solidFill>
              </a:rPr>
              <a:t>, </a:t>
            </a:r>
            <a:r>
              <a:rPr lang="sv-SE" sz="2000" dirty="0" err="1">
                <a:solidFill>
                  <a:srgbClr val="0F6B69"/>
                </a:solidFill>
              </a:rPr>
              <a:t>Kemakta</a:t>
            </a:r>
            <a:r>
              <a:rPr lang="sv-SE" sz="2000" dirty="0">
                <a:solidFill>
                  <a:srgbClr val="0F6B69"/>
                </a:solidFill>
              </a:rPr>
              <a:t> Konsult</a:t>
            </a:r>
          </a:p>
          <a:p>
            <a:endParaRPr lang="sv-SE" sz="2000" dirty="0">
              <a:solidFill>
                <a:srgbClr val="0F6B69"/>
              </a:solidFill>
            </a:endParaRPr>
          </a:p>
          <a:p>
            <a:r>
              <a:rPr lang="sv-SE" sz="2000" b="1" i="1" dirty="0">
                <a:solidFill>
                  <a:srgbClr val="0F6B69"/>
                </a:solidFill>
              </a:rPr>
              <a:t>Projektledare:</a:t>
            </a:r>
          </a:p>
          <a:p>
            <a:r>
              <a:rPr lang="en-US" sz="2000" dirty="0">
                <a:solidFill>
                  <a:srgbClr val="0F6B69"/>
                </a:solidFill>
              </a:rPr>
              <a:t>Mark </a:t>
            </a:r>
            <a:r>
              <a:rPr lang="en-US" sz="2000" dirty="0" err="1">
                <a:solidFill>
                  <a:srgbClr val="0F6B69"/>
                </a:solidFill>
              </a:rPr>
              <a:t>Elert</a:t>
            </a:r>
            <a:r>
              <a:rPr lang="en-US" sz="2000" dirty="0">
                <a:solidFill>
                  <a:srgbClr val="0F6B69"/>
                </a:solidFill>
              </a:rPr>
              <a:t>, </a:t>
            </a:r>
            <a:r>
              <a:rPr lang="en-US" sz="2000" dirty="0" err="1">
                <a:solidFill>
                  <a:srgbClr val="0F6B69"/>
                </a:solidFill>
              </a:rPr>
              <a:t>Kemakta</a:t>
            </a:r>
            <a:r>
              <a:rPr lang="en-US" sz="2000" dirty="0">
                <a:solidFill>
                  <a:srgbClr val="0F6B69"/>
                </a:solidFill>
              </a:rPr>
              <a:t> </a:t>
            </a:r>
            <a:r>
              <a:rPr lang="en-US" sz="2000" dirty="0" err="1">
                <a:solidFill>
                  <a:srgbClr val="0F6B69"/>
                </a:solidFill>
              </a:rPr>
              <a:t>Konsult</a:t>
            </a:r>
            <a:endParaRPr lang="en-US" sz="2000" dirty="0">
              <a:solidFill>
                <a:srgbClr val="0F6B69"/>
              </a:solidFill>
            </a:endParaRPr>
          </a:p>
          <a:p>
            <a:endParaRPr lang="sv-SE" sz="2000" dirty="0">
              <a:solidFill>
                <a:srgbClr val="0F6B69"/>
              </a:solidFill>
            </a:endParaRPr>
          </a:p>
          <a:p>
            <a:r>
              <a:rPr lang="sv-SE" sz="2000" b="1" i="1" dirty="0">
                <a:solidFill>
                  <a:srgbClr val="0F6B69"/>
                </a:solidFill>
              </a:rPr>
              <a:t>Finansiär:</a:t>
            </a:r>
          </a:p>
          <a:p>
            <a:r>
              <a:rPr lang="sv-SE" sz="2000" dirty="0">
                <a:solidFill>
                  <a:srgbClr val="0F6B69"/>
                </a:solidFill>
              </a:rPr>
              <a:t>Avfall Sveriges utvecklingssatsning</a:t>
            </a:r>
          </a:p>
        </p:txBody>
      </p:sp>
      <p:sp>
        <p:nvSpPr>
          <p:cNvPr id="12" name="Rektangel 11">
            <a:extLst>
              <a:ext uri="{FF2B5EF4-FFF2-40B4-BE49-F238E27FC236}">
                <a16:creationId xmlns:a16="http://schemas.microsoft.com/office/drawing/2014/main" id="{A61966DE-A47D-90D3-2BFD-059674C22C43}"/>
              </a:ext>
            </a:extLst>
          </p:cNvPr>
          <p:cNvSpPr/>
          <p:nvPr/>
        </p:nvSpPr>
        <p:spPr>
          <a:xfrm>
            <a:off x="-40105" y="-32085"/>
            <a:ext cx="12280231" cy="6930189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4" name="Platshållare för bild 13">
            <a:extLst>
              <a:ext uri="{FF2B5EF4-FFF2-40B4-BE49-F238E27FC236}">
                <a16:creationId xmlns:a16="http://schemas.microsoft.com/office/drawing/2014/main" id="{4F9B835D-C3EC-5672-DAF7-92FD0E082D6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15" name="Platshållare för bild 14">
            <a:extLst>
              <a:ext uri="{FF2B5EF4-FFF2-40B4-BE49-F238E27FC236}">
                <a16:creationId xmlns:a16="http://schemas.microsoft.com/office/drawing/2014/main" id="{0A969D43-E36F-C3C3-02EC-DC6508F1E0D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3" name="Bildobjekt 2">
            <a:extLst>
              <a:ext uri="{FF2B5EF4-FFF2-40B4-BE49-F238E27FC236}">
                <a16:creationId xmlns:a16="http://schemas.microsoft.com/office/drawing/2014/main" id="{FDD30448-A3FE-9A9F-2E05-D8F09C8DDE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775" y="6444887"/>
            <a:ext cx="1910769" cy="248400"/>
          </a:xfrm>
          <a:prstGeom prst="rect">
            <a:avLst/>
          </a:prstGeom>
        </p:spPr>
      </p:pic>
      <p:sp>
        <p:nvSpPr>
          <p:cNvPr id="2" name="Rubrik 2">
            <a:extLst>
              <a:ext uri="{FF2B5EF4-FFF2-40B4-BE49-F238E27FC236}">
                <a16:creationId xmlns:a16="http://schemas.microsoft.com/office/drawing/2014/main" id="{5DC22768-B8CA-D367-ACE9-2DF336B32E17}"/>
              </a:ext>
            </a:extLst>
          </p:cNvPr>
          <p:cNvSpPr txBox="1">
            <a:spLocks/>
          </p:cNvSpPr>
          <p:nvPr/>
        </p:nvSpPr>
        <p:spPr>
          <a:xfrm>
            <a:off x="358697" y="294075"/>
            <a:ext cx="7194104" cy="1753607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FAF5E6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r>
              <a:rPr lang="sv-SE" sz="4000" b="1" dirty="0">
                <a:solidFill>
                  <a:srgbClr val="0F6B69"/>
                </a:solidFill>
                <a:latin typeface="Georgia" panose="02040502050405020303" pitchFamily="18" charset="0"/>
              </a:rPr>
              <a:t>Projektinformation</a:t>
            </a:r>
            <a:endParaRPr lang="sv-SE" sz="4800" b="1" dirty="0">
              <a:solidFill>
                <a:srgbClr val="0F6B69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28366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F6B6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llips 3">
            <a:extLst>
              <a:ext uri="{FF2B5EF4-FFF2-40B4-BE49-F238E27FC236}">
                <a16:creationId xmlns:a16="http://schemas.microsoft.com/office/drawing/2014/main" id="{A85FC859-FC07-ECF5-BC18-D6E029E96D4E}"/>
              </a:ext>
            </a:extLst>
          </p:cNvPr>
          <p:cNvSpPr/>
          <p:nvPr/>
        </p:nvSpPr>
        <p:spPr>
          <a:xfrm>
            <a:off x="-1464348" y="-3067856"/>
            <a:ext cx="12936295" cy="12993711"/>
          </a:xfrm>
          <a:prstGeom prst="ellipse">
            <a:avLst/>
          </a:prstGeom>
          <a:solidFill>
            <a:srgbClr val="FAF5E7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A826C577-C163-E73C-CE05-735CE417FEC3}"/>
              </a:ext>
            </a:extLst>
          </p:cNvPr>
          <p:cNvSpPr/>
          <p:nvPr/>
        </p:nvSpPr>
        <p:spPr>
          <a:xfrm>
            <a:off x="-40105" y="-32085"/>
            <a:ext cx="12280231" cy="6930189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535EDF84-9562-0CDC-BA93-38920E9B3E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775" y="6444887"/>
            <a:ext cx="1910769" cy="248400"/>
          </a:xfrm>
          <a:prstGeom prst="rect">
            <a:avLst/>
          </a:prstGeom>
        </p:spPr>
      </p:pic>
      <p:sp>
        <p:nvSpPr>
          <p:cNvPr id="23" name="Platshållare för bild 22">
            <a:extLst>
              <a:ext uri="{FF2B5EF4-FFF2-40B4-BE49-F238E27FC236}">
                <a16:creationId xmlns:a16="http://schemas.microsoft.com/office/drawing/2014/main" id="{79F8A3DF-80B5-DC45-25DF-1268CD2EC0D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24" name="Platshållare för text 23">
            <a:extLst>
              <a:ext uri="{FF2B5EF4-FFF2-40B4-BE49-F238E27FC236}">
                <a16:creationId xmlns:a16="http://schemas.microsoft.com/office/drawing/2014/main" id="{F0A894B0-603F-13C6-D4F4-A9FCA815262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697" y="2047682"/>
            <a:ext cx="7194104" cy="4035618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00000"/>
              </a:lnSpc>
            </a:pPr>
            <a:r>
              <a:rPr lang="sv-SE" dirty="0"/>
              <a:t>Hjälpmedel och vägledning</a:t>
            </a:r>
          </a:p>
          <a:p>
            <a:pPr>
              <a:lnSpc>
                <a:spcPct val="100000"/>
              </a:lnSpc>
            </a:pPr>
            <a:r>
              <a:rPr lang="sv-SE" dirty="0"/>
              <a:t>Förstå </a:t>
            </a:r>
            <a:r>
              <a:rPr lang="sv-SE" i="1" dirty="0"/>
              <a:t>övergripande</a:t>
            </a:r>
            <a:r>
              <a:rPr lang="sv-SE" dirty="0"/>
              <a:t> avfallsklassificering</a:t>
            </a:r>
          </a:p>
          <a:p>
            <a:pPr>
              <a:lnSpc>
                <a:spcPct val="100000"/>
              </a:lnSpc>
            </a:pPr>
            <a:r>
              <a:rPr lang="sv-SE" dirty="0"/>
              <a:t>Praktiska och konkreta exempel, råd och rekommendationer</a:t>
            </a:r>
          </a:p>
          <a:p>
            <a:pPr>
              <a:lnSpc>
                <a:spcPct val="100000"/>
              </a:lnSpc>
            </a:pPr>
            <a:r>
              <a:rPr lang="sv-SE" dirty="0"/>
              <a:t>Berör </a:t>
            </a:r>
            <a:r>
              <a:rPr lang="sv-SE" b="1" dirty="0"/>
              <a:t>inte</a:t>
            </a:r>
            <a:r>
              <a:rPr lang="sv-SE" dirty="0"/>
              <a:t> </a:t>
            </a:r>
            <a:r>
              <a:rPr lang="sv-SE" i="1" dirty="0"/>
              <a:t>förorenade massor eller förbränningsrester</a:t>
            </a:r>
            <a:endParaRPr lang="sv-SE" dirty="0"/>
          </a:p>
          <a:p>
            <a:pPr>
              <a:lnSpc>
                <a:spcPct val="100000"/>
              </a:lnSpc>
            </a:pPr>
            <a:r>
              <a:rPr lang="sv-SE" b="1" i="1" dirty="0"/>
              <a:t>Målgrupp:</a:t>
            </a:r>
          </a:p>
          <a:p>
            <a:pPr lvl="1">
              <a:lnSpc>
                <a:spcPct val="100000"/>
              </a:lnSpc>
            </a:pPr>
            <a:r>
              <a:rPr lang="sv-SE" dirty="0"/>
              <a:t>Avfallsbranschen</a:t>
            </a:r>
          </a:p>
          <a:p>
            <a:pPr lvl="1">
              <a:lnSpc>
                <a:spcPct val="100000"/>
              </a:lnSpc>
            </a:pPr>
            <a:r>
              <a:rPr lang="sv-SE" dirty="0"/>
              <a:t>Verksamhetsutövare</a:t>
            </a:r>
          </a:p>
          <a:p>
            <a:pPr lvl="2">
              <a:lnSpc>
                <a:spcPct val="100000"/>
              </a:lnSpc>
            </a:pPr>
            <a:r>
              <a:rPr lang="sv-SE" dirty="0"/>
              <a:t>Andra berörda av klassificeringen</a:t>
            </a:r>
          </a:p>
          <a:p>
            <a:pPr marL="914400" lvl="2" indent="0">
              <a:lnSpc>
                <a:spcPct val="100000"/>
              </a:lnSpc>
              <a:buNone/>
            </a:pPr>
            <a:endParaRPr lang="sv-SE" dirty="0"/>
          </a:p>
          <a:p>
            <a:pPr>
              <a:lnSpc>
                <a:spcPct val="100000"/>
              </a:lnSpc>
            </a:pPr>
            <a:endParaRPr lang="sv-SE" dirty="0"/>
          </a:p>
        </p:txBody>
      </p:sp>
      <p:sp>
        <p:nvSpPr>
          <p:cNvPr id="2" name="Rubrik 2">
            <a:extLst>
              <a:ext uri="{FF2B5EF4-FFF2-40B4-BE49-F238E27FC236}">
                <a16:creationId xmlns:a16="http://schemas.microsoft.com/office/drawing/2014/main" id="{4398B3F3-469C-37D0-ABA1-0E29CF7646D7}"/>
              </a:ext>
            </a:extLst>
          </p:cNvPr>
          <p:cNvSpPr txBox="1">
            <a:spLocks/>
          </p:cNvSpPr>
          <p:nvPr/>
        </p:nvSpPr>
        <p:spPr>
          <a:xfrm>
            <a:off x="358697" y="294075"/>
            <a:ext cx="7194104" cy="1753607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FAF5E6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r>
              <a:rPr lang="sv-SE" sz="4000" b="1" dirty="0">
                <a:solidFill>
                  <a:srgbClr val="0F6B69"/>
                </a:solidFill>
                <a:latin typeface="Georgia" panose="02040502050405020303" pitchFamily="18" charset="0"/>
              </a:rPr>
              <a:t>Syfte &amp; målsättning</a:t>
            </a:r>
            <a:endParaRPr lang="sv-SE" sz="4800" b="1" dirty="0">
              <a:solidFill>
                <a:srgbClr val="0F6B69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37020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F6B6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llips 3">
            <a:extLst>
              <a:ext uri="{FF2B5EF4-FFF2-40B4-BE49-F238E27FC236}">
                <a16:creationId xmlns:a16="http://schemas.microsoft.com/office/drawing/2014/main" id="{A85FC859-FC07-ECF5-BC18-D6E029E96D4E}"/>
              </a:ext>
            </a:extLst>
          </p:cNvPr>
          <p:cNvSpPr/>
          <p:nvPr/>
        </p:nvSpPr>
        <p:spPr>
          <a:xfrm>
            <a:off x="9006157" y="6104965"/>
            <a:ext cx="4341126" cy="4360394"/>
          </a:xfrm>
          <a:prstGeom prst="ellipse">
            <a:avLst/>
          </a:prstGeom>
          <a:solidFill>
            <a:schemeClr val="bg1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2" name="Rektangel 11">
            <a:extLst>
              <a:ext uri="{FF2B5EF4-FFF2-40B4-BE49-F238E27FC236}">
                <a16:creationId xmlns:a16="http://schemas.microsoft.com/office/drawing/2014/main" id="{5C8EEFAA-C212-278E-9308-5127F3E6A888}"/>
              </a:ext>
            </a:extLst>
          </p:cNvPr>
          <p:cNvSpPr/>
          <p:nvPr/>
        </p:nvSpPr>
        <p:spPr>
          <a:xfrm>
            <a:off x="-40105" y="-32085"/>
            <a:ext cx="12280231" cy="6930189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5" name="Platshållare för bild 4" descr="En bild som visar utomhus, himmel, förorening, nedskräpning&#10;&#10;Automatiskt genererad beskrivning">
            <a:extLst>
              <a:ext uri="{FF2B5EF4-FFF2-40B4-BE49-F238E27FC236}">
                <a16:creationId xmlns:a16="http://schemas.microsoft.com/office/drawing/2014/main" id="{A4D70A2E-6777-5A00-3EED-682FFF541B6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6046" b="6046"/>
          <a:stretch>
            <a:fillRect/>
          </a:stretch>
        </p:blipFill>
        <p:spPr/>
      </p:pic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5630B07C-94CE-2445-F353-EABA3C1ED74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697" y="2047682"/>
            <a:ext cx="6791403" cy="4035618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sv-SE" dirty="0"/>
              <a:t>Relevanta lagar och direktiv som påverkar avfallshantering och klassificering i Sverige</a:t>
            </a:r>
          </a:p>
          <a:p>
            <a:pPr lvl="1">
              <a:lnSpc>
                <a:spcPct val="100000"/>
              </a:lnSpc>
            </a:pPr>
            <a:r>
              <a:rPr lang="sv-SE" dirty="0"/>
              <a:t>Avfallsdirektivet 2008/98/EG och dess ändringar</a:t>
            </a:r>
          </a:p>
          <a:p>
            <a:pPr lvl="1">
              <a:lnSpc>
                <a:spcPct val="100000"/>
              </a:lnSpc>
            </a:pPr>
            <a:r>
              <a:rPr lang="sv-SE" dirty="0"/>
              <a:t>andra direktiv som påverkar farligt avfall och dess hantering.</a:t>
            </a:r>
          </a:p>
          <a:p>
            <a:pPr>
              <a:lnSpc>
                <a:spcPct val="100000"/>
              </a:lnSpc>
            </a:pPr>
            <a:r>
              <a:rPr lang="sv-SE" dirty="0"/>
              <a:t>Avfallsförordningen (2020:614)’s utformning </a:t>
            </a:r>
          </a:p>
          <a:p>
            <a:pPr lvl="1">
              <a:lnSpc>
                <a:spcPct val="100000"/>
              </a:lnSpc>
            </a:pPr>
            <a:r>
              <a:rPr lang="sv-SE" dirty="0"/>
              <a:t>och hur det påverkar klassificering av avfall. </a:t>
            </a:r>
          </a:p>
          <a:p>
            <a:pPr>
              <a:lnSpc>
                <a:spcPct val="100000"/>
              </a:lnSpc>
            </a:pPr>
            <a:r>
              <a:rPr lang="sv-SE" dirty="0"/>
              <a:t>Avfallets farliga egenskaper utvärderas och hur passande avfallskoder bestäms. </a:t>
            </a:r>
          </a:p>
          <a:p>
            <a:pPr>
              <a:lnSpc>
                <a:spcPct val="100000"/>
              </a:lnSpc>
            </a:pPr>
            <a:endParaRPr lang="sv-SE" dirty="0"/>
          </a:p>
          <a:p>
            <a:pPr>
              <a:lnSpc>
                <a:spcPct val="100000"/>
              </a:lnSpc>
            </a:pPr>
            <a:endParaRPr lang="sv-SE" dirty="0"/>
          </a:p>
          <a:p>
            <a:pPr>
              <a:lnSpc>
                <a:spcPct val="100000"/>
              </a:lnSpc>
            </a:pPr>
            <a:endParaRPr lang="sv-SE" dirty="0"/>
          </a:p>
        </p:txBody>
      </p:sp>
      <p:sp>
        <p:nvSpPr>
          <p:cNvPr id="2" name="Rubrik 2">
            <a:extLst>
              <a:ext uri="{FF2B5EF4-FFF2-40B4-BE49-F238E27FC236}">
                <a16:creationId xmlns:a16="http://schemas.microsoft.com/office/drawing/2014/main" id="{3F860522-DF86-777E-5CBB-63A009796F4E}"/>
              </a:ext>
            </a:extLst>
          </p:cNvPr>
          <p:cNvSpPr txBox="1">
            <a:spLocks/>
          </p:cNvSpPr>
          <p:nvPr/>
        </p:nvSpPr>
        <p:spPr>
          <a:xfrm>
            <a:off x="358697" y="294075"/>
            <a:ext cx="7194104" cy="1753607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FAF5E6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r>
              <a:rPr lang="sv-SE" sz="4000" b="1" dirty="0">
                <a:solidFill>
                  <a:schemeClr val="bg1"/>
                </a:solidFill>
                <a:latin typeface="Georgia" panose="02040502050405020303" pitchFamily="18" charset="0"/>
              </a:rPr>
              <a:t>Nyckelresultat</a:t>
            </a:r>
            <a:endParaRPr lang="sv-SE" sz="4800" b="1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5002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F6B6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llips 3">
            <a:extLst>
              <a:ext uri="{FF2B5EF4-FFF2-40B4-BE49-F238E27FC236}">
                <a16:creationId xmlns:a16="http://schemas.microsoft.com/office/drawing/2014/main" id="{A85FC859-FC07-ECF5-BC18-D6E029E96D4E}"/>
              </a:ext>
            </a:extLst>
          </p:cNvPr>
          <p:cNvSpPr/>
          <p:nvPr/>
        </p:nvSpPr>
        <p:spPr>
          <a:xfrm>
            <a:off x="9006157" y="6104965"/>
            <a:ext cx="4341126" cy="4360394"/>
          </a:xfrm>
          <a:prstGeom prst="ellipse">
            <a:avLst/>
          </a:prstGeom>
          <a:solidFill>
            <a:schemeClr val="bg1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2" name="Rektangel 11">
            <a:extLst>
              <a:ext uri="{FF2B5EF4-FFF2-40B4-BE49-F238E27FC236}">
                <a16:creationId xmlns:a16="http://schemas.microsoft.com/office/drawing/2014/main" id="{5C8EEFAA-C212-278E-9308-5127F3E6A888}"/>
              </a:ext>
            </a:extLst>
          </p:cNvPr>
          <p:cNvSpPr/>
          <p:nvPr/>
        </p:nvSpPr>
        <p:spPr>
          <a:xfrm>
            <a:off x="-40105" y="-32085"/>
            <a:ext cx="12280231" cy="6930189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5" name="Platshållare för bild 4" descr="En bild som visar konst, motor&#10;&#10;Automatiskt genererad beskrivning">
            <a:extLst>
              <a:ext uri="{FF2B5EF4-FFF2-40B4-BE49-F238E27FC236}">
                <a16:creationId xmlns:a16="http://schemas.microsoft.com/office/drawing/2014/main" id="{9DDF7B2C-A1F3-E744-1733-B0BF9D6EFE3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24708" r="24708"/>
          <a:stretch>
            <a:fillRect/>
          </a:stretch>
        </p:blipFill>
        <p:spPr/>
      </p:pic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5630B07C-94CE-2445-F353-EABA3C1ED74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697" y="2047682"/>
            <a:ext cx="6791403" cy="4035618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sv-SE" dirty="0"/>
              <a:t>Hur CLP-förordningen tillämpas och hur faroangivelsekoder används för att identifiera farliga egenskaper hos avfall.</a:t>
            </a:r>
          </a:p>
          <a:p>
            <a:pPr>
              <a:lnSpc>
                <a:spcPct val="100000"/>
              </a:lnSpc>
            </a:pPr>
            <a:r>
              <a:rPr lang="sv-SE" dirty="0"/>
              <a:t>(POP) som regleras både under avfallsförordningen och POP-förordningen.</a:t>
            </a:r>
          </a:p>
          <a:p>
            <a:pPr lvl="1">
              <a:lnSpc>
                <a:spcPct val="100000"/>
              </a:lnSpc>
            </a:pPr>
            <a:r>
              <a:rPr lang="sv-SE" dirty="0"/>
              <a:t>Hur dessa ämnen bidrar till klassificering av avfall som farligt.</a:t>
            </a:r>
          </a:p>
          <a:p>
            <a:pPr>
              <a:lnSpc>
                <a:spcPct val="100000"/>
              </a:lnSpc>
            </a:pPr>
            <a:r>
              <a:rPr lang="sv-SE" dirty="0"/>
              <a:t>Lämpliga avfallskoder från avfallsförteckningen, baserat på avfallets egenskaper och ursprung, </a:t>
            </a:r>
          </a:p>
          <a:p>
            <a:pPr>
              <a:lnSpc>
                <a:spcPct val="100000"/>
              </a:lnSpc>
            </a:pPr>
            <a:endParaRPr lang="sv-SE" dirty="0"/>
          </a:p>
          <a:p>
            <a:pPr>
              <a:lnSpc>
                <a:spcPct val="100000"/>
              </a:lnSpc>
            </a:pPr>
            <a:endParaRPr lang="sv-SE" dirty="0"/>
          </a:p>
          <a:p>
            <a:pPr>
              <a:lnSpc>
                <a:spcPct val="100000"/>
              </a:lnSpc>
            </a:pPr>
            <a:endParaRPr lang="sv-SE" dirty="0"/>
          </a:p>
          <a:p>
            <a:pPr>
              <a:lnSpc>
                <a:spcPct val="100000"/>
              </a:lnSpc>
            </a:pPr>
            <a:endParaRPr lang="sv-SE" dirty="0"/>
          </a:p>
        </p:txBody>
      </p:sp>
      <p:sp>
        <p:nvSpPr>
          <p:cNvPr id="2" name="Rubrik 2">
            <a:extLst>
              <a:ext uri="{FF2B5EF4-FFF2-40B4-BE49-F238E27FC236}">
                <a16:creationId xmlns:a16="http://schemas.microsoft.com/office/drawing/2014/main" id="{3F860522-DF86-777E-5CBB-63A009796F4E}"/>
              </a:ext>
            </a:extLst>
          </p:cNvPr>
          <p:cNvSpPr txBox="1">
            <a:spLocks/>
          </p:cNvSpPr>
          <p:nvPr/>
        </p:nvSpPr>
        <p:spPr>
          <a:xfrm>
            <a:off x="358697" y="294075"/>
            <a:ext cx="7194104" cy="1753607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FAF5E6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r>
              <a:rPr lang="sv-SE" sz="4000" b="1" dirty="0">
                <a:solidFill>
                  <a:schemeClr val="bg1"/>
                </a:solidFill>
                <a:latin typeface="Georgia" panose="02040502050405020303" pitchFamily="18" charset="0"/>
              </a:rPr>
              <a:t>Nyckelresultat</a:t>
            </a:r>
            <a:endParaRPr lang="sv-SE" sz="4800" b="1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89231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F6B6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llips 3">
            <a:extLst>
              <a:ext uri="{FF2B5EF4-FFF2-40B4-BE49-F238E27FC236}">
                <a16:creationId xmlns:a16="http://schemas.microsoft.com/office/drawing/2014/main" id="{A85FC859-FC07-ECF5-BC18-D6E029E96D4E}"/>
              </a:ext>
            </a:extLst>
          </p:cNvPr>
          <p:cNvSpPr/>
          <p:nvPr/>
        </p:nvSpPr>
        <p:spPr>
          <a:xfrm>
            <a:off x="9006157" y="6104965"/>
            <a:ext cx="4341126" cy="4360394"/>
          </a:xfrm>
          <a:prstGeom prst="ellipse">
            <a:avLst/>
          </a:prstGeom>
          <a:solidFill>
            <a:schemeClr val="bg1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2" name="Rektangel 11">
            <a:extLst>
              <a:ext uri="{FF2B5EF4-FFF2-40B4-BE49-F238E27FC236}">
                <a16:creationId xmlns:a16="http://schemas.microsoft.com/office/drawing/2014/main" id="{5C8EEFAA-C212-278E-9308-5127F3E6A888}"/>
              </a:ext>
            </a:extLst>
          </p:cNvPr>
          <p:cNvSpPr/>
          <p:nvPr/>
        </p:nvSpPr>
        <p:spPr>
          <a:xfrm>
            <a:off x="-40105" y="-32085"/>
            <a:ext cx="12280231" cy="6930189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5" name="Platshållare för bild 4" descr="En bild som visar vatten, sjö, utomhus, flyter&#10;&#10;Automatiskt genererad beskrivning">
            <a:extLst>
              <a:ext uri="{FF2B5EF4-FFF2-40B4-BE49-F238E27FC236}">
                <a16:creationId xmlns:a16="http://schemas.microsoft.com/office/drawing/2014/main" id="{50B50601-F35E-E563-502C-15499D51036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24721" r="24721"/>
          <a:stretch>
            <a:fillRect/>
          </a:stretch>
        </p:blipFill>
        <p:spPr/>
      </p:pic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5630B07C-94CE-2445-F353-EABA3C1ED74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697" y="2047682"/>
            <a:ext cx="6791403" cy="4035618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00000"/>
              </a:lnSpc>
            </a:pPr>
            <a:r>
              <a:rPr lang="sv-SE" dirty="0"/>
              <a:t>Koncentrationsgränser för olika farliga egenskaper - HP 4 (Irriterande),</a:t>
            </a:r>
          </a:p>
          <a:p>
            <a:pPr lvl="1">
              <a:lnSpc>
                <a:spcPct val="100000"/>
              </a:lnSpc>
            </a:pPr>
            <a:r>
              <a:rPr lang="sv-SE" dirty="0"/>
              <a:t>koncentrationer av irriterande ämnen kan leda till klassificering av avfall som farligt om vissa tröskelvärden överskrids . </a:t>
            </a:r>
          </a:p>
          <a:p>
            <a:pPr>
              <a:lnSpc>
                <a:spcPct val="100000"/>
              </a:lnSpc>
            </a:pPr>
            <a:r>
              <a:rPr lang="sv-SE" dirty="0"/>
              <a:t>Kemiska analyser för att bestämma koncentrationer av farliga ämnen</a:t>
            </a:r>
          </a:p>
          <a:p>
            <a:pPr lvl="1">
              <a:lnSpc>
                <a:spcPct val="100000"/>
              </a:lnSpc>
            </a:pPr>
            <a:r>
              <a:rPr lang="sv-SE" dirty="0"/>
              <a:t>avgörande för att avgöra om avfall ska klassificeras som farligt. </a:t>
            </a:r>
          </a:p>
          <a:p>
            <a:pPr>
              <a:lnSpc>
                <a:spcPct val="100000"/>
              </a:lnSpc>
            </a:pPr>
            <a:r>
              <a:rPr lang="sv-SE" dirty="0"/>
              <a:t>Samt hur klassificering med hjälp av beräkningsmetoden (referenssubstanser från EU:s vägledning) för att bestämma om avfallet bör klassas som farligt. </a:t>
            </a:r>
          </a:p>
          <a:p>
            <a:pPr>
              <a:lnSpc>
                <a:spcPct val="100000"/>
              </a:lnSpc>
            </a:pPr>
            <a:endParaRPr lang="sv-SE" dirty="0"/>
          </a:p>
          <a:p>
            <a:pPr>
              <a:lnSpc>
                <a:spcPct val="100000"/>
              </a:lnSpc>
            </a:pPr>
            <a:endParaRPr lang="sv-SE" dirty="0"/>
          </a:p>
          <a:p>
            <a:pPr>
              <a:lnSpc>
                <a:spcPct val="100000"/>
              </a:lnSpc>
            </a:pPr>
            <a:endParaRPr lang="sv-SE" dirty="0"/>
          </a:p>
        </p:txBody>
      </p:sp>
      <p:sp>
        <p:nvSpPr>
          <p:cNvPr id="2" name="Rubrik 2">
            <a:extLst>
              <a:ext uri="{FF2B5EF4-FFF2-40B4-BE49-F238E27FC236}">
                <a16:creationId xmlns:a16="http://schemas.microsoft.com/office/drawing/2014/main" id="{3F860522-DF86-777E-5CBB-63A009796F4E}"/>
              </a:ext>
            </a:extLst>
          </p:cNvPr>
          <p:cNvSpPr txBox="1">
            <a:spLocks/>
          </p:cNvSpPr>
          <p:nvPr/>
        </p:nvSpPr>
        <p:spPr>
          <a:xfrm>
            <a:off x="358697" y="294075"/>
            <a:ext cx="7194104" cy="1753607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FAF5E6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r>
              <a:rPr lang="sv-SE" sz="4000" b="1" dirty="0">
                <a:solidFill>
                  <a:schemeClr val="bg1"/>
                </a:solidFill>
                <a:latin typeface="Georgia" panose="02040502050405020303" pitchFamily="18" charset="0"/>
              </a:rPr>
              <a:t>Nyckelresultat</a:t>
            </a:r>
            <a:endParaRPr lang="sv-SE" sz="4800" b="1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22094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F6B6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llips 3">
            <a:extLst>
              <a:ext uri="{FF2B5EF4-FFF2-40B4-BE49-F238E27FC236}">
                <a16:creationId xmlns:a16="http://schemas.microsoft.com/office/drawing/2014/main" id="{A85FC859-FC07-ECF5-BC18-D6E029E96D4E}"/>
              </a:ext>
            </a:extLst>
          </p:cNvPr>
          <p:cNvSpPr/>
          <p:nvPr/>
        </p:nvSpPr>
        <p:spPr>
          <a:xfrm>
            <a:off x="-1464348" y="-3067856"/>
            <a:ext cx="12936295" cy="12993711"/>
          </a:xfrm>
          <a:prstGeom prst="ellipse">
            <a:avLst/>
          </a:prstGeom>
          <a:solidFill>
            <a:srgbClr val="FAF5E7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A826C577-C163-E73C-CE05-735CE417FEC3}"/>
              </a:ext>
            </a:extLst>
          </p:cNvPr>
          <p:cNvSpPr/>
          <p:nvPr/>
        </p:nvSpPr>
        <p:spPr>
          <a:xfrm>
            <a:off x="-40105" y="-32085"/>
            <a:ext cx="12280231" cy="6930189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5" name="Platshållare för bild 4" descr="En bild som visar Grafik, vit, symbol, logotyp&#10;&#10;Automatiskt genererad beskrivning">
            <a:extLst>
              <a:ext uri="{FF2B5EF4-FFF2-40B4-BE49-F238E27FC236}">
                <a16:creationId xmlns:a16="http://schemas.microsoft.com/office/drawing/2014/main" id="{FEA115CF-1377-CBA9-CCF6-6E4BB2495E6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l="1902" t="-161857" r="2300" b="-160565"/>
          <a:stretch/>
        </p:blipFill>
        <p:spPr>
          <a:xfrm>
            <a:off x="7632700" y="774700"/>
            <a:ext cx="4025900" cy="5308600"/>
          </a:xfrm>
        </p:spPr>
      </p:pic>
      <p:sp>
        <p:nvSpPr>
          <p:cNvPr id="16" name="Platshållare för text 15">
            <a:extLst>
              <a:ext uri="{FF2B5EF4-FFF2-40B4-BE49-F238E27FC236}">
                <a16:creationId xmlns:a16="http://schemas.microsoft.com/office/drawing/2014/main" id="{9233F123-9175-35FD-349A-B73D8CF87F6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49300" y="1689100"/>
            <a:ext cx="6883400" cy="4394200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20000"/>
              </a:lnSpc>
            </a:pPr>
            <a:r>
              <a:rPr lang="sv-SE" sz="1800" dirty="0" err="1">
                <a:effectLst/>
                <a:latin typeface="Georgia" panose="02040502050405020303" pitchFamily="18" charset="0"/>
              </a:rPr>
              <a:t>Förpackningar</a:t>
            </a:r>
            <a:r>
              <a:rPr lang="sv-SE" sz="1800" dirty="0">
                <a:effectLst/>
                <a:latin typeface="Georgia" panose="02040502050405020303" pitchFamily="18" charset="0"/>
              </a:rPr>
              <a:t> med piktogrammen allvarlig </a:t>
            </a:r>
            <a:r>
              <a:rPr lang="sv-SE" sz="1800" dirty="0" err="1">
                <a:effectLst/>
                <a:latin typeface="Georgia" panose="02040502050405020303" pitchFamily="18" charset="0"/>
              </a:rPr>
              <a:t>hälsofara</a:t>
            </a:r>
            <a:r>
              <a:rPr lang="sv-SE" sz="1800" dirty="0">
                <a:effectLst/>
                <a:latin typeface="Georgia" panose="02040502050405020303" pitchFamily="18" charset="0"/>
              </a:rPr>
              <a:t>, akut giftig, gas under tryck, samt </a:t>
            </a:r>
            <a:r>
              <a:rPr lang="sv-SE" sz="1800" dirty="0" err="1">
                <a:effectLst/>
                <a:latin typeface="Georgia" panose="02040502050405020303" pitchFamily="18" charset="0"/>
              </a:rPr>
              <a:t>miljöfarlig</a:t>
            </a:r>
            <a:r>
              <a:rPr lang="sv-SE" sz="1800" dirty="0"/>
              <a:t> - </a:t>
            </a:r>
            <a:r>
              <a:rPr lang="sv-SE" sz="1800" dirty="0">
                <a:effectLst/>
                <a:latin typeface="Georgia" panose="02040502050405020303" pitchFamily="18" charset="0"/>
              </a:rPr>
              <a:t>ska alltid klassificeras som farligt avfall, </a:t>
            </a:r>
            <a:r>
              <a:rPr lang="sv-SE" sz="1800" dirty="0" err="1">
                <a:effectLst/>
                <a:latin typeface="Georgia" panose="02040502050405020303" pitchFamily="18" charset="0"/>
              </a:rPr>
              <a:t>även</a:t>
            </a:r>
            <a:r>
              <a:rPr lang="sv-SE" sz="1800" dirty="0">
                <a:effectLst/>
                <a:latin typeface="Georgia" panose="02040502050405020303" pitchFamily="18" charset="0"/>
              </a:rPr>
              <a:t> om de </a:t>
            </a:r>
            <a:r>
              <a:rPr lang="sv-SE" sz="1800" dirty="0" err="1">
                <a:effectLst/>
                <a:latin typeface="Georgia" panose="02040502050405020303" pitchFamily="18" charset="0"/>
              </a:rPr>
              <a:t>är</a:t>
            </a:r>
            <a:r>
              <a:rPr lang="sv-SE" sz="1800" dirty="0">
                <a:effectLst/>
                <a:latin typeface="Georgia" panose="02040502050405020303" pitchFamily="18" charset="0"/>
              </a:rPr>
              <a:t> dropp- och dammfria etc. </a:t>
            </a:r>
          </a:p>
          <a:p>
            <a:pPr>
              <a:lnSpc>
                <a:spcPct val="120000"/>
              </a:lnSpc>
            </a:pPr>
            <a:r>
              <a:rPr lang="sv-SE" sz="1800" b="1" i="1" dirty="0"/>
              <a:t>Metoder som </a:t>
            </a:r>
            <a:r>
              <a:rPr lang="sv-SE" sz="1800" b="1" i="1" dirty="0" err="1"/>
              <a:t>bör</a:t>
            </a:r>
            <a:r>
              <a:rPr lang="sv-SE" sz="1800" b="1" i="1" dirty="0"/>
              <a:t> undvikas i klassificeringen</a:t>
            </a:r>
          </a:p>
          <a:p>
            <a:pPr lvl="1">
              <a:lnSpc>
                <a:spcPct val="120000"/>
              </a:lnSpc>
            </a:pPr>
            <a:r>
              <a:rPr lang="sv-SE" sz="1800" dirty="0"/>
              <a:t>Acceptanskriterier </a:t>
            </a:r>
            <a:r>
              <a:rPr lang="sv-SE" sz="1800" dirty="0" err="1"/>
              <a:t>för</a:t>
            </a:r>
            <a:r>
              <a:rPr lang="sv-SE" sz="1800" dirty="0"/>
              <a:t> mottagning </a:t>
            </a:r>
            <a:r>
              <a:rPr lang="sv-SE" sz="1800" dirty="0" err="1"/>
              <a:t>för</a:t>
            </a:r>
            <a:r>
              <a:rPr lang="sv-SE" sz="1800" dirty="0"/>
              <a:t> deponering (NFS 2004:10) </a:t>
            </a:r>
            <a:r>
              <a:rPr lang="sv-SE" sz="1800" dirty="0" err="1"/>
              <a:t>används</a:t>
            </a:r>
            <a:r>
              <a:rPr lang="sv-SE" sz="1800" dirty="0"/>
              <a:t> </a:t>
            </a:r>
            <a:r>
              <a:rPr lang="sv-SE" sz="1800" dirty="0" err="1"/>
              <a:t>för</a:t>
            </a:r>
            <a:r>
              <a:rPr lang="sv-SE" sz="1800" dirty="0"/>
              <a:t> klassificeringen</a:t>
            </a:r>
          </a:p>
          <a:p>
            <a:pPr lvl="1">
              <a:lnSpc>
                <a:spcPct val="120000"/>
              </a:lnSpc>
            </a:pPr>
            <a:r>
              <a:rPr lang="sv-SE" sz="1800" dirty="0"/>
              <a:t>Enkel </a:t>
            </a:r>
            <a:r>
              <a:rPr lang="sv-SE" sz="1800" dirty="0" err="1"/>
              <a:t>sökning</a:t>
            </a:r>
            <a:r>
              <a:rPr lang="sv-SE" sz="1800" dirty="0"/>
              <a:t> i </a:t>
            </a:r>
            <a:r>
              <a:rPr lang="sv-SE" sz="1800" dirty="0" err="1"/>
              <a:t>avfallsförteckningen</a:t>
            </a:r>
            <a:r>
              <a:rPr lang="sv-SE" sz="1800" dirty="0"/>
              <a:t> </a:t>
            </a:r>
          </a:p>
          <a:p>
            <a:pPr lvl="1">
              <a:lnSpc>
                <a:spcPct val="120000"/>
              </a:lnSpc>
            </a:pPr>
            <a:r>
              <a:rPr lang="sv-SE" sz="1800" dirty="0"/>
              <a:t>Missa att summera </a:t>
            </a:r>
            <a:r>
              <a:rPr lang="sv-SE" sz="1800" dirty="0" err="1"/>
              <a:t>innehållet</a:t>
            </a:r>
            <a:r>
              <a:rPr lang="sv-SE" sz="1800" dirty="0"/>
              <a:t> av farliga </a:t>
            </a:r>
            <a:r>
              <a:rPr lang="sv-SE" sz="1800" dirty="0" err="1"/>
              <a:t>ämnen</a:t>
            </a:r>
            <a:r>
              <a:rPr lang="sv-SE" sz="1800" dirty="0"/>
              <a:t> inom HP 4, HP 5, HP 6, HP 8 och HP 14</a:t>
            </a:r>
          </a:p>
          <a:p>
            <a:pPr lvl="1">
              <a:lnSpc>
                <a:spcPct val="120000"/>
              </a:lnSpc>
            </a:pPr>
            <a:r>
              <a:rPr lang="sv-SE" sz="1800" dirty="0" err="1"/>
              <a:t>Utföra</a:t>
            </a:r>
            <a:r>
              <a:rPr lang="sv-SE" sz="1800" dirty="0"/>
              <a:t> kemiska analyser med </a:t>
            </a:r>
            <a:r>
              <a:rPr lang="sv-SE" sz="1800" dirty="0" err="1"/>
              <a:t>otillräckligt</a:t>
            </a:r>
            <a:r>
              <a:rPr lang="sv-SE" sz="1800" dirty="0"/>
              <a:t> antal parametrar </a:t>
            </a:r>
          </a:p>
          <a:p>
            <a:pPr lvl="1">
              <a:lnSpc>
                <a:spcPct val="120000"/>
              </a:lnSpc>
            </a:pPr>
            <a:r>
              <a:rPr lang="sv-SE" sz="1800" dirty="0" err="1"/>
              <a:t>Använda</a:t>
            </a:r>
            <a:r>
              <a:rPr lang="sv-SE" sz="1800" dirty="0"/>
              <a:t> föråldrad information </a:t>
            </a:r>
            <a:r>
              <a:rPr lang="sv-SE" sz="1800" dirty="0" err="1"/>
              <a:t>gällande</a:t>
            </a:r>
            <a:r>
              <a:rPr lang="sv-SE" sz="1800" dirty="0"/>
              <a:t> klassificering av </a:t>
            </a:r>
            <a:r>
              <a:rPr lang="sv-SE" sz="1800" dirty="0" err="1"/>
              <a:t>ämnen</a:t>
            </a:r>
            <a:r>
              <a:rPr lang="sv-SE" sz="1800" dirty="0"/>
              <a:t> </a:t>
            </a:r>
          </a:p>
          <a:p>
            <a:pPr lvl="1">
              <a:lnSpc>
                <a:spcPct val="120000"/>
              </a:lnSpc>
            </a:pPr>
            <a:r>
              <a:rPr lang="sv-SE" sz="1800" dirty="0" err="1"/>
              <a:t>Använda</a:t>
            </a:r>
            <a:r>
              <a:rPr lang="sv-SE" sz="1800" dirty="0"/>
              <a:t> Material </a:t>
            </a:r>
            <a:r>
              <a:rPr lang="sv-SE" sz="1800" dirty="0" err="1"/>
              <a:t>Safety</a:t>
            </a:r>
            <a:r>
              <a:rPr lang="sv-SE" sz="1800" dirty="0"/>
              <a:t> Data </a:t>
            </a:r>
            <a:r>
              <a:rPr lang="sv-SE" sz="1800" dirty="0" err="1"/>
              <a:t>Sheets</a:t>
            </a:r>
            <a:r>
              <a:rPr lang="sv-SE" sz="1800" dirty="0"/>
              <a:t> (MSDS) i </a:t>
            </a:r>
            <a:r>
              <a:rPr lang="sv-SE" sz="1800" dirty="0" err="1"/>
              <a:t>stället</a:t>
            </a:r>
            <a:r>
              <a:rPr lang="sv-SE" sz="1800" dirty="0"/>
              <a:t> </a:t>
            </a:r>
            <a:r>
              <a:rPr lang="sv-SE" sz="1800" dirty="0" err="1"/>
              <a:t>för</a:t>
            </a:r>
            <a:r>
              <a:rPr lang="sv-SE" sz="1800" dirty="0"/>
              <a:t> </a:t>
            </a:r>
            <a:r>
              <a:rPr lang="sv-SE" sz="1800" dirty="0" err="1"/>
              <a:t>Reach</a:t>
            </a:r>
            <a:r>
              <a:rPr lang="sv-SE" sz="1800" dirty="0"/>
              <a:t>- kompatibla SDS</a:t>
            </a:r>
          </a:p>
          <a:p>
            <a:endParaRPr lang="sv-SE" sz="1400" dirty="0"/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535EDF84-9562-0CDC-BA93-38920E9B3E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775" y="6444887"/>
            <a:ext cx="1910769" cy="248400"/>
          </a:xfrm>
          <a:prstGeom prst="rect">
            <a:avLst/>
          </a:prstGeom>
        </p:spPr>
      </p:pic>
      <p:sp>
        <p:nvSpPr>
          <p:cNvPr id="2" name="Rubrik 2">
            <a:extLst>
              <a:ext uri="{FF2B5EF4-FFF2-40B4-BE49-F238E27FC236}">
                <a16:creationId xmlns:a16="http://schemas.microsoft.com/office/drawing/2014/main" id="{38954D98-D255-248B-625B-F3E6469A7B6C}"/>
              </a:ext>
            </a:extLst>
          </p:cNvPr>
          <p:cNvSpPr txBox="1">
            <a:spLocks/>
          </p:cNvSpPr>
          <p:nvPr/>
        </p:nvSpPr>
        <p:spPr>
          <a:xfrm>
            <a:off x="358697" y="294075"/>
            <a:ext cx="7194104" cy="1753607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FAF5E6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r>
              <a:rPr lang="sv-SE" sz="4000" b="1" dirty="0">
                <a:solidFill>
                  <a:srgbClr val="0F6B69"/>
                </a:solidFill>
                <a:latin typeface="Georgia" panose="02040502050405020303" pitchFamily="18" charset="0"/>
              </a:rPr>
              <a:t>Insikter &amp; slutsatser</a:t>
            </a:r>
            <a:endParaRPr lang="sv-SE" sz="4800" b="1" dirty="0">
              <a:solidFill>
                <a:srgbClr val="0F6B69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60781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 descr="En bild som visar skärmbild, text&#10;&#10;Automatiskt genererad beskrivning">
            <a:extLst>
              <a:ext uri="{FF2B5EF4-FFF2-40B4-BE49-F238E27FC236}">
                <a16:creationId xmlns:a16="http://schemas.microsoft.com/office/drawing/2014/main" id="{C27BABAF-01B7-50CD-9C81-AD3FD48C6C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521" y="515741"/>
            <a:ext cx="11576957" cy="5826517"/>
          </a:xfrm>
          <a:prstGeom prst="rect">
            <a:avLst/>
          </a:prstGeom>
        </p:spPr>
      </p:pic>
      <p:sp>
        <p:nvSpPr>
          <p:cNvPr id="3" name="textruta 2">
            <a:extLst>
              <a:ext uri="{FF2B5EF4-FFF2-40B4-BE49-F238E27FC236}">
                <a16:creationId xmlns:a16="http://schemas.microsoft.com/office/drawing/2014/main" id="{1A9C8594-CC85-5DC9-CBF5-E47CDDB084E8}"/>
              </a:ext>
            </a:extLst>
          </p:cNvPr>
          <p:cNvSpPr txBox="1"/>
          <p:nvPr/>
        </p:nvSpPr>
        <p:spPr>
          <a:xfrm>
            <a:off x="307521" y="0"/>
            <a:ext cx="91761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400" b="1" dirty="0"/>
              <a:t>Tips: Skapa QR-kod i </a:t>
            </a:r>
            <a:r>
              <a:rPr lang="sv-SE" sz="2400" b="1" dirty="0" err="1"/>
              <a:t>Chrome</a:t>
            </a:r>
            <a:r>
              <a:rPr lang="sv-SE" sz="2400" b="1" dirty="0"/>
              <a:t>, finns även andra sätt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Pennanteckning 3">
                <a:extLst>
                  <a:ext uri="{FF2B5EF4-FFF2-40B4-BE49-F238E27FC236}">
                    <a16:creationId xmlns:a16="http://schemas.microsoft.com/office/drawing/2014/main" id="{55AF30C8-805E-3A1B-C332-5B8C2D258A4B}"/>
                  </a:ext>
                </a:extLst>
              </p14:cNvPr>
              <p14:cNvContentPartPr/>
              <p14:nvPr/>
            </p14:nvContentPartPr>
            <p14:xfrm>
              <a:off x="11630289" y="499757"/>
              <a:ext cx="360720" cy="299520"/>
            </p14:xfrm>
          </p:contentPart>
        </mc:Choice>
        <mc:Fallback xmlns="">
          <p:pic>
            <p:nvPicPr>
              <p:cNvPr id="4" name="Pennanteckning 3">
                <a:extLst>
                  <a:ext uri="{FF2B5EF4-FFF2-40B4-BE49-F238E27FC236}">
                    <a16:creationId xmlns:a16="http://schemas.microsoft.com/office/drawing/2014/main" id="{55AF30C8-805E-3A1B-C332-5B8C2D258A4B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1621289" y="491117"/>
                <a:ext cx="378360" cy="317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6" name="Pennanteckning 5">
                <a:extLst>
                  <a:ext uri="{FF2B5EF4-FFF2-40B4-BE49-F238E27FC236}">
                    <a16:creationId xmlns:a16="http://schemas.microsoft.com/office/drawing/2014/main" id="{2BA78A74-6872-D055-6DF6-E806C0D23959}"/>
                  </a:ext>
                </a:extLst>
              </p14:cNvPr>
              <p14:cNvContentPartPr/>
              <p14:nvPr/>
            </p14:nvContentPartPr>
            <p14:xfrm>
              <a:off x="9937263" y="3830674"/>
              <a:ext cx="694440" cy="279000"/>
            </p14:xfrm>
          </p:contentPart>
        </mc:Choice>
        <mc:Fallback xmlns="">
          <p:pic>
            <p:nvPicPr>
              <p:cNvPr id="6" name="Pennanteckning 5">
                <a:extLst>
                  <a:ext uri="{FF2B5EF4-FFF2-40B4-BE49-F238E27FC236}">
                    <a16:creationId xmlns:a16="http://schemas.microsoft.com/office/drawing/2014/main" id="{2BA78A74-6872-D055-6DF6-E806C0D23959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928263" y="3821674"/>
                <a:ext cx="712080" cy="296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7" name="Pennanteckning 6">
                <a:extLst>
                  <a:ext uri="{FF2B5EF4-FFF2-40B4-BE49-F238E27FC236}">
                    <a16:creationId xmlns:a16="http://schemas.microsoft.com/office/drawing/2014/main" id="{58916E93-336E-302B-BAEF-E53DADA37BEC}"/>
                  </a:ext>
                </a:extLst>
              </p14:cNvPr>
              <p14:cNvContentPartPr/>
              <p14:nvPr/>
            </p14:nvContentPartPr>
            <p14:xfrm>
              <a:off x="8117103" y="5155474"/>
              <a:ext cx="923400" cy="211320"/>
            </p14:xfrm>
          </p:contentPart>
        </mc:Choice>
        <mc:Fallback xmlns="">
          <p:pic>
            <p:nvPicPr>
              <p:cNvPr id="7" name="Pennanteckning 6">
                <a:extLst>
                  <a:ext uri="{FF2B5EF4-FFF2-40B4-BE49-F238E27FC236}">
                    <a16:creationId xmlns:a16="http://schemas.microsoft.com/office/drawing/2014/main" id="{58916E93-336E-302B-BAEF-E53DADA37BEC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8108103" y="5146474"/>
                <a:ext cx="941040" cy="2289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383354976"/>
      </p:ext>
    </p:extLst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AvfallSverige-tema_2024">
  <a:themeElements>
    <a:clrScheme name="AVS_2024">
      <a:dk1>
        <a:srgbClr val="F6F1E3"/>
      </a:dk1>
      <a:lt1>
        <a:srgbClr val="F6F1E3"/>
      </a:lt1>
      <a:dk2>
        <a:srgbClr val="103140"/>
      </a:dk2>
      <a:lt2>
        <a:srgbClr val="609291"/>
      </a:lt2>
      <a:accent1>
        <a:srgbClr val="004763"/>
      </a:accent1>
      <a:accent2>
        <a:srgbClr val="821946"/>
      </a:accent2>
      <a:accent3>
        <a:srgbClr val="C2A245"/>
      </a:accent3>
      <a:accent4>
        <a:srgbClr val="006665"/>
      </a:accent4>
      <a:accent5>
        <a:srgbClr val="AC6878"/>
      </a:accent5>
      <a:accent6>
        <a:srgbClr val="A6BDBC"/>
      </a:accent6>
      <a:hlink>
        <a:srgbClr val="FFFFFE"/>
      </a:hlink>
      <a:folHlink>
        <a:srgbClr val="C2A145"/>
      </a:folHlink>
    </a:clrScheme>
    <a:fontScheme name="Georgia">
      <a:majorFont>
        <a:latin typeface="Georgia" panose="020405020504050203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eorgia" panose="020405020504050203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vfallSverige-tema_2024" id="{4CD7FB37-0B74-A14B-A430-8392E12B5DFB}" vid="{128B1696-8250-8945-AB4F-7FA4F89C1C40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5874F0A39259EE4080EFAF63AD509D66" ma:contentTypeVersion="16" ma:contentTypeDescription="Skapa ett nytt dokument." ma:contentTypeScope="" ma:versionID="0ad8517290fa28e16db542b74ba499dd">
  <xsd:schema xmlns:xsd="http://www.w3.org/2001/XMLSchema" xmlns:xs="http://www.w3.org/2001/XMLSchema" xmlns:p="http://schemas.microsoft.com/office/2006/metadata/properties" xmlns:ns2="a98ba2db-5b99-4acc-b3cd-7930f6769ac6" xmlns:ns3="fbe7ad95-0d9e-46ae-9350-333e0f496a9e" xmlns:ns4="1611cc7e-243d-4120-a4b3-dc62a26f08e1" targetNamespace="http://schemas.microsoft.com/office/2006/metadata/properties" ma:root="true" ma:fieldsID="5c76eb74648a875d357670ece24a7951" ns2:_="" ns3:_="" ns4:_="">
    <xsd:import namespace="a98ba2db-5b99-4acc-b3cd-7930f6769ac6"/>
    <xsd:import namespace="fbe7ad95-0d9e-46ae-9350-333e0f496a9e"/>
    <xsd:import namespace="1611cc7e-243d-4120-a4b3-dc62a26f08e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4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98ba2db-5b99-4acc-b3cd-7930f6769ac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Bildmarkeringar" ma:readOnly="false" ma:fieldId="{5cf76f15-5ced-4ddc-b409-7134ff3c332f}" ma:taxonomyMulti="true" ma:sspId="2a0716b9-ea6c-4544-a4bd-65ac324c60d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be7ad95-0d9e-46ae-9350-333e0f496a9e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Dela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Delat med information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11cc7e-243d-4120-a4b3-dc62a26f08e1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c7a62ae6-8cf5-4525-adfe-6f2b8bf284e6}" ma:internalName="TaxCatchAll" ma:showField="CatchAllData" ma:web="fbe7ad95-0d9e-46ae-9350-333e0f496a9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ehållstyp"/>
        <xsd:element ref="dc:title" minOccurs="0" maxOccurs="1" ma:index="4" ma:displayName="Rubrik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98ba2db-5b99-4acc-b3cd-7930f6769ac6">
      <Terms xmlns="http://schemas.microsoft.com/office/infopath/2007/PartnerControls"/>
    </lcf76f155ced4ddcb4097134ff3c332f>
    <TaxCatchAll xmlns="1611cc7e-243d-4120-a4b3-dc62a26f08e1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5FE931F-FE70-4802-BEA9-D72777AE568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98ba2db-5b99-4acc-b3cd-7930f6769ac6"/>
    <ds:schemaRef ds:uri="fbe7ad95-0d9e-46ae-9350-333e0f496a9e"/>
    <ds:schemaRef ds:uri="1611cc7e-243d-4120-a4b3-dc62a26f08e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A7D1E9EA-1243-41CF-882B-43D84F9E6C8F}">
  <ds:schemaRefs>
    <ds:schemaRef ds:uri="http://purl.org/dc/elements/1.1/"/>
    <ds:schemaRef ds:uri="http://schemas.microsoft.com/office/infopath/2007/PartnerControls"/>
    <ds:schemaRef ds:uri="a98ba2db-5b99-4acc-b3cd-7930f6769ac6"/>
    <ds:schemaRef ds:uri="http://schemas.microsoft.com/office/2006/metadata/properties"/>
    <ds:schemaRef ds:uri="http://www.w3.org/XML/1998/namespace"/>
    <ds:schemaRef ds:uri="http://schemas.microsoft.com/office/2006/documentManagement/types"/>
    <ds:schemaRef ds:uri="http://purl.org/dc/dcmitype/"/>
    <ds:schemaRef ds:uri="http://schemas.openxmlformats.org/package/2006/metadata/core-properties"/>
    <ds:schemaRef ds:uri="1611cc7e-243d-4120-a4b3-dc62a26f08e1"/>
    <ds:schemaRef ds:uri="fbe7ad95-0d9e-46ae-9350-333e0f496a9e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997AE442-C8D1-4F5B-B22B-84ABF0F83C1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AvfallSverige-mall</Template>
  <TotalTime>621</TotalTime>
  <Words>532</Words>
  <Application>Microsoft Macintosh PowerPoint</Application>
  <PresentationFormat>Bredbild</PresentationFormat>
  <Paragraphs>67</Paragraphs>
  <Slides>11</Slides>
  <Notes>0</Notes>
  <HiddenSlides>1</HiddenSlides>
  <MMClips>0</MMClips>
  <ScaleCrop>false</ScaleCrop>
  <HeadingPairs>
    <vt:vector size="6" baseType="variant">
      <vt:variant>
        <vt:lpstr>Använt teckensnitt</vt:lpstr>
      </vt:variant>
      <vt:variant>
        <vt:i4>5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11</vt:i4>
      </vt:variant>
    </vt:vector>
  </HeadingPairs>
  <TitlesOfParts>
    <vt:vector size="17" baseType="lpstr">
      <vt:lpstr>Arial</vt:lpstr>
      <vt:lpstr>Calibri</vt:lpstr>
      <vt:lpstr>Georgia</vt:lpstr>
      <vt:lpstr>Systemtypsnitt normalt</vt:lpstr>
      <vt:lpstr>Wingdings</vt:lpstr>
      <vt:lpstr>AvfallSverige-tema_2024</vt:lpstr>
      <vt:lpstr>Vägledning för klassificering av  farligt avfall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PowerPoint-presentation</dc:title>
  <dc:subject/>
  <dc:creator>Carolina Tufvesson</dc:creator>
  <cp:keywords/>
  <dc:description/>
  <cp:lastModifiedBy>Jessica Christiansen</cp:lastModifiedBy>
  <cp:revision>6</cp:revision>
  <dcterms:created xsi:type="dcterms:W3CDTF">2024-01-22T07:33:06Z</dcterms:created>
  <dcterms:modified xsi:type="dcterms:W3CDTF">2024-04-24T11:46:25Z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0x0101005874F0A39259EE4080EFAF63AD509D66</vt:lpwstr>
  </property>
  <property fmtid="{D5CDD505-2E9C-101B-9397-08002B2CF9AE}" pid="3" name="MediaServiceImageTags">
    <vt:lpwstr/>
  </property>
</Properties>
</file>