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11"/>
  </p:notesMasterIdLst>
  <p:sldIdLst>
    <p:sldId id="264" r:id="rId2"/>
    <p:sldId id="265" r:id="rId3"/>
    <p:sldId id="266" r:id="rId4"/>
    <p:sldId id="267" r:id="rId5"/>
    <p:sldId id="270" r:id="rId6"/>
    <p:sldId id="272" r:id="rId7"/>
    <p:sldId id="271" r:id="rId8"/>
    <p:sldId id="268"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3"/>
    <p:restoredTop sz="77476"/>
  </p:normalViewPr>
  <p:slideViewPr>
    <p:cSldViewPr snapToGrid="0" snapToObjects="1">
      <p:cViewPr varScale="1">
        <p:scale>
          <a:sx n="96" d="100"/>
          <a:sy n="96" d="100"/>
        </p:scale>
        <p:origin x="140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2020-02-20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Toalettavfall från fritidsbåtar klassas som ett hushållsavfall och kommunen är ansvarig för att hämta det då det lämnats i mottagningsanordningar i bland annat fritidsbåtshamnar. Det är många kommuner som berörs av avfallsfrågorna kopplade till fritidsbåtar. Utöver alla kustkommuner finns också många fritidsbåtar i större insjöar samt i våra större älvar och vattendrag. Beroende på vilken typ av tömningsstation som planeras blir olika nämnder berörda. Detta beror dels på lagstiftningen, men också på hur kommunens organisation ser ut, då kommunens strategiska frågor kan placeras hos olika nämnder.</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1</a:t>
            </a:fld>
            <a:endParaRPr lang="sv-SE"/>
          </a:p>
        </p:txBody>
      </p:sp>
    </p:spTree>
    <p:extLst>
      <p:ext uri="{BB962C8B-B14F-4D97-AF65-F5344CB8AC3E}">
        <p14:creationId xmlns:p14="http://schemas.microsoft.com/office/powerpoint/2010/main" val="40230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Projektet har utförts av Marie Albinsson och </a:t>
            </a:r>
            <a:r>
              <a:rPr lang="sv-SE" sz="1200" kern="1200" dirty="0" err="1">
                <a:solidFill>
                  <a:schemeClr val="tx1"/>
                </a:solidFill>
                <a:effectLst/>
                <a:latin typeface="+mn-lt"/>
                <a:ea typeface="+mn-ea"/>
                <a:cs typeface="+mn-cs"/>
              </a:rPr>
              <a:t>Helfrid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Schulte-Herbrüggen</a:t>
            </a:r>
            <a:r>
              <a:rPr lang="sv-SE" sz="1200" kern="1200" dirty="0">
                <a:solidFill>
                  <a:schemeClr val="tx1"/>
                </a:solidFill>
                <a:effectLst/>
                <a:latin typeface="+mn-lt"/>
                <a:ea typeface="+mn-ea"/>
                <a:cs typeface="+mn-cs"/>
              </a:rPr>
              <a:t> vid </a:t>
            </a:r>
            <a:r>
              <a:rPr lang="sv-SE" sz="1200" kern="1200" dirty="0" err="1">
                <a:solidFill>
                  <a:schemeClr val="tx1"/>
                </a:solidFill>
                <a:effectLst/>
                <a:latin typeface="+mn-lt"/>
                <a:ea typeface="+mn-ea"/>
                <a:cs typeface="+mn-cs"/>
              </a:rPr>
              <a:t>Ecoloop</a:t>
            </a:r>
            <a:r>
              <a:rPr lang="sv-SE" sz="1200" kern="1200" dirty="0">
                <a:solidFill>
                  <a:schemeClr val="tx1"/>
                </a:solidFill>
                <a:effectLst/>
                <a:latin typeface="+mn-lt"/>
                <a:ea typeface="+mn-ea"/>
                <a:cs typeface="+mn-cs"/>
              </a:rPr>
              <a:t> AB. Lagstiftningstexten har granskats av miljöjurist Jonas Christensen på </a:t>
            </a:r>
            <a:r>
              <a:rPr lang="sv-SE" sz="1200" kern="1200" dirty="0" err="1">
                <a:solidFill>
                  <a:schemeClr val="tx1"/>
                </a:solidFill>
                <a:effectLst/>
                <a:latin typeface="+mn-lt"/>
                <a:ea typeface="+mn-ea"/>
                <a:cs typeface="+mn-cs"/>
              </a:rPr>
              <a:t>Ekolagen</a:t>
            </a:r>
            <a:r>
              <a:rPr lang="sv-SE" sz="1200" kern="1200" dirty="0">
                <a:solidFill>
                  <a:schemeClr val="tx1"/>
                </a:solidFill>
                <a:effectLst/>
                <a:latin typeface="+mn-lt"/>
                <a:ea typeface="+mn-ea"/>
                <a:cs typeface="+mn-cs"/>
              </a:rPr>
              <a:t> Miljöjuridik AB.</a:t>
            </a:r>
          </a:p>
          <a:p>
            <a:r>
              <a:rPr lang="sv-SE" sz="1200" kern="1200" dirty="0">
                <a:solidFill>
                  <a:schemeClr val="tx1"/>
                </a:solidFill>
                <a:effectLst/>
                <a:latin typeface="+mn-lt"/>
                <a:ea typeface="+mn-ea"/>
                <a:cs typeface="+mn-cs"/>
              </a:rPr>
              <a:t>Till projektet knöts en referensgrupp bestående av representanter från kommuner och kommunala bolag, Avfall Sverige, Transportstyrelsen och Naturvårdsverket. </a:t>
            </a:r>
          </a:p>
          <a:p>
            <a:r>
              <a:rPr lang="sv-SE" sz="1200" kern="1200" dirty="0">
                <a:solidFill>
                  <a:schemeClr val="tx1"/>
                </a:solidFill>
                <a:effectLst/>
                <a:latin typeface="+mn-lt"/>
                <a:ea typeface="+mn-ea"/>
                <a:cs typeface="+mn-cs"/>
              </a:rPr>
              <a:t>Rapporten ger vägledning med goda exempel på hur kommuner i praktiken kan hantera och fördela ansvaret för toalettavfall från fritidsbåtar mellan kommunala förvaltningar, eventuella avfallsbolag och</a:t>
            </a:r>
          </a:p>
          <a:p>
            <a:r>
              <a:rPr lang="sv-SE" sz="1200" kern="1200" dirty="0">
                <a:solidFill>
                  <a:schemeClr val="tx1"/>
                </a:solidFill>
                <a:effectLst/>
                <a:latin typeface="+mn-lt"/>
                <a:ea typeface="+mn-ea"/>
                <a:cs typeface="+mn-cs"/>
              </a:rPr>
              <a:t>andra aktörer.</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2</a:t>
            </a:fld>
            <a:endParaRPr lang="sv-SE"/>
          </a:p>
        </p:txBody>
      </p:sp>
    </p:spTree>
    <p:extLst>
      <p:ext uri="{BB962C8B-B14F-4D97-AF65-F5344CB8AC3E}">
        <p14:creationId xmlns:p14="http://schemas.microsoft.com/office/powerpoint/2010/main" val="324865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306824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elektronisk enkät skickades ut med e-post till Avfall Sveriges medlemsorganisationer, där de fick svara på frågor om situationen rörande toalettavfall från fritidsbåtar i deras kommun/er. Syftet var att få en bild av kunskapsläget gällande hantering av toalettavfall från fritidsbåtar, liksom eventuellt att också få en bild av vilka utvecklingsbehov som föreligger. </a:t>
            </a:r>
          </a:p>
          <a:p>
            <a:r>
              <a:rPr lang="sv-SE" sz="1200" kern="1200" dirty="0">
                <a:solidFill>
                  <a:schemeClr val="tx1"/>
                </a:solidFill>
                <a:effectLst/>
                <a:latin typeface="+mn-lt"/>
                <a:ea typeface="+mn-ea"/>
                <a:cs typeface="+mn-cs"/>
              </a:rPr>
              <a:t>Undersökningen visade att även om de flesta (82 procent av respondenterna) kände till att toalettavfall från fritidsbåtar utgör hushållsavfall och ingår i det kommunala avfallsansvaret, så saknades en beskrivning av hantering av toalettavfallfall från fritidsbåtar i styrande dokument, som till exempel avfallsplaner. Flera lyfte utmaningen med hur tömningsstationer ska finansieras och att det finns ett behov av att tydliggöra ansvarsfördelningen inom kommunen.</a:t>
            </a:r>
          </a:p>
          <a:p>
            <a:r>
              <a:rPr lang="sv-SE" sz="1200" kern="1200" dirty="0">
                <a:solidFill>
                  <a:schemeClr val="tx1"/>
                </a:solidFill>
                <a:effectLst/>
                <a:latin typeface="+mn-lt"/>
                <a:ea typeface="+mn-ea"/>
                <a:cs typeface="+mn-cs"/>
              </a:rPr>
              <a:t>Hälften av respondenterna uppgav att det fanns tömningsstationer för toalettavfall från fritidsbåtar i kommunerna </a:t>
            </a:r>
            <a:endParaRPr lang="sv-SE" dirty="0"/>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5</a:t>
            </a:fld>
            <a:endParaRPr lang="sv-SE"/>
          </a:p>
        </p:txBody>
      </p:sp>
    </p:spTree>
    <p:extLst>
      <p:ext uri="{BB962C8B-B14F-4D97-AF65-F5344CB8AC3E}">
        <p14:creationId xmlns:p14="http://schemas.microsoft.com/office/powerpoint/2010/main" val="75363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Kommunen är ansvarig för flera olika frågor som är kopplade till toalettavfall från fritidsbåtar och landtoaletter. För vissa frågor styr lagstiftningen vilken nämnd som berörs men för de övergripande strategiska frågorna har kommunen möjlighet att fördela ansvaret på en eller flera olika nämnder.</a:t>
            </a:r>
          </a:p>
          <a:p>
            <a:r>
              <a:rPr lang="sv-SE" sz="1200" kern="1200" dirty="0">
                <a:solidFill>
                  <a:schemeClr val="tx1"/>
                </a:solidFill>
                <a:effectLst/>
                <a:latin typeface="+mn-lt"/>
                <a:ea typeface="+mn-ea"/>
                <a:cs typeface="+mn-cs"/>
              </a:rPr>
              <a:t>I tabellen står X för ”huvudsakligt ansvar” och x för ”visst ansvar eller deltagande”. I vissa fall är det även utskrivet vad som avses. Fet text betyder ”huvudsaklig” och normal text står för ”visst ansvar eller deltagande”. Observera att tabellen inte är strikt juridiskt utan en tolkning utav hur ansvaret i huvudsak fördelats i kommuner.</a:t>
            </a:r>
          </a:p>
          <a:p>
            <a:r>
              <a:rPr lang="sv-SE" sz="1200" kern="1200" dirty="0">
                <a:solidFill>
                  <a:schemeClr val="tx1"/>
                </a:solidFill>
                <a:effectLst/>
                <a:latin typeface="+mn-lt"/>
                <a:ea typeface="+mn-ea"/>
                <a:cs typeface="+mn-cs"/>
              </a:rPr>
              <a:t>För landtoaletter är kommunens ansvar otydligt men om avsaknaden av landtoaletter leder till nedskräpning och att kommunen har återkommande kostnader för städa på dessa platser skulle landtoaletter</a:t>
            </a:r>
          </a:p>
          <a:p>
            <a:r>
              <a:rPr lang="sv-SE" sz="1200" kern="1200" dirty="0">
                <a:solidFill>
                  <a:schemeClr val="tx1"/>
                </a:solidFill>
                <a:effectLst/>
                <a:latin typeface="+mn-lt"/>
                <a:ea typeface="+mn-ea"/>
                <a:cs typeface="+mn-cs"/>
              </a:rPr>
              <a:t>vara en åtgärd.</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6</a:t>
            </a:fld>
            <a:endParaRPr lang="sv-SE"/>
          </a:p>
        </p:txBody>
      </p:sp>
    </p:spTree>
    <p:extLst>
      <p:ext uri="{BB962C8B-B14F-4D97-AF65-F5344CB8AC3E}">
        <p14:creationId xmlns:p14="http://schemas.microsoft.com/office/powerpoint/2010/main" val="32276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7</a:t>
            </a:fld>
            <a:endParaRPr lang="sv-SE"/>
          </a:p>
        </p:txBody>
      </p:sp>
    </p:spTree>
    <p:extLst>
      <p:ext uri="{BB962C8B-B14F-4D97-AF65-F5344CB8AC3E}">
        <p14:creationId xmlns:p14="http://schemas.microsoft.com/office/powerpoint/2010/main" val="101729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8</a:t>
            </a:fld>
            <a:endParaRPr lang="sv-SE"/>
          </a:p>
        </p:txBody>
      </p:sp>
    </p:spTree>
    <p:extLst>
      <p:ext uri="{BB962C8B-B14F-4D97-AF65-F5344CB8AC3E}">
        <p14:creationId xmlns:p14="http://schemas.microsoft.com/office/powerpoint/2010/main" val="580660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Dra bilden till platshållaren eller klicka på ikonen för att lägga till den</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enny.westi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2020:04</a:t>
            </a:r>
          </a:p>
        </p:txBody>
      </p:sp>
      <p:sp>
        <p:nvSpPr>
          <p:cNvPr id="3" name="Rubrik 2"/>
          <p:cNvSpPr>
            <a:spLocks noGrp="1"/>
          </p:cNvSpPr>
          <p:nvPr>
            <p:ph type="title"/>
          </p:nvPr>
        </p:nvSpPr>
        <p:spPr/>
        <p:txBody>
          <a:bodyPr>
            <a:normAutofit/>
          </a:bodyPr>
          <a:lstStyle/>
          <a:p>
            <a:r>
              <a:rPr lang="sv-SE" dirty="0"/>
              <a:t>Toalettavfall från fritidsbåtar</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Januari 2020</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610281" y="1150173"/>
            <a:ext cx="7008123" cy="3483005"/>
          </a:xfrm>
          <a:prstGeom prst="rect">
            <a:avLst/>
          </a:prstGeom>
          <a:noFill/>
        </p:spPr>
        <p:txBody>
          <a:bodyPr wrap="square" rtlCol="0">
            <a:spAutoFit/>
          </a:bodyPr>
          <a:lstStyle/>
          <a:p>
            <a:r>
              <a:rPr lang="sv-SE" sz="2000" dirty="0"/>
              <a:t>Genomförare:</a:t>
            </a:r>
          </a:p>
          <a:p>
            <a:r>
              <a:rPr lang="sv-SE" dirty="0">
                <a:solidFill>
                  <a:schemeClr val="tx1"/>
                </a:solidFill>
              </a:rPr>
              <a:t>Marie Albinsson och </a:t>
            </a:r>
            <a:r>
              <a:rPr lang="sv-SE" dirty="0" err="1">
                <a:solidFill>
                  <a:schemeClr val="tx1"/>
                </a:solidFill>
              </a:rPr>
              <a:t>Helfrid</a:t>
            </a:r>
            <a:r>
              <a:rPr lang="sv-SE" dirty="0">
                <a:solidFill>
                  <a:schemeClr val="tx1"/>
                </a:solidFill>
              </a:rPr>
              <a:t> </a:t>
            </a:r>
            <a:r>
              <a:rPr lang="sv-SE" dirty="0" err="1">
                <a:solidFill>
                  <a:schemeClr val="tx1"/>
                </a:solidFill>
              </a:rPr>
              <a:t>Schulte-Herbrüggen</a:t>
            </a:r>
            <a:r>
              <a:rPr lang="sv-SE" dirty="0">
                <a:solidFill>
                  <a:schemeClr val="tx1"/>
                </a:solidFill>
              </a:rPr>
              <a:t>, </a:t>
            </a:r>
            <a:br>
              <a:rPr lang="sv-SE" dirty="0">
                <a:solidFill>
                  <a:schemeClr val="tx1"/>
                </a:solidFill>
              </a:rPr>
            </a:br>
            <a:r>
              <a:rPr lang="sv-SE" dirty="0" err="1">
                <a:solidFill>
                  <a:schemeClr val="tx1"/>
                </a:solidFill>
              </a:rPr>
              <a:t>Ecoloop</a:t>
            </a:r>
            <a:r>
              <a:rPr lang="sv-SE" dirty="0">
                <a:solidFill>
                  <a:schemeClr val="tx1"/>
                </a:solidFill>
              </a:rPr>
              <a:t> AB</a:t>
            </a:r>
          </a:p>
          <a:p>
            <a:endParaRPr lang="sv-SE" sz="2000" dirty="0"/>
          </a:p>
          <a:p>
            <a:r>
              <a:rPr lang="sv-SE" sz="2000" dirty="0"/>
              <a:t>Projektledare:</a:t>
            </a:r>
          </a:p>
          <a:p>
            <a:r>
              <a:rPr lang="sv-SE" sz="2000" dirty="0">
                <a:solidFill>
                  <a:schemeClr val="tx1"/>
                </a:solidFill>
              </a:rPr>
              <a:t>Jenny Westin, Avfall Sverige</a:t>
            </a:r>
          </a:p>
          <a:p>
            <a:endParaRPr lang="sv-SE" sz="2000" dirty="0"/>
          </a:p>
          <a:p>
            <a:r>
              <a:rPr lang="sv-SE" sz="2000" dirty="0"/>
              <a:t>Finansiär:</a:t>
            </a:r>
          </a:p>
          <a:p>
            <a:r>
              <a:rPr lang="sv-SE" sz="2000" dirty="0">
                <a:solidFill>
                  <a:schemeClr val="tx1"/>
                </a:solidFill>
              </a:rPr>
              <a:t>Avfall Sveriges Utvecklingssatsning</a:t>
            </a:r>
          </a:p>
        </p:txBody>
      </p:sp>
      <p:pic>
        <p:nvPicPr>
          <p:cNvPr id="6" name="Platshållare för bild 5">
            <a:extLst>
              <a:ext uri="{FF2B5EF4-FFF2-40B4-BE49-F238E27FC236}">
                <a16:creationId xmlns:a16="http://schemas.microsoft.com/office/drawing/2014/main" id="{7B09A417-DDA5-FC4F-9063-6F34E709EF46}"/>
              </a:ext>
            </a:extLst>
          </p:cNvPr>
          <p:cNvPicPr>
            <a:picLocks noGrp="1" noChangeAspect="1"/>
          </p:cNvPicPr>
          <p:nvPr>
            <p:ph type="pic" sz="quarter" idx="12"/>
          </p:nvPr>
        </p:nvPicPr>
        <p:blipFill rotWithShape="1">
          <a:blip r:embed="rId3"/>
          <a:srcRect t="-65" b="322"/>
          <a:stretch/>
        </p:blipFill>
        <p:spPr>
          <a:xfrm>
            <a:off x="8049311" y="1046398"/>
            <a:ext cx="3367242" cy="4765203"/>
          </a:xfrm>
        </p:spPr>
      </p:pic>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dirty="0"/>
              <a:t>Bakgrund och syfte</a:t>
            </a:r>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401637" y="1397530"/>
            <a:ext cx="7122424" cy="4258203"/>
          </a:xfrm>
        </p:spPr>
        <p:txBody>
          <a:bodyPr>
            <a:normAutofit/>
          </a:bodyPr>
          <a:lstStyle/>
          <a:p>
            <a:pPr marL="342900" indent="-342900">
              <a:lnSpc>
                <a:spcPct val="120000"/>
              </a:lnSpc>
              <a:buFont typeface="Wingdings" pitchFamily="2" charset="2"/>
              <a:buChar char="§"/>
            </a:pPr>
            <a:r>
              <a:rPr lang="sv-SE" dirty="0"/>
              <a:t>Sedan 2015 är det förbjudet att från fritidsbåtar släppa ut toalettavfall i vattenmiljön</a:t>
            </a:r>
          </a:p>
          <a:p>
            <a:pPr marL="342900" indent="-342900">
              <a:lnSpc>
                <a:spcPct val="120000"/>
              </a:lnSpc>
              <a:buFont typeface="Wingdings" pitchFamily="2" charset="2"/>
              <a:buChar char="§"/>
            </a:pPr>
            <a:r>
              <a:rPr lang="sv-SE" dirty="0"/>
              <a:t>Toalettavfallet ska lämnas i särskilda tömningsstationer som fritidsbåtshamnar är skyldiga att tillhandahålla</a:t>
            </a:r>
          </a:p>
          <a:p>
            <a:pPr marL="342900" indent="-342900">
              <a:lnSpc>
                <a:spcPct val="120000"/>
              </a:lnSpc>
              <a:buFont typeface="Wingdings" pitchFamily="2" charset="2"/>
              <a:buChar char="§"/>
            </a:pPr>
            <a:r>
              <a:rPr lang="sv-SE" dirty="0"/>
              <a:t>Toalettavfall klassas som ett hushållsavfall och ingår i det kommunala avfallsansvaret </a:t>
            </a:r>
          </a:p>
          <a:p>
            <a:pPr marL="342900" indent="-342900">
              <a:lnSpc>
                <a:spcPct val="120000"/>
              </a:lnSpc>
              <a:buFont typeface="Wingdings" pitchFamily="2" charset="2"/>
              <a:buChar char="§"/>
            </a:pPr>
            <a:r>
              <a:rPr lang="sv-SE" dirty="0"/>
              <a:t>Rapporten beskriver relevant lagstiftning och ansvarsfördelning rörande toalettavfall från fritidsbåtar och landtoaletter. </a:t>
            </a:r>
          </a:p>
          <a:p>
            <a:pPr marL="342900" indent="-342900">
              <a:lnSpc>
                <a:spcPct val="120000"/>
              </a:lnSpc>
              <a:buFont typeface="Wingdings" pitchFamily="2" charset="2"/>
              <a:buChar char="§"/>
            </a:pPr>
            <a:endParaRPr lang="sv-SE" dirty="0"/>
          </a:p>
          <a:p>
            <a:pPr>
              <a:lnSpc>
                <a:spcPct val="120000"/>
              </a:lnSpc>
            </a:pPr>
            <a:endParaRPr lang="sv-SE" dirty="0"/>
          </a:p>
        </p:txBody>
      </p:sp>
      <p:pic>
        <p:nvPicPr>
          <p:cNvPr id="11" name="Bildobjekt 10" descr="En bild som visar vatten, utomhus, bänk, sitter&#10;&#10;Automatiskt genererad beskrivning">
            <a:extLst>
              <a:ext uri="{FF2B5EF4-FFF2-40B4-BE49-F238E27FC236}">
                <a16:creationId xmlns:a16="http://schemas.microsoft.com/office/drawing/2014/main" id="{7431EED7-F685-5940-968C-AFB3AB1AD8FF}"/>
              </a:ext>
            </a:extLst>
          </p:cNvPr>
          <p:cNvPicPr>
            <a:picLocks noChangeAspect="1"/>
          </p:cNvPicPr>
          <p:nvPr/>
        </p:nvPicPr>
        <p:blipFill rotWithShape="1">
          <a:blip r:embed="rId3"/>
          <a:srcRect t="7142" b="17636"/>
          <a:stretch/>
        </p:blipFill>
        <p:spPr>
          <a:xfrm>
            <a:off x="8757568" y="1506070"/>
            <a:ext cx="2620147" cy="3496236"/>
          </a:xfrm>
          <a:prstGeom prst="rect">
            <a:avLst/>
          </a:prstGeom>
        </p:spPr>
      </p:pic>
      <p:sp>
        <p:nvSpPr>
          <p:cNvPr id="12" name="textruta 11">
            <a:extLst>
              <a:ext uri="{FF2B5EF4-FFF2-40B4-BE49-F238E27FC236}">
                <a16:creationId xmlns:a16="http://schemas.microsoft.com/office/drawing/2014/main" id="{4FA5DC2C-0ABB-5844-A9EA-973293B00EA3}"/>
              </a:ext>
            </a:extLst>
          </p:cNvPr>
          <p:cNvSpPr txBox="1"/>
          <p:nvPr/>
        </p:nvSpPr>
        <p:spPr>
          <a:xfrm>
            <a:off x="7928162" y="5150224"/>
            <a:ext cx="4107645" cy="584775"/>
          </a:xfrm>
          <a:prstGeom prst="rect">
            <a:avLst/>
          </a:prstGeom>
          <a:noFill/>
        </p:spPr>
        <p:txBody>
          <a:bodyPr wrap="square" rtlCol="0">
            <a:spAutoFit/>
          </a:bodyPr>
          <a:lstStyle/>
          <a:p>
            <a:r>
              <a:rPr lang="sv-SE" sz="1600" i="1" dirty="0">
                <a:solidFill>
                  <a:schemeClr val="tx2"/>
                </a:solidFill>
              </a:rPr>
              <a:t>Tömningsstation på brygga kopplad via en pumpgrop till det allmänna va-nätet</a:t>
            </a:r>
          </a:p>
        </p:txBody>
      </p:sp>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a:xfrm>
            <a:off x="507234" y="512763"/>
            <a:ext cx="9208266" cy="637410"/>
          </a:xfrm>
        </p:spPr>
        <p:txBody>
          <a:bodyPr>
            <a:noAutofit/>
          </a:bodyPr>
          <a:lstStyle/>
          <a:p>
            <a:r>
              <a:rPr lang="sv-SE" dirty="0"/>
              <a:t>Olika typer av tömningsstationer</a:t>
            </a:r>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8" y="1397530"/>
            <a:ext cx="6095877" cy="4258203"/>
          </a:xfrm>
        </p:spPr>
        <p:txBody>
          <a:bodyPr>
            <a:normAutofit/>
          </a:bodyPr>
          <a:lstStyle/>
          <a:p>
            <a:pPr marL="457200" indent="-457200">
              <a:buFont typeface="+mj-lt"/>
              <a:buAutoNum type="arabicPeriod"/>
            </a:pPr>
            <a:r>
              <a:rPr lang="sv-SE" dirty="0"/>
              <a:t>Tömningsstationer anslutna till avloppsnät</a:t>
            </a:r>
          </a:p>
          <a:p>
            <a:pPr marL="800100" lvl="1" indent="-342900">
              <a:buFont typeface="Systemtypsnitt"/>
              <a:buChar char="-"/>
            </a:pPr>
            <a:r>
              <a:rPr lang="sv-SE" sz="1800" dirty="0"/>
              <a:t>Kräver inte slamtömning eftersom avloppsvattnet </a:t>
            </a:r>
            <a:r>
              <a:rPr lang="sv-SE" dirty="0"/>
              <a:t>leds direkt till ett avloppsreningsverk. </a:t>
            </a:r>
          </a:p>
          <a:p>
            <a:pPr marL="457200" indent="-457200">
              <a:buFont typeface="+mj-lt"/>
              <a:buAutoNum type="arabicPeriod"/>
            </a:pPr>
            <a:r>
              <a:rPr lang="sv-SE" dirty="0"/>
              <a:t>Tömningsstationer med tank</a:t>
            </a:r>
          </a:p>
          <a:p>
            <a:pPr marL="800100" lvl="1" indent="-342900">
              <a:buFont typeface="Systemtypsnitt"/>
              <a:buChar char="-"/>
            </a:pPr>
            <a:r>
              <a:rPr lang="sv-SE" sz="1800" dirty="0"/>
              <a:t>behöver slamtömmas av kommunen eller entreprenör som levererar innehållet till avloppsreningsverk</a:t>
            </a:r>
          </a:p>
          <a:p>
            <a:pPr marL="800100" lvl="1" indent="-342900">
              <a:buFont typeface="Systemtypsnitt"/>
              <a:buChar char="-"/>
            </a:pPr>
            <a:r>
              <a:rPr lang="sv-SE" sz="1800" dirty="0"/>
              <a:t>Kan placeras på bryggor eller vara flytande</a:t>
            </a:r>
          </a:p>
          <a:p>
            <a:pPr marL="457200" indent="-457200">
              <a:buFont typeface="+mj-lt"/>
              <a:buAutoNum type="arabicPeriod"/>
            </a:pPr>
            <a:r>
              <a:rPr lang="sv-SE" dirty="0"/>
              <a:t>Transportabla tömningsstationer (kan används i mindre hamnar)</a:t>
            </a:r>
          </a:p>
          <a:p>
            <a:pPr marL="800100" lvl="1" indent="-342900">
              <a:buFont typeface="Systemtypsnitt"/>
              <a:buChar char="-"/>
            </a:pPr>
            <a:r>
              <a:rPr lang="sv-SE" sz="1800" dirty="0"/>
              <a:t>mindre stationer som dras för hand på hjul och töms i en utslagsvask eller liknade. </a:t>
            </a:r>
          </a:p>
          <a:p>
            <a:pPr marL="342900" indent="-342900">
              <a:buFont typeface="Wingdings" pitchFamily="2" charset="2"/>
              <a:buChar char="§"/>
            </a:pPr>
            <a:endParaRPr lang="sv-SE" sz="1800" dirty="0"/>
          </a:p>
        </p:txBody>
      </p:sp>
      <p:sp>
        <p:nvSpPr>
          <p:cNvPr id="8" name="textruta 7">
            <a:extLst>
              <a:ext uri="{FF2B5EF4-FFF2-40B4-BE49-F238E27FC236}">
                <a16:creationId xmlns:a16="http://schemas.microsoft.com/office/drawing/2014/main" id="{FC480E74-4DE4-4B48-ADE1-082EF1D68407}"/>
              </a:ext>
            </a:extLst>
          </p:cNvPr>
          <p:cNvSpPr txBox="1"/>
          <p:nvPr/>
        </p:nvSpPr>
        <p:spPr>
          <a:xfrm>
            <a:off x="7568417" y="4971811"/>
            <a:ext cx="4107645" cy="923330"/>
          </a:xfrm>
          <a:prstGeom prst="rect">
            <a:avLst/>
          </a:prstGeom>
          <a:noFill/>
        </p:spPr>
        <p:txBody>
          <a:bodyPr wrap="square" rtlCol="0">
            <a:spAutoFit/>
          </a:bodyPr>
          <a:lstStyle/>
          <a:p>
            <a:r>
              <a:rPr lang="sv-SE" i="1" dirty="0">
                <a:solidFill>
                  <a:schemeClr val="tx2"/>
                </a:solidFill>
              </a:rPr>
              <a:t>Flytande tömningsstation med tank. Denna slamtöms med båt och bogseras iland inför vintersäsongen </a:t>
            </a:r>
            <a:endParaRPr lang="sv-SE" dirty="0">
              <a:solidFill>
                <a:schemeClr val="tx2"/>
              </a:solidFill>
            </a:endParaRPr>
          </a:p>
        </p:txBody>
      </p:sp>
      <p:pic>
        <p:nvPicPr>
          <p:cNvPr id="9" name="Bildobjekt 8" descr="En bild som visar vatten, utomhus, båt, sjö&#10;&#10;Automatiskt genererad beskrivning">
            <a:extLst>
              <a:ext uri="{FF2B5EF4-FFF2-40B4-BE49-F238E27FC236}">
                <a16:creationId xmlns:a16="http://schemas.microsoft.com/office/drawing/2014/main" id="{491B0732-FDBD-4F4A-B39E-75A42F714F6D}"/>
              </a:ext>
            </a:extLst>
          </p:cNvPr>
          <p:cNvPicPr>
            <a:picLocks noChangeAspect="1"/>
          </p:cNvPicPr>
          <p:nvPr/>
        </p:nvPicPr>
        <p:blipFill>
          <a:blip r:embed="rId2"/>
          <a:stretch>
            <a:fillRect/>
          </a:stretch>
        </p:blipFill>
        <p:spPr>
          <a:xfrm>
            <a:off x="7309813" y="1424524"/>
            <a:ext cx="4536140" cy="3402105"/>
          </a:xfrm>
          <a:prstGeom prst="rect">
            <a:avLst/>
          </a:prstGeom>
        </p:spPr>
      </p:pic>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a:xfrm>
            <a:off x="507234" y="512763"/>
            <a:ext cx="8200668" cy="637410"/>
          </a:xfrm>
        </p:spPr>
        <p:txBody>
          <a:bodyPr>
            <a:normAutofit/>
          </a:bodyPr>
          <a:lstStyle/>
          <a:p>
            <a:r>
              <a:rPr lang="sv-SE" dirty="0"/>
              <a:t>Resultat från enkätundersökning</a:t>
            </a:r>
          </a:p>
        </p:txBody>
      </p:sp>
      <p:sp>
        <p:nvSpPr>
          <p:cNvPr id="13" name="textruta 12">
            <a:extLst>
              <a:ext uri="{FF2B5EF4-FFF2-40B4-BE49-F238E27FC236}">
                <a16:creationId xmlns:a16="http://schemas.microsoft.com/office/drawing/2014/main" id="{E27C0BC7-66D3-E74D-9869-B1D863FF2CB5}"/>
              </a:ext>
            </a:extLst>
          </p:cNvPr>
          <p:cNvSpPr txBox="1"/>
          <p:nvPr/>
        </p:nvSpPr>
        <p:spPr>
          <a:xfrm>
            <a:off x="609511" y="1458950"/>
            <a:ext cx="4023041" cy="584775"/>
          </a:xfrm>
          <a:prstGeom prst="rect">
            <a:avLst/>
          </a:prstGeom>
          <a:noFill/>
        </p:spPr>
        <p:txBody>
          <a:bodyPr wrap="square" rtlCol="0">
            <a:spAutoFit/>
          </a:bodyPr>
          <a:lstStyle/>
          <a:p>
            <a:r>
              <a:rPr lang="sv-SE" sz="1600" b="1" dirty="0">
                <a:solidFill>
                  <a:schemeClr val="tx2"/>
                </a:solidFill>
              </a:rPr>
              <a:t>Kännedom om att toalettavfall från fritidsbåtar utgör hushållsavfall</a:t>
            </a:r>
          </a:p>
        </p:txBody>
      </p:sp>
      <p:sp>
        <p:nvSpPr>
          <p:cNvPr id="15" name="textruta 14">
            <a:extLst>
              <a:ext uri="{FF2B5EF4-FFF2-40B4-BE49-F238E27FC236}">
                <a16:creationId xmlns:a16="http://schemas.microsoft.com/office/drawing/2014/main" id="{CD5EB815-90C7-4A45-9E74-CF04769BB831}"/>
              </a:ext>
            </a:extLst>
          </p:cNvPr>
          <p:cNvSpPr txBox="1"/>
          <p:nvPr/>
        </p:nvSpPr>
        <p:spPr>
          <a:xfrm>
            <a:off x="5736235" y="1453666"/>
            <a:ext cx="4562008" cy="830997"/>
          </a:xfrm>
          <a:prstGeom prst="rect">
            <a:avLst/>
          </a:prstGeom>
          <a:noFill/>
        </p:spPr>
        <p:txBody>
          <a:bodyPr wrap="square" rtlCol="0">
            <a:spAutoFit/>
          </a:bodyPr>
          <a:lstStyle/>
          <a:p>
            <a:r>
              <a:rPr lang="sv-SE" sz="1600" b="1" dirty="0">
                <a:solidFill>
                  <a:schemeClr val="tx2"/>
                </a:solidFill>
              </a:rPr>
              <a:t>Finns omhändertagande av toalettavfall från fritidsbåtar beskrivet i kommunens styrdokument?</a:t>
            </a:r>
          </a:p>
        </p:txBody>
      </p:sp>
      <p:pic>
        <p:nvPicPr>
          <p:cNvPr id="4" name="Bildobjekt 3" descr="En bild som visar skärmbild&#10;&#10;Automatiskt genererad beskrivning">
            <a:extLst>
              <a:ext uri="{FF2B5EF4-FFF2-40B4-BE49-F238E27FC236}">
                <a16:creationId xmlns:a16="http://schemas.microsoft.com/office/drawing/2014/main" id="{3596A3CF-B08F-2044-B103-58773530324D}"/>
              </a:ext>
            </a:extLst>
          </p:cNvPr>
          <p:cNvPicPr>
            <a:picLocks noChangeAspect="1"/>
          </p:cNvPicPr>
          <p:nvPr/>
        </p:nvPicPr>
        <p:blipFill>
          <a:blip r:embed="rId3"/>
          <a:stretch>
            <a:fillRect/>
          </a:stretch>
        </p:blipFill>
        <p:spPr>
          <a:xfrm>
            <a:off x="6337026" y="2380753"/>
            <a:ext cx="3360425" cy="3023581"/>
          </a:xfrm>
          <a:prstGeom prst="rect">
            <a:avLst/>
          </a:prstGeom>
        </p:spPr>
      </p:pic>
      <p:pic>
        <p:nvPicPr>
          <p:cNvPr id="8" name="Bildobjekt 7" descr="En bild som visar enhet&#10;&#10;Automatiskt genererad beskrivning">
            <a:extLst>
              <a:ext uri="{FF2B5EF4-FFF2-40B4-BE49-F238E27FC236}">
                <a16:creationId xmlns:a16="http://schemas.microsoft.com/office/drawing/2014/main" id="{A8AB5B32-7D97-AD42-A23E-0B3D731E2234}"/>
              </a:ext>
            </a:extLst>
          </p:cNvPr>
          <p:cNvPicPr>
            <a:picLocks noChangeAspect="1"/>
          </p:cNvPicPr>
          <p:nvPr/>
        </p:nvPicPr>
        <p:blipFill>
          <a:blip r:embed="rId4"/>
          <a:stretch>
            <a:fillRect/>
          </a:stretch>
        </p:blipFill>
        <p:spPr>
          <a:xfrm>
            <a:off x="814336" y="2303859"/>
            <a:ext cx="3360425" cy="3177367"/>
          </a:xfrm>
          <a:prstGeom prst="rect">
            <a:avLst/>
          </a:prstGeom>
        </p:spPr>
      </p:pic>
    </p:spTree>
    <p:extLst>
      <p:ext uri="{BB962C8B-B14F-4D97-AF65-F5344CB8AC3E}">
        <p14:creationId xmlns:p14="http://schemas.microsoft.com/office/powerpoint/2010/main" val="5886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a:xfrm>
            <a:off x="507234" y="512763"/>
            <a:ext cx="7775375" cy="637410"/>
          </a:xfrm>
        </p:spPr>
        <p:txBody>
          <a:bodyPr>
            <a:normAutofit/>
          </a:bodyPr>
          <a:lstStyle/>
          <a:p>
            <a:r>
              <a:rPr lang="sv-SE" dirty="0"/>
              <a:t>Exempel på hur ansvaret kan fördelas</a:t>
            </a:r>
          </a:p>
        </p:txBody>
      </p:sp>
      <p:sp>
        <p:nvSpPr>
          <p:cNvPr id="4" name="Platshållare för bild 3">
            <a:extLst>
              <a:ext uri="{FF2B5EF4-FFF2-40B4-BE49-F238E27FC236}">
                <a16:creationId xmlns:a16="http://schemas.microsoft.com/office/drawing/2014/main" id="{B9FD2E4E-5D9B-E142-BF31-A5E7F3F88FA7}"/>
              </a:ext>
            </a:extLst>
          </p:cNvPr>
          <p:cNvSpPr>
            <a:spLocks noGrp="1"/>
          </p:cNvSpPr>
          <p:nvPr>
            <p:ph type="pic" sz="quarter" idx="12"/>
          </p:nvPr>
        </p:nvSpPr>
        <p:spPr/>
      </p:sp>
      <p:sp>
        <p:nvSpPr>
          <p:cNvPr id="6" name="Platshållare för text 5">
            <a:extLst>
              <a:ext uri="{FF2B5EF4-FFF2-40B4-BE49-F238E27FC236}">
                <a16:creationId xmlns:a16="http://schemas.microsoft.com/office/drawing/2014/main" id="{F8058C08-9D90-BB4F-8DF8-082A1982D8A0}"/>
              </a:ext>
            </a:extLst>
          </p:cNvPr>
          <p:cNvSpPr>
            <a:spLocks noGrp="1"/>
          </p:cNvSpPr>
          <p:nvPr>
            <p:ph type="body" sz="quarter" idx="11"/>
          </p:nvPr>
        </p:nvSpPr>
        <p:spPr/>
        <p:txBody>
          <a:bodyPr/>
          <a:lstStyle/>
          <a:p>
            <a:endParaRPr lang="sv-SE"/>
          </a:p>
        </p:txBody>
      </p:sp>
      <p:graphicFrame>
        <p:nvGraphicFramePr>
          <p:cNvPr id="7" name="Tabell 6">
            <a:extLst>
              <a:ext uri="{FF2B5EF4-FFF2-40B4-BE49-F238E27FC236}">
                <a16:creationId xmlns:a16="http://schemas.microsoft.com/office/drawing/2014/main" id="{F8E55BC2-2F50-F442-A6CC-01F32F7059E5}"/>
              </a:ext>
            </a:extLst>
          </p:cNvPr>
          <p:cNvGraphicFramePr>
            <a:graphicFrameLocks noGrp="1"/>
          </p:cNvGraphicFramePr>
          <p:nvPr>
            <p:extLst>
              <p:ext uri="{D42A27DB-BD31-4B8C-83A1-F6EECF244321}">
                <p14:modId xmlns:p14="http://schemas.microsoft.com/office/powerpoint/2010/main" val="741834353"/>
              </p:ext>
            </p:extLst>
          </p:nvPr>
        </p:nvGraphicFramePr>
        <p:xfrm>
          <a:off x="515936" y="1397529"/>
          <a:ext cx="10006290" cy="3797390"/>
        </p:xfrm>
        <a:graphic>
          <a:graphicData uri="http://schemas.openxmlformats.org/drawingml/2006/table">
            <a:tbl>
              <a:tblPr firstRow="1" bandRow="1">
                <a:tableStyleId>{5C22544A-7EE6-4342-B048-85BDC9FD1C3A}</a:tableStyleId>
              </a:tblPr>
              <a:tblGrid>
                <a:gridCol w="4837942">
                  <a:extLst>
                    <a:ext uri="{9D8B030D-6E8A-4147-A177-3AD203B41FA5}">
                      <a16:colId xmlns:a16="http://schemas.microsoft.com/office/drawing/2014/main" val="1395918062"/>
                    </a:ext>
                  </a:extLst>
                </a:gridCol>
                <a:gridCol w="1364974">
                  <a:extLst>
                    <a:ext uri="{9D8B030D-6E8A-4147-A177-3AD203B41FA5}">
                      <a16:colId xmlns:a16="http://schemas.microsoft.com/office/drawing/2014/main" val="604121681"/>
                    </a:ext>
                  </a:extLst>
                </a:gridCol>
                <a:gridCol w="1391478">
                  <a:extLst>
                    <a:ext uri="{9D8B030D-6E8A-4147-A177-3AD203B41FA5}">
                      <a16:colId xmlns:a16="http://schemas.microsoft.com/office/drawing/2014/main" val="776384065"/>
                    </a:ext>
                  </a:extLst>
                </a:gridCol>
                <a:gridCol w="1126435">
                  <a:extLst>
                    <a:ext uri="{9D8B030D-6E8A-4147-A177-3AD203B41FA5}">
                      <a16:colId xmlns:a16="http://schemas.microsoft.com/office/drawing/2014/main" val="622814560"/>
                    </a:ext>
                  </a:extLst>
                </a:gridCol>
                <a:gridCol w="1285461">
                  <a:extLst>
                    <a:ext uri="{9D8B030D-6E8A-4147-A177-3AD203B41FA5}">
                      <a16:colId xmlns:a16="http://schemas.microsoft.com/office/drawing/2014/main" val="3817265328"/>
                    </a:ext>
                  </a:extLst>
                </a:gridCol>
              </a:tblGrid>
              <a:tr h="505550">
                <a:tc>
                  <a:txBody>
                    <a:bodyPr/>
                    <a:lstStyle/>
                    <a:p>
                      <a:endParaRPr lang="sv-SE" dirty="0"/>
                    </a:p>
                  </a:txBody>
                  <a:tcPr/>
                </a:tc>
                <a:tc>
                  <a:txBody>
                    <a:bodyPr/>
                    <a:lstStyle/>
                    <a:p>
                      <a:r>
                        <a:rPr lang="sv-SE" dirty="0"/>
                        <a:t>KF</a:t>
                      </a:r>
                    </a:p>
                  </a:txBody>
                  <a:tcPr/>
                </a:tc>
                <a:tc>
                  <a:txBody>
                    <a:bodyPr/>
                    <a:lstStyle/>
                    <a:p>
                      <a:r>
                        <a:rPr lang="sv-SE" dirty="0"/>
                        <a:t>Avfall</a:t>
                      </a:r>
                    </a:p>
                  </a:txBody>
                  <a:tcPr/>
                </a:tc>
                <a:tc>
                  <a:txBody>
                    <a:bodyPr/>
                    <a:lstStyle/>
                    <a:p>
                      <a:r>
                        <a:rPr lang="sv-SE" dirty="0"/>
                        <a:t>VA</a:t>
                      </a:r>
                    </a:p>
                  </a:txBody>
                  <a:tcPr/>
                </a:tc>
                <a:tc>
                  <a:txBody>
                    <a:bodyPr/>
                    <a:lstStyle/>
                    <a:p>
                      <a:r>
                        <a:rPr lang="sv-SE" dirty="0"/>
                        <a:t>Miljö</a:t>
                      </a:r>
                    </a:p>
                  </a:txBody>
                  <a:tcPr/>
                </a:tc>
                <a:extLst>
                  <a:ext uri="{0D108BD9-81ED-4DB2-BD59-A6C34878D82A}">
                    <a16:rowId xmlns:a16="http://schemas.microsoft.com/office/drawing/2014/main" val="4064399047"/>
                  </a:ext>
                </a:extLst>
              </a:tr>
              <a:tr h="505550">
                <a:tc>
                  <a:txBody>
                    <a:bodyPr/>
                    <a:lstStyle/>
                    <a:p>
                      <a:r>
                        <a:rPr lang="sv-SE" b="1" dirty="0"/>
                        <a:t>Planering</a:t>
                      </a:r>
                    </a:p>
                    <a:p>
                      <a:r>
                        <a:rPr lang="sv-SE" dirty="0"/>
                        <a:t>  - strategier för kust, skärgård och friluftsliv</a:t>
                      </a:r>
                    </a:p>
                    <a:p>
                      <a:r>
                        <a:rPr lang="sv-SE" dirty="0"/>
                        <a:t>  - avfallsplan</a:t>
                      </a:r>
                    </a:p>
                  </a:txBody>
                  <a:tcPr/>
                </a:tc>
                <a:tc>
                  <a:txBody>
                    <a:bodyPr/>
                    <a:lstStyle/>
                    <a:p>
                      <a:pPr algn="ctr"/>
                      <a:endParaRPr lang="sv-SE" b="1" dirty="0"/>
                    </a:p>
                    <a:p>
                      <a:pPr algn="ctr"/>
                      <a:r>
                        <a:rPr lang="sv-SE" b="1"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t>X</a:t>
                      </a:r>
                    </a:p>
                  </a:txBody>
                  <a:tcPr/>
                </a:tc>
                <a:tc>
                  <a:txBody>
                    <a:bodyPr/>
                    <a:lstStyle/>
                    <a:p>
                      <a:pPr algn="ctr"/>
                      <a:endParaRPr lang="sv-SE" dirty="0"/>
                    </a:p>
                    <a:p>
                      <a:pPr algn="ctr"/>
                      <a:r>
                        <a:rPr lang="sv-SE"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x</a:t>
                      </a:r>
                    </a:p>
                  </a:txBody>
                  <a:tcPr/>
                </a:tc>
                <a:tc>
                  <a:txBody>
                    <a:bodyPr/>
                    <a:lstStyle/>
                    <a:p>
                      <a:pPr algn="ctr"/>
                      <a:endParaRPr lang="sv-SE" dirty="0"/>
                    </a:p>
                    <a:p>
                      <a:pPr algn="ctr"/>
                      <a:r>
                        <a:rPr lang="sv-SE" dirty="0"/>
                        <a:t>x</a:t>
                      </a:r>
                    </a:p>
                  </a:txBody>
                  <a:tcPr/>
                </a:tc>
                <a:tc>
                  <a:txBody>
                    <a:bodyPr/>
                    <a:lstStyle/>
                    <a:p>
                      <a:pPr algn="ctr"/>
                      <a:endParaRPr lang="sv-SE" dirty="0"/>
                    </a:p>
                    <a:p>
                      <a:pPr algn="ctr"/>
                      <a:r>
                        <a:rPr lang="sv-SE"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x</a:t>
                      </a:r>
                    </a:p>
                  </a:txBody>
                  <a:tcPr/>
                </a:tc>
                <a:extLst>
                  <a:ext uri="{0D108BD9-81ED-4DB2-BD59-A6C34878D82A}">
                    <a16:rowId xmlns:a16="http://schemas.microsoft.com/office/drawing/2014/main" val="2618274196"/>
                  </a:ext>
                </a:extLst>
              </a:tr>
              <a:tr h="635770">
                <a:tc>
                  <a:txBody>
                    <a:bodyPr/>
                    <a:lstStyle/>
                    <a:p>
                      <a:r>
                        <a:rPr lang="sv-SE" b="1" dirty="0"/>
                        <a:t>Etablering</a:t>
                      </a:r>
                    </a:p>
                    <a:p>
                      <a:r>
                        <a:rPr lang="sv-SE" dirty="0"/>
                        <a:t>  - tömningsstation med tank</a:t>
                      </a:r>
                    </a:p>
                    <a:p>
                      <a:r>
                        <a:rPr lang="sv-SE" dirty="0"/>
                        <a:t>  - toaletter </a:t>
                      </a:r>
                      <a:r>
                        <a:rPr lang="sv-SE" u="sng" dirty="0"/>
                        <a:t>med</a:t>
                      </a:r>
                      <a:r>
                        <a:rPr lang="sv-SE" dirty="0"/>
                        <a:t> </a:t>
                      </a:r>
                      <a:r>
                        <a:rPr lang="sv-SE" dirty="0" err="1"/>
                        <a:t>ansl</a:t>
                      </a:r>
                      <a:r>
                        <a:rPr lang="sv-SE" dirty="0"/>
                        <a:t>. till avloppsnät</a:t>
                      </a:r>
                    </a:p>
                    <a:p>
                      <a:r>
                        <a:rPr lang="sv-SE" dirty="0"/>
                        <a:t>  - landtoalett </a:t>
                      </a:r>
                      <a:r>
                        <a:rPr lang="sv-SE" u="sng" dirty="0"/>
                        <a:t>utan</a:t>
                      </a:r>
                      <a:r>
                        <a:rPr lang="sv-SE" dirty="0"/>
                        <a:t> </a:t>
                      </a:r>
                      <a:r>
                        <a:rPr lang="sv-SE" dirty="0" err="1"/>
                        <a:t>ansl</a:t>
                      </a:r>
                      <a:r>
                        <a:rPr lang="sv-SE" dirty="0"/>
                        <a:t>. till avloppsnät</a:t>
                      </a:r>
                    </a:p>
                  </a:txBody>
                  <a:tcPr/>
                </a:tc>
                <a:tc>
                  <a:txBody>
                    <a:bodyPr/>
                    <a:lstStyle/>
                    <a:p>
                      <a:pPr algn="ctr"/>
                      <a:endParaRPr lang="sv-SE" dirty="0"/>
                    </a:p>
                    <a:p>
                      <a:pPr algn="ctr"/>
                      <a:r>
                        <a:rPr lang="sv-SE" dirty="0"/>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t>X</a:t>
                      </a:r>
                    </a:p>
                  </a:txBody>
                  <a:tcPr/>
                </a:tc>
                <a:tc>
                  <a:txBody>
                    <a:bodyPr/>
                    <a:lstStyle/>
                    <a:p>
                      <a:pPr algn="ctr"/>
                      <a:endParaRPr lang="sv-SE" dirty="0"/>
                    </a:p>
                    <a:p>
                      <a:pPr algn="ctr"/>
                      <a:r>
                        <a:rPr lang="sv-SE" dirty="0"/>
                        <a:t>Remiss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Remiss</a:t>
                      </a:r>
                    </a:p>
                  </a:txBody>
                  <a:tcPr/>
                </a:tc>
                <a:tc>
                  <a:txBody>
                    <a:bodyPr/>
                    <a:lstStyle/>
                    <a:p>
                      <a:pPr algn="ctr"/>
                      <a:endParaRPr lang="sv-SE" dirty="0"/>
                    </a:p>
                    <a:p>
                      <a:pPr algn="ctr"/>
                      <a:endParaRPr lang="sv-SE" dirty="0"/>
                    </a:p>
                    <a:p>
                      <a:pPr algn="ctr"/>
                      <a:r>
                        <a:rPr lang="sv-SE" b="1" dirty="0"/>
                        <a:t>X</a:t>
                      </a:r>
                    </a:p>
                  </a:txBody>
                  <a:tcPr/>
                </a:tc>
                <a:tc>
                  <a:txBody>
                    <a:bodyPr/>
                    <a:lstStyle/>
                    <a:p>
                      <a:pPr algn="ctr"/>
                      <a:endParaRPr lang="sv-SE" dirty="0"/>
                    </a:p>
                    <a:p>
                      <a:pPr algn="ctr"/>
                      <a:r>
                        <a:rPr lang="sv-SE" dirty="0"/>
                        <a:t>Tillstånd</a:t>
                      </a:r>
                    </a:p>
                    <a:p>
                      <a:pPr algn="ctr"/>
                      <a:endParaRPr lang="sv-SE" dirty="0"/>
                    </a:p>
                    <a:p>
                      <a:pPr algn="ctr"/>
                      <a:r>
                        <a:rPr lang="sv-SE" dirty="0"/>
                        <a:t>Tillstånd</a:t>
                      </a:r>
                    </a:p>
                  </a:txBody>
                  <a:tcPr/>
                </a:tc>
                <a:extLst>
                  <a:ext uri="{0D108BD9-81ED-4DB2-BD59-A6C34878D82A}">
                    <a16:rowId xmlns:a16="http://schemas.microsoft.com/office/drawing/2014/main" val="2201040027"/>
                  </a:ext>
                </a:extLst>
              </a:tr>
              <a:tr h="505550">
                <a:tc>
                  <a:txBody>
                    <a:bodyPr/>
                    <a:lstStyle/>
                    <a:p>
                      <a:r>
                        <a:rPr lang="sv-SE" b="1" dirty="0"/>
                        <a:t>Drift och underhåll</a:t>
                      </a:r>
                    </a:p>
                    <a:p>
                      <a:r>
                        <a:rPr lang="sv-SE" dirty="0"/>
                        <a:t>  - tömning av tank</a:t>
                      </a:r>
                    </a:p>
                    <a:p>
                      <a:r>
                        <a:rPr lang="sv-SE" dirty="0"/>
                        <a:t>  - tömning landtoaletter</a:t>
                      </a:r>
                      <a:br>
                        <a:rPr lang="sv-SE" dirty="0"/>
                      </a:br>
                      <a:r>
                        <a:rPr lang="sv-SE" dirty="0"/>
                        <a:t>  - underhåll landtoaletter</a:t>
                      </a:r>
                    </a:p>
                  </a:txBody>
                  <a:tcPr/>
                </a:tc>
                <a:tc>
                  <a:txBody>
                    <a:bodyPr/>
                    <a:lstStyle/>
                    <a:p>
                      <a:pPr algn="ctr"/>
                      <a:endParaRPr lang="sv-SE" dirty="0"/>
                    </a:p>
                    <a:p>
                      <a:pPr algn="ctr"/>
                      <a:endParaRPr lang="sv-SE"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x</a:t>
                      </a:r>
                    </a:p>
                    <a:p>
                      <a:pPr algn="ctr"/>
                      <a:r>
                        <a:rPr lang="sv-SE" b="1" dirty="0"/>
                        <a:t>X</a:t>
                      </a:r>
                    </a:p>
                  </a:txBody>
                  <a:tcPr/>
                </a:tc>
                <a:tc>
                  <a:txBody>
                    <a:bodyPr/>
                    <a:lstStyle/>
                    <a:p>
                      <a:pPr algn="ctr"/>
                      <a:endParaRPr lang="sv-SE"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t>X</a:t>
                      </a:r>
                    </a:p>
                    <a:p>
                      <a:pPr algn="ctr"/>
                      <a:endParaRPr lang="sv-SE" dirty="0"/>
                    </a:p>
                  </a:txBody>
                  <a:tcPr/>
                </a:tc>
                <a:tc>
                  <a:txBody>
                    <a:bodyPr/>
                    <a:lstStyle/>
                    <a:p>
                      <a:pPr algn="ctr"/>
                      <a:endParaRPr lang="sv-SE" dirty="0"/>
                    </a:p>
                  </a:txBody>
                  <a:tcPr/>
                </a:tc>
                <a:tc>
                  <a:txBody>
                    <a:bodyPr/>
                    <a:lstStyle/>
                    <a:p>
                      <a:pPr algn="ctr"/>
                      <a:endParaRPr lang="sv-SE" dirty="0"/>
                    </a:p>
                    <a:p>
                      <a:pPr algn="ctr"/>
                      <a:r>
                        <a:rPr lang="sv-SE" dirty="0"/>
                        <a:t>Tillsyn</a:t>
                      </a:r>
                    </a:p>
                    <a:p>
                      <a:pPr algn="ctr"/>
                      <a:r>
                        <a:rPr lang="sv-SE" dirty="0"/>
                        <a:t>Tillsyn</a:t>
                      </a:r>
                    </a:p>
                  </a:txBody>
                  <a:tcPr/>
                </a:tc>
                <a:extLst>
                  <a:ext uri="{0D108BD9-81ED-4DB2-BD59-A6C34878D82A}">
                    <a16:rowId xmlns:a16="http://schemas.microsoft.com/office/drawing/2014/main" val="2906948030"/>
                  </a:ext>
                </a:extLst>
              </a:tr>
            </a:tbl>
          </a:graphicData>
        </a:graphic>
      </p:graphicFrame>
    </p:spTree>
    <p:extLst>
      <p:ext uri="{BB962C8B-B14F-4D97-AF65-F5344CB8AC3E}">
        <p14:creationId xmlns:p14="http://schemas.microsoft.com/office/powerpoint/2010/main" val="26448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normAutofit/>
          </a:bodyPr>
          <a:lstStyle/>
          <a:p>
            <a:r>
              <a:rPr lang="sv-SE" dirty="0"/>
              <a:t>Rekommendationer till kommuner </a:t>
            </a:r>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15937" y="1397530"/>
            <a:ext cx="6124705" cy="3879008"/>
          </a:xfrm>
        </p:spPr>
        <p:txBody>
          <a:bodyPr>
            <a:normAutofit/>
          </a:bodyPr>
          <a:lstStyle/>
          <a:p>
            <a:pPr marL="342900" indent="-342900">
              <a:buFont typeface="Wingdings" pitchFamily="2" charset="2"/>
              <a:buChar char="§"/>
            </a:pPr>
            <a:r>
              <a:rPr lang="sv-SE" dirty="0"/>
              <a:t>Tydliggör vilken nämnd som har eller bör ha ansvar för planering och strategier för kust, skärgård och friluftsliv.</a:t>
            </a:r>
          </a:p>
          <a:p>
            <a:pPr marL="342900" indent="-342900">
              <a:buFont typeface="Wingdings" pitchFamily="2" charset="2"/>
              <a:buChar char="§"/>
            </a:pPr>
            <a:r>
              <a:rPr lang="sv-SE" dirty="0"/>
              <a:t>Kartlägg behovet av tömningsstationer och landtoaletter</a:t>
            </a:r>
          </a:p>
          <a:p>
            <a:pPr marL="342900" indent="-342900">
              <a:buFont typeface="Wingdings" pitchFamily="2" charset="2"/>
              <a:buChar char="§"/>
            </a:pPr>
            <a:r>
              <a:rPr lang="sv-SE" dirty="0"/>
              <a:t>Inkludera toalettavfall från fritidsbåtar och landtoaletter tydligt i strategier som rör friluftsliv och vattenmiljöfrågor, liksom i avfallsplaner.</a:t>
            </a:r>
          </a:p>
        </p:txBody>
      </p:sp>
      <p:sp>
        <p:nvSpPr>
          <p:cNvPr id="4" name="Platshållare för bild 3">
            <a:extLst>
              <a:ext uri="{FF2B5EF4-FFF2-40B4-BE49-F238E27FC236}">
                <a16:creationId xmlns:a16="http://schemas.microsoft.com/office/drawing/2014/main" id="{B9FD2E4E-5D9B-E142-BF31-A5E7F3F88FA7}"/>
              </a:ext>
            </a:extLst>
          </p:cNvPr>
          <p:cNvSpPr>
            <a:spLocks noGrp="1"/>
          </p:cNvSpPr>
          <p:nvPr>
            <p:ph type="pic" sz="quarter" idx="12"/>
          </p:nvPr>
        </p:nvSpPr>
        <p:spPr/>
      </p:sp>
      <p:pic>
        <p:nvPicPr>
          <p:cNvPr id="5" name="Bildobjekt 4" descr="En bild som visar utomhus, vatten, båt, flod&#10;&#10;Automatiskt genererad beskrivning">
            <a:extLst>
              <a:ext uri="{FF2B5EF4-FFF2-40B4-BE49-F238E27FC236}">
                <a16:creationId xmlns:a16="http://schemas.microsoft.com/office/drawing/2014/main" id="{30DDC822-F9D0-A74A-9153-4248E35BDB9F}"/>
              </a:ext>
            </a:extLst>
          </p:cNvPr>
          <p:cNvPicPr>
            <a:picLocks noChangeAspect="1"/>
          </p:cNvPicPr>
          <p:nvPr/>
        </p:nvPicPr>
        <p:blipFill>
          <a:blip r:embed="rId3"/>
          <a:stretch>
            <a:fillRect/>
          </a:stretch>
        </p:blipFill>
        <p:spPr>
          <a:xfrm>
            <a:off x="7524061" y="1552762"/>
            <a:ext cx="4404189" cy="3247838"/>
          </a:xfrm>
          <a:prstGeom prst="rect">
            <a:avLst/>
          </a:prstGeom>
        </p:spPr>
      </p:pic>
      <p:sp>
        <p:nvSpPr>
          <p:cNvPr id="6" name="textruta 5">
            <a:extLst>
              <a:ext uri="{FF2B5EF4-FFF2-40B4-BE49-F238E27FC236}">
                <a16:creationId xmlns:a16="http://schemas.microsoft.com/office/drawing/2014/main" id="{1D0FACA1-1F42-CD4B-9B5F-28C63988F92B}"/>
              </a:ext>
            </a:extLst>
          </p:cNvPr>
          <p:cNvSpPr txBox="1"/>
          <p:nvPr/>
        </p:nvSpPr>
        <p:spPr>
          <a:xfrm>
            <a:off x="7568417" y="4971811"/>
            <a:ext cx="4107645" cy="646331"/>
          </a:xfrm>
          <a:prstGeom prst="rect">
            <a:avLst/>
          </a:prstGeom>
          <a:noFill/>
        </p:spPr>
        <p:txBody>
          <a:bodyPr wrap="square" rtlCol="0">
            <a:spAutoFit/>
          </a:bodyPr>
          <a:lstStyle/>
          <a:p>
            <a:r>
              <a:rPr lang="sv-SE" i="1" dirty="0">
                <a:solidFill>
                  <a:schemeClr val="tx2"/>
                </a:solidFill>
              </a:rPr>
              <a:t>Flytande tömningsstation med tank som även har sopmaja och toalett. </a:t>
            </a:r>
            <a:endParaRPr lang="sv-SE" dirty="0">
              <a:solidFill>
                <a:schemeClr val="tx2"/>
              </a:solidFill>
            </a:endParaRPr>
          </a:p>
        </p:txBody>
      </p:sp>
    </p:spTree>
    <p:extLst>
      <p:ext uri="{BB962C8B-B14F-4D97-AF65-F5344CB8AC3E}">
        <p14:creationId xmlns:p14="http://schemas.microsoft.com/office/powerpoint/2010/main" val="68050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a:xfrm>
            <a:off x="507234" y="512763"/>
            <a:ext cx="8304706" cy="637410"/>
          </a:xfrm>
        </p:spPr>
        <p:txBody>
          <a:bodyPr>
            <a:normAutofit fontScale="90000"/>
          </a:bodyPr>
          <a:lstStyle/>
          <a:p>
            <a:r>
              <a:rPr lang="sv-SE" dirty="0"/>
              <a:t>Rekommendationer till avfallsorganisationer</a:t>
            </a:r>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15937" y="1397530"/>
            <a:ext cx="6469479" cy="4533713"/>
          </a:xfrm>
        </p:spPr>
        <p:txBody>
          <a:bodyPr>
            <a:normAutofit/>
          </a:bodyPr>
          <a:lstStyle/>
          <a:p>
            <a:pPr marL="342900" indent="-342900">
              <a:buFont typeface="Wingdings" pitchFamily="2" charset="2"/>
              <a:buChar char="§"/>
            </a:pPr>
            <a:r>
              <a:rPr lang="sv-SE" dirty="0"/>
              <a:t>Medverka i planering och strategier för kust, skärgård och friluftsliv för att få insyn och möjlighet att tydliggöra avfallsorganisationens roll</a:t>
            </a:r>
          </a:p>
          <a:p>
            <a:pPr marL="342900" indent="-342900">
              <a:buFont typeface="Wingdings" pitchFamily="2" charset="2"/>
              <a:buChar char="§"/>
            </a:pPr>
            <a:r>
              <a:rPr lang="sv-SE" dirty="0"/>
              <a:t>Se till att få ansökan om nyetablering av tömningsstationer på remiss för att kunna ge synpunkter på möjligheterna till framtida slamtömning. </a:t>
            </a:r>
          </a:p>
          <a:p>
            <a:pPr marL="342900" indent="-342900">
              <a:buFont typeface="Wingdings" pitchFamily="2" charset="2"/>
              <a:buChar char="§"/>
            </a:pPr>
            <a:r>
              <a:rPr lang="sv-SE" dirty="0"/>
              <a:t>Om avfallsorganisationen inte hämtar toalettavfall från tömningsstationer, trots att sådana finns, bör man verka för att ”ta hem” sitt ansvar. Det innebär inventering av befintliga stationer och upphandling av entreprenör för slamtömningen. </a:t>
            </a:r>
          </a:p>
          <a:p>
            <a:pPr marL="342900" indent="-342900">
              <a:buFont typeface="Wingdings" pitchFamily="2" charset="2"/>
              <a:buChar char="§"/>
            </a:pPr>
            <a:endParaRPr lang="sv-SE" dirty="0"/>
          </a:p>
        </p:txBody>
      </p:sp>
      <p:sp>
        <p:nvSpPr>
          <p:cNvPr id="6" name="textruta 5">
            <a:extLst>
              <a:ext uri="{FF2B5EF4-FFF2-40B4-BE49-F238E27FC236}">
                <a16:creationId xmlns:a16="http://schemas.microsoft.com/office/drawing/2014/main" id="{0C14620F-18E6-604A-9DD2-0507062D54D2}"/>
              </a:ext>
            </a:extLst>
          </p:cNvPr>
          <p:cNvSpPr txBox="1"/>
          <p:nvPr/>
        </p:nvSpPr>
        <p:spPr>
          <a:xfrm>
            <a:off x="7568418" y="5284912"/>
            <a:ext cx="4107645" cy="646331"/>
          </a:xfrm>
          <a:prstGeom prst="rect">
            <a:avLst/>
          </a:prstGeom>
          <a:noFill/>
        </p:spPr>
        <p:txBody>
          <a:bodyPr wrap="square" rtlCol="0">
            <a:spAutoFit/>
          </a:bodyPr>
          <a:lstStyle/>
          <a:p>
            <a:r>
              <a:rPr lang="sv-SE" i="1" dirty="0">
                <a:solidFill>
                  <a:schemeClr val="tx2"/>
                </a:solidFill>
              </a:rPr>
              <a:t>Tömningsstation med tank på brygga. Denna slamtöms med båt.</a:t>
            </a:r>
            <a:endParaRPr lang="sv-SE" dirty="0">
              <a:solidFill>
                <a:schemeClr val="tx2"/>
              </a:solidFill>
            </a:endParaRPr>
          </a:p>
        </p:txBody>
      </p:sp>
      <p:pic>
        <p:nvPicPr>
          <p:cNvPr id="7" name="Bildobjekt 6" descr="En bild som visar utomhus, byggnad, av trä, liten&#10;&#10;Automatiskt genererad beskrivning">
            <a:extLst>
              <a:ext uri="{FF2B5EF4-FFF2-40B4-BE49-F238E27FC236}">
                <a16:creationId xmlns:a16="http://schemas.microsoft.com/office/drawing/2014/main" id="{78CE90F8-524D-2040-9199-288FD088C9A5}"/>
              </a:ext>
            </a:extLst>
          </p:cNvPr>
          <p:cNvPicPr>
            <a:picLocks noChangeAspect="1"/>
          </p:cNvPicPr>
          <p:nvPr/>
        </p:nvPicPr>
        <p:blipFill>
          <a:blip r:embed="rId3"/>
          <a:stretch>
            <a:fillRect/>
          </a:stretch>
        </p:blipFill>
        <p:spPr>
          <a:xfrm>
            <a:off x="8029989" y="1397530"/>
            <a:ext cx="2810289" cy="3747052"/>
          </a:xfrm>
          <a:prstGeom prst="rect">
            <a:avLst/>
          </a:prstGeom>
        </p:spPr>
      </p:pic>
    </p:spTree>
    <p:extLst>
      <p:ext uri="{BB962C8B-B14F-4D97-AF65-F5344CB8AC3E}">
        <p14:creationId xmlns:p14="http://schemas.microsoft.com/office/powerpoint/2010/main" val="87174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rmAutofit/>
          </a:bodyPr>
          <a:lstStyle/>
          <a:p>
            <a:r>
              <a:rPr lang="sv-SE"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kern="0" dirty="0"/>
              <a:t>Jenny Westin, rådgivare för Kommunalt ansvar och statistik </a:t>
            </a:r>
            <a:r>
              <a:rPr lang="sv-SE" dirty="0"/>
              <a:t>Tel. 040-35 66 15, e-post: </a:t>
            </a:r>
            <a:r>
              <a:rPr lang="sv-SE" dirty="0">
                <a:hlinkClick r:id="rId3"/>
              </a:rPr>
              <a:t>jenny.westin@avfallsverige.se</a:t>
            </a:r>
            <a:endParaRPr lang="sv-SE" dirty="0"/>
          </a:p>
          <a:p>
            <a:endParaRPr lang="sv-SE"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374717402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3FAB4-9B75-FF4C-BECC-F3E08DB8C382}" vid="{73BE8458-447E-214D-B0E1-7921F60059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rapportpresentation_mall</Template>
  <TotalTime>4405</TotalTime>
  <Words>943</Words>
  <Application>Microsoft Macintosh PowerPoint</Application>
  <PresentationFormat>Bredbild</PresentationFormat>
  <Paragraphs>116</Paragraphs>
  <Slides>9</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Systemtypsnitt</vt:lpstr>
      <vt:lpstr>Arial</vt:lpstr>
      <vt:lpstr>Calibri</vt:lpstr>
      <vt:lpstr>Georgia</vt:lpstr>
      <vt:lpstr>Wingdings</vt:lpstr>
      <vt:lpstr>AvfallSverige-mall</vt:lpstr>
      <vt:lpstr>Toalettavfall från fritidsbåtar</vt:lpstr>
      <vt:lpstr>PowerPoint-presentation</vt:lpstr>
      <vt:lpstr>Bakgrund och syfte</vt:lpstr>
      <vt:lpstr>Olika typer av tömningsstationer</vt:lpstr>
      <vt:lpstr>Resultat från enkätundersökning</vt:lpstr>
      <vt:lpstr>Exempel på hur ansvaret kan fördelas</vt:lpstr>
      <vt:lpstr>Rekommendationer till kommuner </vt:lpstr>
      <vt:lpstr>Rekommendationer till avfallsorganisationer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Jessica Christiansen</dc:creator>
  <cp:lastModifiedBy>Jenny Westin</cp:lastModifiedBy>
  <cp:revision>51</cp:revision>
  <dcterms:created xsi:type="dcterms:W3CDTF">2019-04-29T12:26:43Z</dcterms:created>
  <dcterms:modified xsi:type="dcterms:W3CDTF">2020-02-20T06:53:17Z</dcterms:modified>
</cp:coreProperties>
</file>