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5"/>
  </p:notesMasterIdLst>
  <p:sldIdLst>
    <p:sldId id="288" r:id="rId5"/>
    <p:sldId id="272" r:id="rId6"/>
    <p:sldId id="284" r:id="rId7"/>
    <p:sldId id="273" r:id="rId8"/>
    <p:sldId id="277" r:id="rId9"/>
    <p:sldId id="290" r:id="rId10"/>
    <p:sldId id="291" r:id="rId11"/>
    <p:sldId id="285" r:id="rId12"/>
    <p:sldId id="286" r:id="rId13"/>
    <p:sldId id="28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1E6589-A183-3EB7-0BAE-FF687B383E80}" name="Yevgeniya Arushanyan" initials="YA" userId="S::yevgeniya.arushanyan@ramboll.se::57ddd114-c0d8-4644-b64d-47d1c9a54e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B69"/>
    <a:srgbClr val="487574"/>
    <a:srgbClr val="555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5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5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23F8-B430-2046-B694-FB0FAFDB97CB}" type="datetimeFigureOut">
              <a:rPr lang="sv-SE" smtClean="0"/>
              <a:t>2024-03-21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C78AF-77EE-8146-868A-7BEA0BB9E5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29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örstasi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-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286000"/>
            <a:ext cx="5980771" cy="1865861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321801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 Presentatörisson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9448C84-5967-6512-69D6-E75A6D5F08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4856866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8741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13908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442502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F6B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259700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S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3D6E94-6DF3-680B-12EE-25ADACEDF855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Grafik, symbol&#10;&#10;Automatiskt genererad beskrivning">
            <a:extLst>
              <a:ext uri="{FF2B5EF4-FFF2-40B4-BE49-F238E27FC236}">
                <a16:creationId xmlns:a16="http://schemas.microsoft.com/office/drawing/2014/main" id="{622607C0-06D1-EC1F-0318-4BB16DDCE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542" y="0"/>
            <a:ext cx="10517458" cy="685800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C427E8F-F031-7F3F-E614-A8D18371ACE5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C0E4147B-9C32-72BD-FD94-14A44DFBA33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88A2DC-79B3-927F-5C81-4614A05261AC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34673851-F7F9-8FCA-8196-C9D9296B78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 E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003345"/>
            <a:ext cx="5980771" cy="1865861"/>
          </a:xfrm>
        </p:spPr>
        <p:txBody>
          <a:bodyPr anchor="b">
            <a:noAutofit/>
          </a:bodyPr>
          <a:lstStyle>
            <a:lvl1pPr algn="r">
              <a:defRPr sz="32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TITLE OF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039146"/>
            <a:ext cx="5980771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Nameworth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74099FE-86F5-FADB-BF8D-1E512CBF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5704538"/>
            <a:ext cx="5980771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6766"/>
                </a:solidFill>
              </a:defRPr>
            </a:lvl1pPr>
          </a:lstStyle>
          <a:p>
            <a:fld id="{70FFE6F2-7FCD-DC46-A11F-774055623A4E}" type="datetime4">
              <a:rPr lang="sv-SE" smtClean="0"/>
              <a:pPr/>
              <a:t>21 mars 2024</a:t>
            </a:fld>
            <a:endParaRPr lang="sv-SE" dirty="0"/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74B4CDA8-0197-EF18-4979-D4E5106D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128" y="4770645"/>
            <a:ext cx="3575642" cy="7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16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vänst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34656" y="0"/>
            <a:ext cx="7534543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73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A2BF088-528F-E2AF-9E97-B19DF8CD7291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ABE3EF2-AB19-447A-B08B-251A67F28DF4}"/>
              </a:ext>
            </a:extLst>
          </p:cNvPr>
          <p:cNvSpPr txBox="1"/>
          <p:nvPr userDrawn="1"/>
        </p:nvSpPr>
        <p:spPr>
          <a:xfrm rot="5400000">
            <a:off x="10503416" y="3632228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C51C6E5-D182-6F84-0B02-EFB61D892CB0}"/>
              </a:ext>
            </a:extLst>
          </p:cNvPr>
          <p:cNvSpPr txBox="1"/>
          <p:nvPr userDrawn="1"/>
        </p:nvSpPr>
        <p:spPr>
          <a:xfrm rot="16200000">
            <a:off x="-2057916" y="2831039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14622D-3438-FA13-78EF-249BF0F37762}"/>
              </a:ext>
            </a:extLst>
          </p:cNvPr>
          <p:cNvSpPr txBox="1"/>
          <p:nvPr userDrawn="1"/>
        </p:nvSpPr>
        <p:spPr>
          <a:xfrm>
            <a:off x="801551" y="686489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</p:spTree>
    <p:extLst>
      <p:ext uri="{BB962C8B-B14F-4D97-AF65-F5344CB8AC3E}">
        <p14:creationId xmlns:p14="http://schemas.microsoft.com/office/powerpoint/2010/main" val="26396527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8F0E7C-DCCB-E014-7CC4-F2DD74E57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416D70"/>
                </a:solidFill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2219157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35282590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B208098D-9026-51FB-D81B-2E43E1799C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2803" y="2606273"/>
            <a:ext cx="2651527" cy="26515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PLATS FÖR QR-KOD TILL RAPPORTEN</a:t>
            </a:r>
          </a:p>
        </p:txBody>
      </p:sp>
    </p:spTree>
    <p:extLst>
      <p:ext uri="{BB962C8B-B14F-4D97-AF65-F5344CB8AC3E}">
        <p14:creationId xmlns:p14="http://schemas.microsoft.com/office/powerpoint/2010/main" val="31590073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059057" y="-461665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BB89D6E-7A4D-3F9C-3608-0522041549D4}"/>
              </a:ext>
            </a:extLst>
          </p:cNvPr>
          <p:cNvSpPr txBox="1"/>
          <p:nvPr userDrawn="1"/>
        </p:nvSpPr>
        <p:spPr>
          <a:xfrm rot="5400000">
            <a:off x="9663864" y="2971731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2D383B8-B3DB-7A0E-7F36-6A725FF5902A}"/>
              </a:ext>
            </a:extLst>
          </p:cNvPr>
          <p:cNvSpPr txBox="1"/>
          <p:nvPr userDrawn="1"/>
        </p:nvSpPr>
        <p:spPr>
          <a:xfrm>
            <a:off x="4509478" y="6858000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6913279-1974-1507-AD2A-68E3578782DF}"/>
              </a:ext>
            </a:extLst>
          </p:cNvPr>
          <p:cNvSpPr txBox="1"/>
          <p:nvPr userDrawn="1"/>
        </p:nvSpPr>
        <p:spPr>
          <a:xfrm rot="16200000">
            <a:off x="-2510064" y="2510064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77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, samfinansier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E7AABA9-F143-6EEF-EDB7-E4BD310C7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28100" y="8001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25F9AD34-92DE-06BC-A99E-DF8BFF0CC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8100" y="36703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B17F9D-D650-1BA4-AAED-8A52F75592F7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5EEF13C-A2E8-FF03-DC28-2C2C60AFACE2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7B2353-C162-E222-5386-36C1E7712BC3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DB9C15-3DB3-7300-E1EA-3001EA3CF98D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13314106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318D88-F332-3177-E053-F8D33CD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7" y="294075"/>
            <a:ext cx="7935703" cy="184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D44067-90F8-7F55-85FA-B103BB69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7" y="2230243"/>
            <a:ext cx="7935703" cy="408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3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712" r:id="rId4"/>
    <p:sldLayoutId id="2147483720" r:id="rId5"/>
    <p:sldLayoutId id="2147483715" r:id="rId6"/>
    <p:sldLayoutId id="2147483719" r:id="rId7"/>
    <p:sldLayoutId id="2147483718" r:id="rId8"/>
    <p:sldLayoutId id="2147483713" r:id="rId9"/>
    <p:sldLayoutId id="2147483714" r:id="rId10"/>
    <p:sldLayoutId id="2147483717" r:id="rId11"/>
    <p:sldLayoutId id="2147483716" r:id="rId12"/>
    <p:sldLayoutId id="214748370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AF5E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fallsverige.se/rapporter-utveckling/rapporter/" TargetMode="External"/><Relationship Id="rId2" Type="http://schemas.openxmlformats.org/officeDocument/2006/relationships/hyperlink" Target="mailto:jon.djerf@avfallsverige.s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867E3E7F-ACF1-55B8-1762-ED7E9463E604}"/>
              </a:ext>
            </a:extLst>
          </p:cNvPr>
          <p:cNvSpPr/>
          <p:nvPr/>
        </p:nvSpPr>
        <p:spPr>
          <a:xfrm>
            <a:off x="4896478" y="-871773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AF8DBB-0CCE-6F9C-C08C-4B74609E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900" y="2496069"/>
            <a:ext cx="6399871" cy="1865861"/>
          </a:xfrm>
        </p:spPr>
        <p:txBody>
          <a:bodyPr/>
          <a:lstStyle/>
          <a:p>
            <a:r>
              <a:rPr lang="sv-SE" sz="4000" dirty="0">
                <a:solidFill>
                  <a:srgbClr val="0F6B69"/>
                </a:solidFill>
              </a:rPr>
              <a:t>Fördjupad analys av plast i hushållens restavfall</a:t>
            </a:r>
            <a:endParaRPr lang="sv-SE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0785B9-FF2F-1FDA-5D49-0E25ADF16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4779107"/>
            <a:ext cx="5980771" cy="365125"/>
          </a:xfrm>
        </p:spPr>
        <p:txBody>
          <a:bodyPr>
            <a:normAutofit fontScale="92500" lnSpcReduction="10000"/>
          </a:bodyPr>
          <a:lstStyle/>
          <a:p>
            <a:r>
              <a:rPr lang="sv-SE" sz="2400" dirty="0">
                <a:solidFill>
                  <a:srgbClr val="0F6B69"/>
                </a:solidFill>
              </a:rPr>
              <a:t>Mars 2024</a:t>
            </a:r>
          </a:p>
        </p:txBody>
      </p:sp>
      <p:sp>
        <p:nvSpPr>
          <p:cNvPr id="5" name="Underrubrik 1">
            <a:extLst>
              <a:ext uri="{FF2B5EF4-FFF2-40B4-BE49-F238E27FC236}">
                <a16:creationId xmlns:a16="http://schemas.microsoft.com/office/drawing/2014/main" id="{76657F26-6EC7-7E81-CA82-E0EDB3AE5B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95999" y="4387956"/>
            <a:ext cx="5980771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400" dirty="0">
                <a:solidFill>
                  <a:srgbClr val="0F6B69"/>
                </a:solidFill>
              </a:rPr>
              <a:t>Rapportnummer 2024:03</a:t>
            </a:r>
          </a:p>
        </p:txBody>
      </p:sp>
    </p:spTree>
    <p:extLst>
      <p:ext uri="{BB962C8B-B14F-4D97-AF65-F5344CB8AC3E}">
        <p14:creationId xmlns:p14="http://schemas.microsoft.com/office/powerpoint/2010/main" val="35183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 4">
            <a:extLst>
              <a:ext uri="{FF2B5EF4-FFF2-40B4-BE49-F238E27FC236}">
                <a16:creationId xmlns:a16="http://schemas.microsoft.com/office/drawing/2014/main" id="{197EAF60-8526-38FE-8132-E01A1ADB6FE2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AD0D48FF-D1B6-E84E-AA82-E77ADDBEF91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ED93B9-C310-48FB-9657-E75C0A9A3917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663461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468551" y="-1219368"/>
            <a:ext cx="9254897" cy="9295973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3105435" y="493625"/>
            <a:ext cx="5981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Avfall Sveriges</a:t>
            </a:r>
            <a:b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</a:br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utvecklingssatsningar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2591937" y="1817064"/>
            <a:ext cx="70081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dirty="0">
                <a:solidFill>
                  <a:srgbClr val="0F6B69"/>
                </a:solidFill>
              </a:rPr>
              <a:t>Syftet med Avfall Sveriges utvecklingssatsning är att genom </a:t>
            </a:r>
            <a:r>
              <a:rPr lang="sv-SE" sz="2000" b="1" dirty="0">
                <a:solidFill>
                  <a:srgbClr val="0F6B69"/>
                </a:solidFill>
              </a:rPr>
              <a:t>samordnade</a:t>
            </a:r>
            <a:r>
              <a:rPr lang="sv-SE" sz="2000" dirty="0">
                <a:solidFill>
                  <a:srgbClr val="0F6B69"/>
                </a:solidFill>
              </a:rPr>
              <a:t> insatser </a:t>
            </a:r>
            <a:r>
              <a:rPr lang="sv-SE" sz="2000" b="1" dirty="0">
                <a:solidFill>
                  <a:srgbClr val="0F6B69"/>
                </a:solidFill>
              </a:rPr>
              <a:t>främja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b="1" dirty="0">
                <a:solidFill>
                  <a:srgbClr val="0F6B69"/>
                </a:solidFill>
              </a:rPr>
              <a:t>medlemmarnas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i="1" dirty="0">
                <a:solidFill>
                  <a:srgbClr val="0F6B69"/>
                </a:solidFill>
              </a:rPr>
              <a:t>verksamhetsutveckling</a:t>
            </a:r>
            <a:r>
              <a:rPr lang="sv-SE" sz="2000" dirty="0">
                <a:solidFill>
                  <a:srgbClr val="0F6B69"/>
                </a:solidFill>
              </a:rPr>
              <a:t> för en </a:t>
            </a:r>
            <a:r>
              <a:rPr lang="sv-SE" sz="2000" b="1" dirty="0">
                <a:solidFill>
                  <a:srgbClr val="0F6B69"/>
                </a:solidFill>
              </a:rPr>
              <a:t>avfallshantering</a:t>
            </a:r>
            <a:r>
              <a:rPr lang="sv-SE" sz="2000" dirty="0">
                <a:solidFill>
                  <a:srgbClr val="0F6B69"/>
                </a:solidFill>
              </a:rPr>
              <a:t> som är miljöriktig och hållbar utifrån ett samhällsansvar. </a:t>
            </a:r>
            <a:br>
              <a:rPr lang="sv-SE" sz="2000" dirty="0">
                <a:solidFill>
                  <a:srgbClr val="0F6B69"/>
                </a:solidFill>
              </a:rPr>
            </a:br>
            <a:endParaRPr lang="sv-SE" sz="2000" dirty="0">
              <a:solidFill>
                <a:srgbClr val="0F6B69"/>
              </a:solidFill>
            </a:endParaRP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Utvecklingssatsningens </a:t>
            </a:r>
            <a:r>
              <a:rPr lang="sv-SE" sz="2000" i="1" dirty="0">
                <a:solidFill>
                  <a:srgbClr val="0F6B69"/>
                </a:solidFill>
              </a:rPr>
              <a:t>inriktning</a:t>
            </a:r>
            <a:r>
              <a:rPr lang="sv-SE" sz="2000" dirty="0">
                <a:solidFill>
                  <a:srgbClr val="0F6B69"/>
                </a:solidFill>
              </a:rPr>
              <a:t> utgår från medlemmarnas behov, är starkt </a:t>
            </a:r>
            <a:r>
              <a:rPr lang="sv-SE" sz="2000" i="1" dirty="0">
                <a:solidFill>
                  <a:srgbClr val="0F6B69"/>
                </a:solidFill>
              </a:rPr>
              <a:t>medlemsförankrad</a:t>
            </a:r>
            <a:r>
              <a:rPr lang="sv-SE" sz="2000" dirty="0">
                <a:solidFill>
                  <a:srgbClr val="0F6B69"/>
                </a:solidFill>
              </a:rPr>
              <a:t>, framförallt genom arbetsgrupperna, och har sin grund i </a:t>
            </a:r>
            <a:r>
              <a:rPr lang="sv-SE" sz="2000" i="1" dirty="0">
                <a:solidFill>
                  <a:srgbClr val="0F6B69"/>
                </a:solidFill>
              </a:rPr>
              <a:t>Avfall Sveriges vision </a:t>
            </a:r>
            <a:r>
              <a:rPr lang="sv-SE" sz="2000" b="1" i="1" dirty="0">
                <a:solidFill>
                  <a:srgbClr val="0F6B69"/>
                </a:solidFill>
              </a:rPr>
              <a:t>”Det finns inget avfall”. </a:t>
            </a:r>
            <a:br>
              <a:rPr lang="sv-SE" sz="2000" b="1" i="1" dirty="0">
                <a:solidFill>
                  <a:srgbClr val="0F6B69"/>
                </a:solidFill>
              </a:rPr>
            </a:br>
            <a:endParaRPr lang="sv-SE" sz="2000" b="1" i="1" dirty="0">
              <a:solidFill>
                <a:srgbClr val="0F6B69"/>
              </a:solidFill>
            </a:endParaRPr>
          </a:p>
          <a:p>
            <a:pPr algn="ctr"/>
            <a:r>
              <a:rPr lang="sv-SE" sz="2000" b="1" dirty="0">
                <a:solidFill>
                  <a:srgbClr val="0F6B69"/>
                </a:solidFill>
              </a:rPr>
              <a:t>Särskilda satsningar</a:t>
            </a: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Arbetsgrupperna för energiåtervinning, biologisk återvinning och avfallsanläggningar har </a:t>
            </a:r>
            <a:r>
              <a:rPr lang="sv-SE" sz="2000" i="1" dirty="0">
                <a:solidFill>
                  <a:srgbClr val="0F6B69"/>
                </a:solidFill>
              </a:rPr>
              <a:t>egna utvecklingssatsningar</a:t>
            </a:r>
            <a:r>
              <a:rPr lang="sv-SE" sz="2000" dirty="0">
                <a:solidFill>
                  <a:srgbClr val="0F6B69"/>
                </a:solidFill>
              </a:rPr>
              <a:t> som de själva bekostar och beslutar om.  </a:t>
            </a:r>
          </a:p>
          <a:p>
            <a:pPr algn="ctr"/>
            <a:endParaRPr lang="sv-SE" sz="2000" b="1" i="1" dirty="0">
              <a:solidFill>
                <a:srgbClr val="0F6B69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52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2023766" y="-1829937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516654" y="1992917"/>
            <a:ext cx="70081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i="1" dirty="0">
                <a:solidFill>
                  <a:srgbClr val="0F6B69"/>
                </a:solidFill>
              </a:rPr>
              <a:t>Sökande: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RISE Research </a:t>
            </a:r>
            <a:r>
              <a:rPr lang="sv-SE" sz="2000" dirty="0" err="1">
                <a:solidFill>
                  <a:srgbClr val="0F6B69"/>
                </a:solidFill>
              </a:rPr>
              <a:t>Institutes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dirty="0" err="1">
                <a:solidFill>
                  <a:srgbClr val="0F6B69"/>
                </a:solidFill>
              </a:rPr>
              <a:t>of</a:t>
            </a:r>
            <a:r>
              <a:rPr lang="sv-SE" sz="2000" dirty="0">
                <a:solidFill>
                  <a:srgbClr val="0F6B69"/>
                </a:solidFill>
              </a:rPr>
              <a:t> Sweden AB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Genomförare:</a:t>
            </a:r>
          </a:p>
          <a:p>
            <a:r>
              <a:rPr lang="sv-SE" sz="2000">
                <a:solidFill>
                  <a:srgbClr val="0F6B69"/>
                </a:solidFill>
              </a:rPr>
              <a:t>Mar </a:t>
            </a:r>
            <a:r>
              <a:rPr lang="sv-SE" sz="2000" dirty="0">
                <a:solidFill>
                  <a:srgbClr val="0F6B69"/>
                </a:solidFill>
              </a:rPr>
              <a:t>Edo, Gunilla Henriksson och Carl Jensen, samtliga från RISE Research </a:t>
            </a:r>
            <a:r>
              <a:rPr lang="sv-SE" sz="2000" dirty="0" err="1">
                <a:solidFill>
                  <a:srgbClr val="0F6B69"/>
                </a:solidFill>
              </a:rPr>
              <a:t>Institutes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dirty="0" err="1">
                <a:solidFill>
                  <a:srgbClr val="0F6B69"/>
                </a:solidFill>
              </a:rPr>
              <a:t>of</a:t>
            </a:r>
            <a:r>
              <a:rPr lang="sv-SE" sz="2000" dirty="0">
                <a:solidFill>
                  <a:srgbClr val="0F6B69"/>
                </a:solidFill>
              </a:rPr>
              <a:t> Sweden AB</a:t>
            </a:r>
            <a:br>
              <a:rPr lang="sv-SE" sz="2000" dirty="0">
                <a:solidFill>
                  <a:srgbClr val="0F6B69"/>
                </a:solidFill>
              </a:rPr>
            </a:br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Projektledare:</a:t>
            </a:r>
          </a:p>
          <a:p>
            <a:r>
              <a:rPr lang="en-US" sz="2000" dirty="0">
                <a:solidFill>
                  <a:srgbClr val="0F6B69"/>
                </a:solidFill>
              </a:rPr>
              <a:t>Mar Edo, </a:t>
            </a:r>
            <a:r>
              <a:rPr lang="sv-SE" sz="2000" dirty="0">
                <a:solidFill>
                  <a:srgbClr val="0F6B69"/>
                </a:solidFill>
              </a:rPr>
              <a:t>RISE Research </a:t>
            </a:r>
            <a:r>
              <a:rPr lang="sv-SE" sz="2000" dirty="0" err="1">
                <a:solidFill>
                  <a:srgbClr val="0F6B69"/>
                </a:solidFill>
              </a:rPr>
              <a:t>Institutes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dirty="0" err="1">
                <a:solidFill>
                  <a:srgbClr val="0F6B69"/>
                </a:solidFill>
              </a:rPr>
              <a:t>of</a:t>
            </a:r>
            <a:r>
              <a:rPr lang="sv-SE" sz="2000" dirty="0">
                <a:solidFill>
                  <a:srgbClr val="0F6B69"/>
                </a:solidFill>
              </a:rPr>
              <a:t> Sweden AB</a:t>
            </a:r>
            <a:endParaRPr lang="en-US" sz="2000" dirty="0">
              <a:solidFill>
                <a:srgbClr val="0F6B69"/>
              </a:solidFill>
            </a:endParaRP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Finansiärer: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Avfall Sveriges Utvecklingssatsning,, Klimatledande Processindustri, </a:t>
            </a:r>
            <a:r>
              <a:rPr lang="sv-SE" sz="2000" dirty="0" err="1">
                <a:solidFill>
                  <a:srgbClr val="0F6B69"/>
                </a:solidFill>
              </a:rPr>
              <a:t>Renovas</a:t>
            </a:r>
            <a:r>
              <a:rPr lang="sv-SE" sz="2000" dirty="0">
                <a:solidFill>
                  <a:srgbClr val="0F6B69"/>
                </a:solidFill>
              </a:rPr>
              <a:t> utvecklingsfond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4F9B835D-C3EC-5672-DAF7-92FD0E082D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0A969D43-E36F-C3C3-02EC-DC6508F1E0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DD30448-A3FE-9A9F-2E05-D8F09C8D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5DC22768-B8CA-D367-ACE9-2DF336B32E1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Projektinformation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RISE - Umeå kommun">
            <a:extLst>
              <a:ext uri="{FF2B5EF4-FFF2-40B4-BE49-F238E27FC236}">
                <a16:creationId xmlns:a16="http://schemas.microsoft.com/office/drawing/2014/main" id="{546896AD-0D7D-B87B-2E1A-154F010F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438" y="4030512"/>
            <a:ext cx="1490113" cy="19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ekonomins framtida roll i stark västsvensk kemi- och petroleumindustri -  BioInnovation">
            <a:extLst>
              <a:ext uri="{FF2B5EF4-FFF2-40B4-BE49-F238E27FC236}">
                <a16:creationId xmlns:a16="http://schemas.microsoft.com/office/drawing/2014/main" id="{8BC1DFDE-273E-D14F-B760-6141AE69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24" y="1632184"/>
            <a:ext cx="2628900" cy="11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3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pic>
        <p:nvPicPr>
          <p:cNvPr id="5" name="Platshållare för bild 4" descr="En bild som visar utomhus, himmel, vinter, moln&#10;&#10;Automatiskt genererad beskrivning">
            <a:extLst>
              <a:ext uri="{FF2B5EF4-FFF2-40B4-BE49-F238E27FC236}">
                <a16:creationId xmlns:a16="http://schemas.microsoft.com/office/drawing/2014/main" id="{6EBCC279-3FEC-434B-575C-F1ECFB4D53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050" b="13050"/>
          <a:stretch>
            <a:fillRect/>
          </a:stretch>
        </p:blipFill>
        <p:spPr/>
      </p:pic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F0A894B0-603F-13C6-D4F4-A9FCA8152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Ökad förståelse för vilken klimatpåverkan ingående avfallsfraktioner i hushållens restavfall har genom att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Analysera fraktioner innehållande plast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Se till andel fossilt resp. biogent kol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Polymertyp och innehåll av oönskat material</a:t>
            </a:r>
          </a:p>
          <a:p>
            <a:pPr>
              <a:lnSpc>
                <a:spcPct val="100000"/>
              </a:lnSpc>
            </a:pPr>
            <a:r>
              <a:rPr lang="sv-SE" dirty="0"/>
              <a:t>Mål att kvantifiera klimatpåverkan</a:t>
            </a:r>
          </a:p>
          <a:p>
            <a:pPr>
              <a:lnSpc>
                <a:spcPct val="100000"/>
              </a:lnSpc>
            </a:pPr>
            <a:r>
              <a:rPr lang="sv-SE" dirty="0"/>
              <a:t>Identifiera förekomst av vissa ämnen på kandidatförteckningen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4398B3F3-469C-37D0-ABA1-0E29CF7646D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Syfte &amp; målsättning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02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bild 5" descr="En bild som visar plast, Plastflaska, leksak, flaska&#10;&#10;Automatiskt genererad beskrivning">
            <a:extLst>
              <a:ext uri="{FF2B5EF4-FFF2-40B4-BE49-F238E27FC236}">
                <a16:creationId xmlns:a16="http://schemas.microsoft.com/office/drawing/2014/main" id="{09EF95DA-A74C-7DB9-7F08-EC80B741F6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721" r="24721"/>
          <a:stretch>
            <a:fillRect/>
          </a:stretch>
        </p:blipFill>
        <p:spPr/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Hårdplastförpackningar och mjukplastförpackningar (producentansvar) 35–43 % av de fossila koldioxidutsläppen vid förbränning.</a:t>
            </a:r>
          </a:p>
          <a:p>
            <a:pPr>
              <a:lnSpc>
                <a:spcPct val="100000"/>
              </a:lnSpc>
            </a:pPr>
            <a:r>
              <a:rPr lang="sv-SE" dirty="0"/>
              <a:t>Övrig plast (plast som inte faller under producentansvar), 12–17 % av de fossila koldioxidutsläppen vid förbränning.</a:t>
            </a:r>
          </a:p>
          <a:p>
            <a:pPr>
              <a:lnSpc>
                <a:spcPct val="100000"/>
              </a:lnSpc>
            </a:pPr>
            <a:r>
              <a:rPr lang="sv-SE" dirty="0"/>
              <a:t>Övrigt brännbart står för 11–12 % av de fossila koldioxidutsläppen vid förbränning. 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0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plast, skor, blöja, mode&#10;&#10;Automatiskt genererad beskrivning">
            <a:extLst>
              <a:ext uri="{FF2B5EF4-FFF2-40B4-BE49-F238E27FC236}">
                <a16:creationId xmlns:a16="http://schemas.microsoft.com/office/drawing/2014/main" id="{B06F09AA-79CA-A80B-F46C-C309E93619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7153" r="12307"/>
          <a:stretch/>
        </p:blipFill>
        <p:spPr>
          <a:xfrm>
            <a:off x="7632700" y="774700"/>
            <a:ext cx="4025900" cy="5308600"/>
          </a:xfrm>
        </p:spPr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Blöjor, 6–9 % av de totala fossila koldioxidutsläppen vid förbränning.</a:t>
            </a:r>
          </a:p>
          <a:p>
            <a:pPr>
              <a:lnSpc>
                <a:spcPct val="100000"/>
              </a:lnSpc>
            </a:pPr>
            <a:r>
              <a:rPr lang="sv-SE" dirty="0"/>
              <a:t>Blöjor och sanitetsprodukter omfattas inte av producentansvar och består av många olika sorters material.</a:t>
            </a:r>
          </a:p>
          <a:p>
            <a:pPr>
              <a:lnSpc>
                <a:spcPct val="100000"/>
              </a:lnSpc>
            </a:pPr>
            <a:r>
              <a:rPr lang="sv-SE" dirty="0"/>
              <a:t>Textilier, 3–8 % av de fossila koldioxidutsläppen vid förbränning. </a:t>
            </a:r>
          </a:p>
          <a:p>
            <a:pPr>
              <a:lnSpc>
                <a:spcPct val="100000"/>
              </a:lnSpc>
            </a:pPr>
            <a:r>
              <a:rPr lang="sv-SE" dirty="0"/>
              <a:t>Från och med 2025 kommer kommunerna samla in </a:t>
            </a:r>
            <a:r>
              <a:rPr lang="sv-SE" dirty="0" err="1"/>
              <a:t>uppkommet</a:t>
            </a:r>
            <a:r>
              <a:rPr lang="sv-SE" dirty="0"/>
              <a:t> textilavfall separat.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54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hetta, byggnad, eld, eldstad&#10;&#10;Automatiskt genererad beskrivning">
            <a:extLst>
              <a:ext uri="{FF2B5EF4-FFF2-40B4-BE49-F238E27FC236}">
                <a16:creationId xmlns:a16="http://schemas.microsoft.com/office/drawing/2014/main" id="{7248349A-1B34-F4A2-FC6A-E84DD79DC8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5998" r="3478"/>
          <a:stretch/>
        </p:blipFill>
        <p:spPr>
          <a:xfrm>
            <a:off x="7632700" y="774700"/>
            <a:ext cx="4025900" cy="5308600"/>
          </a:xfrm>
        </p:spPr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Blöjor, Övrig plast och Övrigt brännbart står för de största fossila koldioxidutsläppen från energiåtervinning.</a:t>
            </a:r>
          </a:p>
          <a:p>
            <a:pPr>
              <a:lnSpc>
                <a:spcPct val="100000"/>
              </a:lnSpc>
            </a:pPr>
            <a:r>
              <a:rPr lang="sv-SE" dirty="0"/>
              <a:t>Samtidigt är fraktionerna svåra att materialåtervinna då det innehåller många olika sorters polymerer.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51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Plastpåse, svart och vit&#10;&#10;Automatiskt genererad beskrivning">
            <a:extLst>
              <a:ext uri="{FF2B5EF4-FFF2-40B4-BE49-F238E27FC236}">
                <a16:creationId xmlns:a16="http://schemas.microsoft.com/office/drawing/2014/main" id="{3AA5E71D-98FD-E424-B849-E3AF010D63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561" r="21561"/>
          <a:stretch>
            <a:fillRect/>
          </a:stretch>
        </p:blipFill>
        <p:spPr/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233F123-9175-35FD-349A-B73D8CF87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Fraktionerna Hårdplastförpackningar och Mjukplastförpackningar står för 35-43 % av de fossila koldioxidutsläppen vid förbränning av hushållens restavfall</a:t>
            </a:r>
          </a:p>
          <a:p>
            <a:r>
              <a:rPr lang="sv-SE" dirty="0"/>
              <a:t>63 % från eftersorteringsanläggning blir </a:t>
            </a:r>
            <a:r>
              <a:rPr lang="sv-SE" dirty="0" err="1"/>
              <a:t>plastrejekt</a:t>
            </a:r>
            <a:r>
              <a:rPr lang="sv-SE" dirty="0"/>
              <a:t> som går till energiåtervinning</a:t>
            </a:r>
          </a:p>
          <a:p>
            <a:r>
              <a:rPr lang="sv-SE" dirty="0"/>
              <a:t>Krävs ökad kvalité och minskad felsortering av plastförpackningar.</a:t>
            </a:r>
          </a:p>
          <a:p>
            <a:r>
              <a:rPr lang="sv-SE" dirty="0"/>
              <a:t>Förpackningsdesign som möjliggör ökad materialåtervinning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38954D98-D255-248B-625B-F3E6469A7B6C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8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998117" y="-420151"/>
            <a:ext cx="8355777" cy="8392862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6176006" y="4392090"/>
            <a:ext cx="3780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kern="0" dirty="0">
                <a:solidFill>
                  <a:srgbClr val="0F6B69"/>
                </a:solidFill>
              </a:rPr>
              <a:t>MER INFORMATION </a:t>
            </a:r>
            <a:br>
              <a:rPr lang="sv-SE" sz="2000" b="1" kern="0" dirty="0">
                <a:solidFill>
                  <a:srgbClr val="0F6B69"/>
                </a:solidFill>
              </a:rPr>
            </a:br>
            <a:r>
              <a:rPr lang="sv-SE" sz="2000" dirty="0">
                <a:solidFill>
                  <a:srgbClr val="0F6B69"/>
                </a:solidFill>
              </a:rPr>
              <a:t>Jon Djerf</a:t>
            </a:r>
          </a:p>
          <a:p>
            <a:r>
              <a:rPr lang="sv-SE" sz="2000" dirty="0">
                <a:solidFill>
                  <a:srgbClr val="0F6B6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jon.djerf@avfallsverige.se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8A7A11D4-FD0C-A067-1CF7-A811BCB082D6}"/>
              </a:ext>
            </a:extLst>
          </p:cNvPr>
          <p:cNvCxnSpPr>
            <a:cxnSpLocks/>
          </p:cNvCxnSpPr>
          <p:nvPr/>
        </p:nvCxnSpPr>
        <p:spPr>
          <a:xfrm>
            <a:off x="6094816" y="2095500"/>
            <a:ext cx="0" cy="3691761"/>
          </a:xfrm>
          <a:prstGeom prst="line">
            <a:avLst/>
          </a:prstGeom>
          <a:ln w="57150">
            <a:solidFill>
              <a:srgbClr val="416D6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9BF29D1-13AB-97C0-8639-106F9390BC44}"/>
              </a:ext>
            </a:extLst>
          </p:cNvPr>
          <p:cNvSpPr txBox="1"/>
          <p:nvPr/>
        </p:nvSpPr>
        <p:spPr>
          <a:xfrm>
            <a:off x="6176005" y="2453872"/>
            <a:ext cx="3625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kern="0" dirty="0">
                <a:solidFill>
                  <a:srgbClr val="0F6B69"/>
                </a:solidFill>
              </a:rPr>
              <a:t>RAPPORTEN FINNS FÖR NEDLADDNING </a:t>
            </a:r>
            <a:br>
              <a:rPr lang="sv-SE" sz="2000" kern="0" dirty="0">
                <a:solidFill>
                  <a:srgbClr val="0F6B69"/>
                </a:solidFill>
              </a:rPr>
            </a:br>
            <a:r>
              <a:rPr lang="sv-SE" i="1" kern="0" dirty="0">
                <a:solidFill>
                  <a:srgbClr val="0F6B69"/>
                </a:solidFill>
              </a:rPr>
              <a:t>(kostnadsfritt för Avfall Sveriges medlemmar) </a:t>
            </a:r>
            <a:br>
              <a:rPr lang="sv-SE" kern="0" dirty="0">
                <a:solidFill>
                  <a:srgbClr val="0F6B69"/>
                </a:solidFill>
              </a:rPr>
            </a:br>
            <a:r>
              <a:rPr lang="sv-SE" sz="2000" kern="0" dirty="0">
                <a:solidFill>
                  <a:srgbClr val="0F6B69"/>
                </a:solidFill>
              </a:rPr>
              <a:t>på </a:t>
            </a:r>
            <a:r>
              <a:rPr lang="sv-SE" sz="2000" b="1" kern="0" dirty="0">
                <a:solidFill>
                  <a:srgbClr val="0F6B6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Avfall Sveriges hemsida</a:t>
            </a:r>
            <a:endParaRPr lang="sv-SE" sz="2000" b="1" kern="0" dirty="0">
              <a:solidFill>
                <a:srgbClr val="0F6B69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0CF6F9A-F1BF-0ABA-2B4D-A427CCAC69EE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19440B7-162A-35CD-ADF0-7DE6D2C3A07B}"/>
              </a:ext>
            </a:extLst>
          </p:cNvPr>
          <p:cNvSpPr txBox="1"/>
          <p:nvPr/>
        </p:nvSpPr>
        <p:spPr>
          <a:xfrm>
            <a:off x="3300625" y="1255136"/>
            <a:ext cx="5588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Rapportinformation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Platshållare för bild 14" descr="En bild som visar skärmbild, svart och vit, stygn&#10;&#10;Automatiskt genererad beskrivning">
            <a:extLst>
              <a:ext uri="{FF2B5EF4-FFF2-40B4-BE49-F238E27FC236}">
                <a16:creationId xmlns:a16="http://schemas.microsoft.com/office/drawing/2014/main" id="{C2853A3F-5032-FB64-B268-7D712AC783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vfallSverige-tema_2024">
  <a:themeElements>
    <a:clrScheme name="AVS_2024">
      <a:dk1>
        <a:srgbClr val="F6F1E3"/>
      </a:dk1>
      <a:lt1>
        <a:srgbClr val="F6F1E3"/>
      </a:lt1>
      <a:dk2>
        <a:srgbClr val="103140"/>
      </a:dk2>
      <a:lt2>
        <a:srgbClr val="609291"/>
      </a:lt2>
      <a:accent1>
        <a:srgbClr val="004763"/>
      </a:accent1>
      <a:accent2>
        <a:srgbClr val="821946"/>
      </a:accent2>
      <a:accent3>
        <a:srgbClr val="C2A245"/>
      </a:accent3>
      <a:accent4>
        <a:srgbClr val="006665"/>
      </a:accent4>
      <a:accent5>
        <a:srgbClr val="AC6878"/>
      </a:accent5>
      <a:accent6>
        <a:srgbClr val="A6BDBC"/>
      </a:accent6>
      <a:hlink>
        <a:srgbClr val="FFFFFE"/>
      </a:hlink>
      <a:folHlink>
        <a:srgbClr val="C2A145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fallSverige-tema_2024" id="{4CD7FB37-0B74-A14B-A430-8392E12B5DFB}" vid="{128B1696-8250-8945-AB4F-7FA4F89C1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ba2db-5b99-4acc-b3cd-7930f6769ac6">
      <Terms xmlns="http://schemas.microsoft.com/office/infopath/2007/PartnerControls"/>
    </lcf76f155ced4ddcb4097134ff3c332f>
    <TaxCatchAll xmlns="1611cc7e-243d-4120-a4b3-dc62a26f08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74F0A39259EE4080EFAF63AD509D66" ma:contentTypeVersion="16" ma:contentTypeDescription="Skapa ett nytt dokument." ma:contentTypeScope="" ma:versionID="0ad8517290fa28e16db542b74ba499dd">
  <xsd:schema xmlns:xsd="http://www.w3.org/2001/XMLSchema" xmlns:xs="http://www.w3.org/2001/XMLSchema" xmlns:p="http://schemas.microsoft.com/office/2006/metadata/properties" xmlns:ns2="a98ba2db-5b99-4acc-b3cd-7930f6769ac6" xmlns:ns3="fbe7ad95-0d9e-46ae-9350-333e0f496a9e" xmlns:ns4="1611cc7e-243d-4120-a4b3-dc62a26f08e1" targetNamespace="http://schemas.microsoft.com/office/2006/metadata/properties" ma:root="true" ma:fieldsID="5c76eb74648a875d357670ece24a7951" ns2:_="" ns3:_="" ns4:_="">
    <xsd:import namespace="a98ba2db-5b99-4acc-b3cd-7930f6769ac6"/>
    <xsd:import namespace="fbe7ad95-0d9e-46ae-9350-333e0f496a9e"/>
    <xsd:import namespace="1611cc7e-243d-4120-a4b3-dc62a26f08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2db-5b99-4acc-b3cd-7930f6769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7ad95-0d9e-46ae-9350-333e0f496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1cc7e-243d-4120-a4b3-dc62a26f08e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7a62ae6-8cf5-4525-adfe-6f2b8bf284e6}" ma:internalName="TaxCatchAll" ma:showField="CatchAllData" ma:web="fbe7ad95-0d9e-46ae-9350-333e0f496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7AE442-C8D1-4F5B-B22B-84ABF0F83C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D1E9EA-1243-41CF-882B-43D84F9E6C8F}">
  <ds:schemaRefs>
    <ds:schemaRef ds:uri="http://purl.org/dc/elements/1.1/"/>
    <ds:schemaRef ds:uri="1611cc7e-243d-4120-a4b3-dc62a26f08e1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be7ad95-0d9e-46ae-9350-333e0f496a9e"/>
    <ds:schemaRef ds:uri="a98ba2db-5b99-4acc-b3cd-7930f6769ac6"/>
  </ds:schemaRefs>
</ds:datastoreItem>
</file>

<file path=customXml/itemProps3.xml><?xml version="1.0" encoding="utf-8"?>
<ds:datastoreItem xmlns:ds="http://schemas.openxmlformats.org/officeDocument/2006/customXml" ds:itemID="{55FE931F-FE70-4802-BEA9-D72777AE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8ba2db-5b99-4acc-b3cd-7930f6769ac6"/>
    <ds:schemaRef ds:uri="fbe7ad95-0d9e-46ae-9350-333e0f496a9e"/>
    <ds:schemaRef ds:uri="1611cc7e-243d-4120-a4b3-dc62a26f08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AvfallSverige-mall</Template>
  <TotalTime>653</TotalTime>
  <Words>396</Words>
  <Application>Microsoft Macintosh PowerPoint</Application>
  <PresentationFormat>Bredbild</PresentationFormat>
  <Paragraphs>51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Systemtypsnitt normalt</vt:lpstr>
      <vt:lpstr>Wingdings</vt:lpstr>
      <vt:lpstr>AvfallSverige-tema_2024</vt:lpstr>
      <vt:lpstr>Fördjupad analys av plast i hushållens restavfall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Carolina Tufvesson</dc:creator>
  <cp:keywords/>
  <dc:description/>
  <cp:lastModifiedBy>Jessica Christiansen</cp:lastModifiedBy>
  <cp:revision>7</cp:revision>
  <dcterms:created xsi:type="dcterms:W3CDTF">2024-01-22T07:33:06Z</dcterms:created>
  <dcterms:modified xsi:type="dcterms:W3CDTF">2024-03-21T10:10:27Z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0x0101005874F0A39259EE4080EFAF63AD509D66</vt:lpwstr>
  </property>
  <property fmtid="{D5CDD505-2E9C-101B-9397-08002B2CF9AE}" pid="3" name="MediaServiceImageTags">
    <vt:lpwstr/>
  </property>
</Properties>
</file>