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3"/>
  </p:notesMasterIdLst>
  <p:sldIdLst>
    <p:sldId id="288" r:id="rId5"/>
    <p:sldId id="272" r:id="rId6"/>
    <p:sldId id="284" r:id="rId7"/>
    <p:sldId id="273" r:id="rId8"/>
    <p:sldId id="277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1E6589-A183-3EB7-0BAE-FF687B383E80}" name="Yevgeniya Arushanyan" initials="YA" userId="S::yevgeniya.arushanyan@ramboll.se::57ddd114-c0d8-4644-b64d-47d1c9a54e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B69"/>
    <a:srgbClr val="487574"/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CF667-2563-1048-A694-A5205C433ACF}" v="10" dt="2024-04-11T08:14:39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/>
    <p:restoredTop sz="95775"/>
  </p:normalViewPr>
  <p:slideViewPr>
    <p:cSldViewPr snapToGrid="0" snapToObjects="1">
      <p:cViewPr varScale="1">
        <p:scale>
          <a:sx n="118" d="100"/>
          <a:sy n="118" d="100"/>
        </p:scale>
        <p:origin x="64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si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-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286000"/>
            <a:ext cx="5980771" cy="1865861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321801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Presentatörisson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19448C84-5967-6512-69D6-E75A6D5F0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4856866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9874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213908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0442502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F6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597009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Sv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23D6E94-6DF3-680B-12EE-25ADACEDF855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Grafik, symbol&#10;&#10;Automatiskt genererad beskrivning">
            <a:extLst>
              <a:ext uri="{FF2B5EF4-FFF2-40B4-BE49-F238E27FC236}">
                <a16:creationId xmlns:a16="http://schemas.microsoft.com/office/drawing/2014/main" id="{622607C0-06D1-EC1F-0318-4BB16DDCE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42" y="0"/>
            <a:ext cx="10517458" cy="685800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5C427E8F-F031-7F3F-E614-A8D18371ACE5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0E4147B-9C32-72BD-FD94-14A44DFBA33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288A2DC-79B3-927F-5C81-4614A05261AC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4673851-F7F9-8FCA-8196-C9D9296B7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96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sida E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003345"/>
            <a:ext cx="5980771" cy="1865861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TITLE OF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039146"/>
            <a:ext cx="5980771" cy="36512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Nameworth</a:t>
            </a:r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74099FE-86F5-FADB-BF8D-1E512CBF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5704538"/>
            <a:ext cx="5980771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6766"/>
                </a:solidFill>
              </a:defRPr>
            </a:lvl1pPr>
          </a:lstStyle>
          <a:p>
            <a:fld id="{70FFE6F2-7FCD-DC46-A11F-774055623A4E}" type="datetime4">
              <a:rPr lang="sv-SE" smtClean="0"/>
              <a:pPr/>
              <a:t>11 april 2024</a:t>
            </a:fld>
            <a:endParaRPr lang="sv-SE" dirty="0"/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74B4CDA8-0197-EF18-4979-D4E5106D4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128" y="4770645"/>
            <a:ext cx="3575642" cy="7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16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vänst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flipH="1">
            <a:off x="34656" y="0"/>
            <a:ext cx="7534543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3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A2BF088-528F-E2AF-9E97-B19DF8CD7291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ABE3EF2-AB19-447A-B08B-251A67F28DF4}"/>
              </a:ext>
            </a:extLst>
          </p:cNvPr>
          <p:cNvSpPr txBox="1"/>
          <p:nvPr userDrawn="1"/>
        </p:nvSpPr>
        <p:spPr>
          <a:xfrm rot="5400000">
            <a:off x="10503416" y="3632228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51C6E5-D182-6F84-0B02-EFB61D892CB0}"/>
              </a:ext>
            </a:extLst>
          </p:cNvPr>
          <p:cNvSpPr txBox="1"/>
          <p:nvPr userDrawn="1"/>
        </p:nvSpPr>
        <p:spPr>
          <a:xfrm rot="16200000">
            <a:off x="-2057916" y="2831039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B14622D-3438-FA13-78EF-249BF0F37762}"/>
              </a:ext>
            </a:extLst>
          </p:cNvPr>
          <p:cNvSpPr txBox="1"/>
          <p:nvPr userDrawn="1"/>
        </p:nvSpPr>
        <p:spPr>
          <a:xfrm>
            <a:off x="801551" y="686489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</p:spTree>
    <p:extLst>
      <p:ext uri="{BB962C8B-B14F-4D97-AF65-F5344CB8AC3E}">
        <p14:creationId xmlns:p14="http://schemas.microsoft.com/office/powerpoint/2010/main" val="26396527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38F0E7C-DCCB-E014-7CC4-F2DD74E57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rgbClr val="416D70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22191579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35282590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B208098D-9026-51FB-D81B-2E43E1799C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2803" y="2606273"/>
            <a:ext cx="2651527" cy="26515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PLATS FÖR QR-KOD TILL RAPPORTEN</a:t>
            </a:r>
          </a:p>
        </p:txBody>
      </p:sp>
    </p:spTree>
    <p:extLst>
      <p:ext uri="{BB962C8B-B14F-4D97-AF65-F5344CB8AC3E}">
        <p14:creationId xmlns:p14="http://schemas.microsoft.com/office/powerpoint/2010/main" val="31590073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059057" y="-461665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BB89D6E-7A4D-3F9C-3608-0522041549D4}"/>
              </a:ext>
            </a:extLst>
          </p:cNvPr>
          <p:cNvSpPr txBox="1"/>
          <p:nvPr userDrawn="1"/>
        </p:nvSpPr>
        <p:spPr>
          <a:xfrm rot="5400000">
            <a:off x="9663864" y="2971731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2D383B8-B3DB-7A0E-7F36-6A725FF5902A}"/>
              </a:ext>
            </a:extLst>
          </p:cNvPr>
          <p:cNvSpPr txBox="1"/>
          <p:nvPr userDrawn="1"/>
        </p:nvSpPr>
        <p:spPr>
          <a:xfrm>
            <a:off x="4509478" y="6858000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6913279-1974-1507-AD2A-68E3578782DF}"/>
              </a:ext>
            </a:extLst>
          </p:cNvPr>
          <p:cNvSpPr txBox="1"/>
          <p:nvPr userDrawn="1"/>
        </p:nvSpPr>
        <p:spPr>
          <a:xfrm rot="16200000">
            <a:off x="-2510064" y="2510064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77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, samfinansier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E7AABA9-F143-6EEF-EDB7-E4BD310C78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28100" y="8001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5F9AD34-92DE-06BC-A99E-DF8BFF0CC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28100" y="36703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B17F9D-D650-1BA4-AAED-8A52F75592F7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5EEF13C-A2E8-FF03-DC28-2C2C60AFACE2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7B2353-C162-E222-5386-36C1E7712BC3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5DB9C15-3DB3-7300-E1EA-3001EA3CF98D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13314106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B318D88-F332-3177-E053-F8D33CD6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294075"/>
            <a:ext cx="7935703" cy="184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D44067-90F8-7F55-85FA-B103BB692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697" y="2230243"/>
            <a:ext cx="7935703" cy="408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33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712" r:id="rId4"/>
    <p:sldLayoutId id="2147483720" r:id="rId5"/>
    <p:sldLayoutId id="2147483715" r:id="rId6"/>
    <p:sldLayoutId id="2147483719" r:id="rId7"/>
    <p:sldLayoutId id="2147483718" r:id="rId8"/>
    <p:sldLayoutId id="2147483713" r:id="rId9"/>
    <p:sldLayoutId id="2147483714" r:id="rId10"/>
    <p:sldLayoutId id="2147483717" r:id="rId11"/>
    <p:sldLayoutId id="2147483716" r:id="rId12"/>
    <p:sldLayoutId id="2147483708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AF5E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fallsverige.se/rapporter-utveckling/rapporter/" TargetMode="External"/><Relationship Id="rId2" Type="http://schemas.openxmlformats.org/officeDocument/2006/relationships/hyperlink" Target="mailto:rad.givarsson@avfallsverige.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>
            <a:extLst>
              <a:ext uri="{FF2B5EF4-FFF2-40B4-BE49-F238E27FC236}">
                <a16:creationId xmlns:a16="http://schemas.microsoft.com/office/drawing/2014/main" id="{867E3E7F-ACF1-55B8-1762-ED7E9463E604}"/>
              </a:ext>
            </a:extLst>
          </p:cNvPr>
          <p:cNvSpPr/>
          <p:nvPr/>
        </p:nvSpPr>
        <p:spPr>
          <a:xfrm>
            <a:off x="4896478" y="-871773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AF8DBB-0CCE-6F9C-C08C-4B74609EF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900" y="2496069"/>
            <a:ext cx="6399871" cy="1865861"/>
          </a:xfrm>
        </p:spPr>
        <p:txBody>
          <a:bodyPr/>
          <a:lstStyle/>
          <a:p>
            <a:r>
              <a:rPr lang="sv-SE" sz="4000" dirty="0"/>
              <a:t>Uppföljning av beslutsstödet för återvinning av slaggrus i anläggningsarbete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0785B9-FF2F-1FDA-5D49-0E25ADF167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9" y="4779107"/>
            <a:ext cx="5980771" cy="365125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>
                <a:solidFill>
                  <a:srgbClr val="0F6B69"/>
                </a:solidFill>
              </a:rPr>
              <a:t>November 2023</a:t>
            </a:r>
          </a:p>
        </p:txBody>
      </p:sp>
      <p:sp>
        <p:nvSpPr>
          <p:cNvPr id="5" name="Underrubrik 1">
            <a:extLst>
              <a:ext uri="{FF2B5EF4-FFF2-40B4-BE49-F238E27FC236}">
                <a16:creationId xmlns:a16="http://schemas.microsoft.com/office/drawing/2014/main" id="{76657F26-6EC7-7E81-CA82-E0EDB3AE5B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5999" y="4387956"/>
            <a:ext cx="5980771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2400" dirty="0">
                <a:solidFill>
                  <a:srgbClr val="0F6B69"/>
                </a:solidFill>
              </a:rPr>
              <a:t>Rapportnummer 2024:05</a:t>
            </a:r>
          </a:p>
        </p:txBody>
      </p:sp>
    </p:spTree>
    <p:extLst>
      <p:ext uri="{BB962C8B-B14F-4D97-AF65-F5344CB8AC3E}">
        <p14:creationId xmlns:p14="http://schemas.microsoft.com/office/powerpoint/2010/main" val="35183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468551" y="-1219368"/>
            <a:ext cx="9254897" cy="9295973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3105435" y="493625"/>
            <a:ext cx="59811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Avfall Sveriges</a:t>
            </a:r>
            <a:b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</a:br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utvecklingssatsningar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2591937" y="1817064"/>
            <a:ext cx="70081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dirty="0">
                <a:solidFill>
                  <a:srgbClr val="0F6B69"/>
                </a:solidFill>
              </a:rPr>
              <a:t>Syftet med Avfall Sveriges utvecklingssatsning är att genom </a:t>
            </a:r>
            <a:r>
              <a:rPr lang="sv-SE" sz="2000" b="1" dirty="0">
                <a:solidFill>
                  <a:srgbClr val="0F6B69"/>
                </a:solidFill>
              </a:rPr>
              <a:t>samordnade</a:t>
            </a:r>
            <a:r>
              <a:rPr lang="sv-SE" sz="2000" dirty="0">
                <a:solidFill>
                  <a:srgbClr val="0F6B69"/>
                </a:solidFill>
              </a:rPr>
              <a:t> insatser </a:t>
            </a:r>
            <a:r>
              <a:rPr lang="sv-SE" sz="2000" b="1" dirty="0">
                <a:solidFill>
                  <a:srgbClr val="0F6B69"/>
                </a:solidFill>
              </a:rPr>
              <a:t>främja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b="1" dirty="0">
                <a:solidFill>
                  <a:srgbClr val="0F6B69"/>
                </a:solidFill>
              </a:rPr>
              <a:t>medlemmarnas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i="1" dirty="0">
                <a:solidFill>
                  <a:srgbClr val="0F6B69"/>
                </a:solidFill>
              </a:rPr>
              <a:t>verksamhetsutveckling</a:t>
            </a:r>
            <a:r>
              <a:rPr lang="sv-SE" sz="2000" dirty="0">
                <a:solidFill>
                  <a:srgbClr val="0F6B69"/>
                </a:solidFill>
              </a:rPr>
              <a:t> för en </a:t>
            </a:r>
            <a:r>
              <a:rPr lang="sv-SE" sz="2000" b="1" dirty="0">
                <a:solidFill>
                  <a:srgbClr val="0F6B69"/>
                </a:solidFill>
              </a:rPr>
              <a:t>avfallshantering</a:t>
            </a:r>
            <a:r>
              <a:rPr lang="sv-SE" sz="2000" dirty="0">
                <a:solidFill>
                  <a:srgbClr val="0F6B69"/>
                </a:solidFill>
              </a:rPr>
              <a:t> som är miljöriktig och hållbar utifrån ett samhällsansvar. </a:t>
            </a:r>
            <a:br>
              <a:rPr lang="sv-SE" sz="2000" dirty="0">
                <a:solidFill>
                  <a:srgbClr val="0F6B69"/>
                </a:solidFill>
              </a:rPr>
            </a:br>
            <a:endParaRPr lang="sv-SE" sz="2000" dirty="0">
              <a:solidFill>
                <a:srgbClr val="0F6B69"/>
              </a:solidFill>
            </a:endParaRP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Utvecklingssatsningens </a:t>
            </a:r>
            <a:r>
              <a:rPr lang="sv-SE" sz="2000" i="1" dirty="0">
                <a:solidFill>
                  <a:srgbClr val="0F6B69"/>
                </a:solidFill>
              </a:rPr>
              <a:t>inriktning</a:t>
            </a:r>
            <a:r>
              <a:rPr lang="sv-SE" sz="2000" dirty="0">
                <a:solidFill>
                  <a:srgbClr val="0F6B69"/>
                </a:solidFill>
              </a:rPr>
              <a:t> utgår från medlemmarnas behov, är starkt </a:t>
            </a:r>
            <a:r>
              <a:rPr lang="sv-SE" sz="2000" i="1" dirty="0">
                <a:solidFill>
                  <a:srgbClr val="0F6B69"/>
                </a:solidFill>
              </a:rPr>
              <a:t>medlemsförankrad</a:t>
            </a:r>
            <a:r>
              <a:rPr lang="sv-SE" sz="2000" dirty="0">
                <a:solidFill>
                  <a:srgbClr val="0F6B69"/>
                </a:solidFill>
              </a:rPr>
              <a:t>, framförallt genom arbetsgrupperna, och har sin grund i </a:t>
            </a:r>
            <a:r>
              <a:rPr lang="sv-SE" sz="2000" i="1" dirty="0">
                <a:solidFill>
                  <a:srgbClr val="0F6B69"/>
                </a:solidFill>
              </a:rPr>
              <a:t>Avfall Sveriges vision </a:t>
            </a:r>
            <a:r>
              <a:rPr lang="sv-SE" sz="2000" b="1" i="1" dirty="0">
                <a:solidFill>
                  <a:srgbClr val="0F6B69"/>
                </a:solidFill>
              </a:rPr>
              <a:t>”Det finns inget avfall”. </a:t>
            </a:r>
            <a:br>
              <a:rPr lang="sv-SE" sz="2000" b="1" i="1" dirty="0">
                <a:solidFill>
                  <a:srgbClr val="0F6B69"/>
                </a:solidFill>
              </a:rPr>
            </a:br>
            <a:endParaRPr lang="sv-SE" sz="2000" b="1" i="1" dirty="0">
              <a:solidFill>
                <a:srgbClr val="0F6B69"/>
              </a:solidFill>
            </a:endParaRPr>
          </a:p>
          <a:p>
            <a:pPr algn="ctr"/>
            <a:r>
              <a:rPr lang="sv-SE" sz="2000" b="1" dirty="0">
                <a:solidFill>
                  <a:srgbClr val="0F6B69"/>
                </a:solidFill>
              </a:rPr>
              <a:t>Särskilda satsningar</a:t>
            </a: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Arbetsgrupperna för energiåtervinning, biologisk återvinning och avfallsanläggningar har </a:t>
            </a:r>
            <a:r>
              <a:rPr lang="sv-SE" sz="2000" i="1" dirty="0">
                <a:solidFill>
                  <a:srgbClr val="0F6B69"/>
                </a:solidFill>
              </a:rPr>
              <a:t>egna utvecklingssatsningar</a:t>
            </a:r>
            <a:r>
              <a:rPr lang="sv-SE" sz="2000" dirty="0">
                <a:solidFill>
                  <a:srgbClr val="0F6B69"/>
                </a:solidFill>
              </a:rPr>
              <a:t> som de själva bekostar och beslutar om.  </a:t>
            </a:r>
          </a:p>
          <a:p>
            <a:pPr algn="ctr"/>
            <a:endParaRPr lang="sv-SE" sz="2000" b="1" i="1" dirty="0">
              <a:solidFill>
                <a:srgbClr val="0F6B69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524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2280066" y="-1829937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516654" y="1992917"/>
            <a:ext cx="70081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i="1" dirty="0">
                <a:solidFill>
                  <a:srgbClr val="0F6B69"/>
                </a:solidFill>
              </a:rPr>
              <a:t>Sökande:</a:t>
            </a:r>
          </a:p>
          <a:p>
            <a:r>
              <a:rPr lang="sv-SE" sz="2000" dirty="0" err="1">
                <a:solidFill>
                  <a:srgbClr val="0F6B69"/>
                </a:solidFill>
              </a:rPr>
              <a:t>Afry</a:t>
            </a:r>
            <a:endParaRPr lang="sv-SE" sz="2000" dirty="0">
              <a:solidFill>
                <a:srgbClr val="0F6B69"/>
              </a:solidFill>
            </a:endParaRP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Genomförare:</a:t>
            </a:r>
          </a:p>
          <a:p>
            <a:r>
              <a:rPr lang="en-US" sz="2000" dirty="0" err="1">
                <a:solidFill>
                  <a:srgbClr val="0F6B69"/>
                </a:solidFill>
              </a:rPr>
              <a:t>Ensucon</a:t>
            </a:r>
            <a:r>
              <a:rPr lang="en-US" sz="2000" dirty="0">
                <a:solidFill>
                  <a:srgbClr val="0F6B69"/>
                </a:solidFill>
              </a:rPr>
              <a:t> AB, </a:t>
            </a:r>
            <a:r>
              <a:rPr lang="en-US" sz="2000" dirty="0" err="1">
                <a:solidFill>
                  <a:srgbClr val="0F6B69"/>
                </a:solidFill>
              </a:rPr>
              <a:t>Afry</a:t>
            </a:r>
            <a:endParaRPr lang="en-US" sz="2000" dirty="0">
              <a:solidFill>
                <a:srgbClr val="0F6B69"/>
              </a:solidFill>
            </a:endParaRP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Projektledare:</a:t>
            </a:r>
          </a:p>
          <a:p>
            <a:r>
              <a:rPr lang="en-US" sz="2000" dirty="0" err="1">
                <a:solidFill>
                  <a:srgbClr val="0F6B69"/>
                </a:solidFill>
              </a:rPr>
              <a:t>Martijn</a:t>
            </a:r>
            <a:r>
              <a:rPr lang="en-US" sz="2000" dirty="0">
                <a:solidFill>
                  <a:srgbClr val="0F6B69"/>
                </a:solidFill>
              </a:rPr>
              <a:t> van </a:t>
            </a:r>
            <a:r>
              <a:rPr lang="en-US" sz="2000" dirty="0" err="1">
                <a:solidFill>
                  <a:srgbClr val="0F6B69"/>
                </a:solidFill>
              </a:rPr>
              <a:t>Praagh</a:t>
            </a:r>
            <a:r>
              <a:rPr lang="en-US" sz="2000" dirty="0">
                <a:solidFill>
                  <a:srgbClr val="0F6B69"/>
                </a:solidFill>
              </a:rPr>
              <a:t>, </a:t>
            </a:r>
            <a:r>
              <a:rPr lang="en-US" sz="2000" dirty="0" err="1">
                <a:solidFill>
                  <a:srgbClr val="0F6B69"/>
                </a:solidFill>
              </a:rPr>
              <a:t>Ensucon</a:t>
            </a:r>
            <a:r>
              <a:rPr lang="en-US" sz="2000" dirty="0">
                <a:solidFill>
                  <a:srgbClr val="0F6B69"/>
                </a:solidFill>
              </a:rPr>
              <a:t> AB</a:t>
            </a:r>
            <a:br>
              <a:rPr lang="en-US" sz="2000" dirty="0">
                <a:solidFill>
                  <a:srgbClr val="0F6B69"/>
                </a:solidFill>
              </a:rPr>
            </a:br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Finansiär: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Avfall Sverige, Energiforsk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4F9B835D-C3EC-5672-DAF7-92FD0E082D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0A969D43-E36F-C3C3-02EC-DC6508F1E0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D30448-A3FE-9A9F-2E05-D8F09C8D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5DC22768-B8CA-D367-ACE9-2DF336B32E1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Projektinformation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5A999D9-1B16-BB8D-338D-1A6C6AE43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124" y="800100"/>
            <a:ext cx="2600876" cy="260087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5C66E4E1-1BA8-9231-8D70-4A6F97A83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112" y="3670300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3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F0A894B0-603F-13C6-D4F4-A9FCA8152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6" y="2047682"/>
            <a:ext cx="10506528" cy="40356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Slaggrus och andra askor har tekniska egenskaper som gör de mycket lämpliga att användas i anläggningskonstruktioner. De innehåller mot bakgrundshalter förhöjda halter av främst metaller, klorider och </a:t>
            </a:r>
            <a:r>
              <a:rPr lang="sv-SE" dirty="0" err="1"/>
              <a:t>sulfater</a:t>
            </a:r>
            <a:r>
              <a:rPr lang="sv-SE" dirty="0"/>
              <a:t>. </a:t>
            </a:r>
          </a:p>
          <a:p>
            <a:pPr>
              <a:lnSpc>
                <a:spcPct val="100000"/>
              </a:lnSpc>
            </a:pPr>
            <a:r>
              <a:rPr lang="sv-SE" dirty="0"/>
              <a:t>Beslutsstödet används som underlag för ansökningar om återvinning av slaggrus i storskaliga konstruktioner. </a:t>
            </a:r>
          </a:p>
          <a:p>
            <a:pPr>
              <a:lnSpc>
                <a:spcPct val="100000"/>
              </a:lnSpc>
            </a:pPr>
            <a:r>
              <a:rPr lang="sv-SE" dirty="0"/>
              <a:t>Uppföljning syftar till att följa upp tillämpningen av beslutsstödet och verifiera vissa antaganden gällande miljö- och hälsorisker genom att mäta uppkomsten av damm vid storskalig konstruktionsarbete med slaggrus. </a:t>
            </a:r>
          </a:p>
          <a:p>
            <a:pPr>
              <a:lnSpc>
                <a:spcPct val="100000"/>
              </a:lnSpc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4398B3F3-469C-37D0-ABA1-0E29CF7646D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Bakgrund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02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D1DDD83F-1288-025E-174D-BC57B496A9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2"/>
            <a:ext cx="6791403" cy="403561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sv-SE" dirty="0"/>
              <a:t>Beslutsstödet upplevs som ett fungerade, viktigt underlag för att underlätta återvinningen av slaggrus i anläggningsarbete. </a:t>
            </a:r>
          </a:p>
          <a:p>
            <a:pPr>
              <a:lnSpc>
                <a:spcPct val="100000"/>
              </a:lnSpc>
            </a:pPr>
            <a:r>
              <a:rPr lang="sv-SE" dirty="0"/>
              <a:t>Stora avvikelser gällande anläggningsprojekts storlek och geometri leder till att riktvärden i stödet inte kan användas rakt av. </a:t>
            </a:r>
          </a:p>
          <a:p>
            <a:pPr>
              <a:lnSpc>
                <a:spcPct val="100000"/>
              </a:lnSpc>
            </a:pPr>
            <a:r>
              <a:rPr lang="sv-SE" dirty="0"/>
              <a:t>En verifierad metod för att mäta atmosfärisk nedfall möjliggjorde att fånga in och mäta slaggrusdamm. </a:t>
            </a:r>
          </a:p>
          <a:p>
            <a:pPr>
              <a:lnSpc>
                <a:spcPct val="100000"/>
              </a:lnSpc>
            </a:pPr>
            <a:r>
              <a:rPr lang="sv-SE" dirty="0"/>
              <a:t>Halter i dammet kunde korreleras till avståndet från konstruktionen, vindhastighet och –riktning. </a:t>
            </a:r>
          </a:p>
          <a:p>
            <a:pPr>
              <a:lnSpc>
                <a:spcPct val="100000"/>
              </a:lnSpc>
            </a:pPr>
            <a:r>
              <a:rPr lang="sv-SE" dirty="0"/>
              <a:t>Riskerna på grund av föroreningar från slaggruset i infångat damm verkar i det föreliggande fallet ha överskattats något i den föregående riskbedömningen gjort med beslutsstödet. </a:t>
            </a:r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3F860522-DF86-777E-5CBB-63A009796F4E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Nyckelresultat</a:t>
            </a:r>
            <a:endParaRPr lang="sv-SE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latshållare för bild 6" descr="Depositionsmätning med Nilu-tratt i Trelleborgs hamn (Foto: Martijn van Praagh)">
            <a:extLst>
              <a:ext uri="{FF2B5EF4-FFF2-40B4-BE49-F238E27FC236}">
                <a16:creationId xmlns:a16="http://schemas.microsoft.com/office/drawing/2014/main" id="{945AE67B-06C8-646E-EF43-94AC22C59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4" t="7240" r="4866" b="7240"/>
          <a:stretch/>
        </p:blipFill>
        <p:spPr>
          <a:xfrm>
            <a:off x="7632699" y="774700"/>
            <a:ext cx="4025899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0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328459" y="-2494115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29AEB6E9-8E83-D1D1-EAC5-72384EE1A6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233F123-9175-35FD-349A-B73D8CF87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Beslutsstödet för återvinning av slaggrus i anläggningskonstruktioner behöver uppdateras och utvecklas och för att blir ännu mer användbar. En enklare vägledning efterfrågas. </a:t>
            </a:r>
          </a:p>
          <a:p>
            <a:r>
              <a:rPr lang="sv-SE" dirty="0"/>
              <a:t>Kunskapsläget kring slaggrusets damningsbenägenhet bör förbättras genom att mäta både damning, deposition och effekten av </a:t>
            </a:r>
            <a:r>
              <a:rPr lang="sv-SE" dirty="0" err="1"/>
              <a:t>dammreducerande</a:t>
            </a:r>
            <a:r>
              <a:rPr lang="sv-SE" dirty="0"/>
              <a:t> åtgärder vid fler anläggningsprojekt med slaggrus och med traditionella anläggningsmaterial.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38954D98-D255-248B-625B-F3E6469A7B6C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Insikter &amp; slutsatser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latshållare för bild 9" descr="En bild som visar transport, utomhus, himmel, fordon&#10;&#10;Automatiskt genererad beskrivning">
            <a:extLst>
              <a:ext uri="{FF2B5EF4-FFF2-40B4-BE49-F238E27FC236}">
                <a16:creationId xmlns:a16="http://schemas.microsoft.com/office/drawing/2014/main" id="{22ED2D83-EBAB-629B-9B9E-F1B2E4DB96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48" r="24844"/>
          <a:stretch/>
        </p:blipFill>
        <p:spPr>
          <a:xfrm>
            <a:off x="7660031" y="774700"/>
            <a:ext cx="4025901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78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998117" y="-420151"/>
            <a:ext cx="8355777" cy="8392862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6176005" y="4392090"/>
            <a:ext cx="4015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kern="0" dirty="0">
                <a:solidFill>
                  <a:srgbClr val="0F6B69"/>
                </a:solidFill>
              </a:rPr>
              <a:t>MER INFORMATION </a:t>
            </a:r>
            <a:br>
              <a:rPr lang="sv-SE" sz="2000" b="1" kern="0" dirty="0">
                <a:solidFill>
                  <a:srgbClr val="0F6B69"/>
                </a:solidFill>
              </a:rPr>
            </a:br>
            <a:r>
              <a:rPr lang="sv-SE" sz="2000" dirty="0">
                <a:solidFill>
                  <a:srgbClr val="0F6B69"/>
                </a:solidFill>
              </a:rPr>
              <a:t>Fredrika </a:t>
            </a:r>
            <a:r>
              <a:rPr lang="sv-SE" sz="2000" dirty="0" err="1">
                <a:solidFill>
                  <a:srgbClr val="0F6B69"/>
                </a:solidFill>
              </a:rPr>
              <a:t>Stranne</a:t>
            </a:r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dirty="0">
                <a:solidFill>
                  <a:srgbClr val="0F6B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fredrika stranne@avfallsverige.se</a:t>
            </a:r>
            <a:endParaRPr lang="sv-SE" sz="2000" dirty="0">
              <a:solidFill>
                <a:srgbClr val="0F6B69"/>
              </a:solidFill>
            </a:endParaRPr>
          </a:p>
        </p:txBody>
      </p:sp>
      <p:cxnSp>
        <p:nvCxnSpPr>
          <p:cNvPr id="2" name="Rak 1">
            <a:extLst>
              <a:ext uri="{FF2B5EF4-FFF2-40B4-BE49-F238E27FC236}">
                <a16:creationId xmlns:a16="http://schemas.microsoft.com/office/drawing/2014/main" id="{8A7A11D4-FD0C-A067-1CF7-A811BCB082D6}"/>
              </a:ext>
            </a:extLst>
          </p:cNvPr>
          <p:cNvCxnSpPr>
            <a:cxnSpLocks/>
          </p:cNvCxnSpPr>
          <p:nvPr/>
        </p:nvCxnSpPr>
        <p:spPr>
          <a:xfrm>
            <a:off x="6094816" y="2095500"/>
            <a:ext cx="0" cy="3691761"/>
          </a:xfrm>
          <a:prstGeom prst="line">
            <a:avLst/>
          </a:prstGeom>
          <a:ln w="57150">
            <a:solidFill>
              <a:srgbClr val="416D6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19BF29D1-13AB-97C0-8639-106F9390BC44}"/>
              </a:ext>
            </a:extLst>
          </p:cNvPr>
          <p:cNvSpPr txBox="1"/>
          <p:nvPr/>
        </p:nvSpPr>
        <p:spPr>
          <a:xfrm>
            <a:off x="6176005" y="2453872"/>
            <a:ext cx="36250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kern="0" dirty="0">
                <a:solidFill>
                  <a:srgbClr val="0F6B69"/>
                </a:solidFill>
              </a:rPr>
              <a:t>RAPPORTEN FINNS FÖR NEDLADDNING </a:t>
            </a:r>
            <a:br>
              <a:rPr lang="sv-SE" sz="2000" kern="0" dirty="0">
                <a:solidFill>
                  <a:srgbClr val="0F6B69"/>
                </a:solidFill>
              </a:rPr>
            </a:br>
            <a:r>
              <a:rPr lang="sv-SE" i="1" kern="0" dirty="0">
                <a:solidFill>
                  <a:srgbClr val="0F6B69"/>
                </a:solidFill>
              </a:rPr>
              <a:t>(kostnadsfritt för Avfall Sveriges medlemmar) </a:t>
            </a:r>
            <a:br>
              <a:rPr lang="sv-SE" kern="0" dirty="0">
                <a:solidFill>
                  <a:srgbClr val="0F6B69"/>
                </a:solidFill>
              </a:rPr>
            </a:br>
            <a:r>
              <a:rPr lang="sv-SE" sz="2000" kern="0" dirty="0">
                <a:solidFill>
                  <a:srgbClr val="0F6B69"/>
                </a:solidFill>
              </a:rPr>
              <a:t>på </a:t>
            </a:r>
            <a:r>
              <a:rPr lang="sv-SE" sz="2000" b="1" kern="0" dirty="0">
                <a:solidFill>
                  <a:srgbClr val="0F6B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Avfall Sveriges hemsida</a:t>
            </a:r>
            <a:endParaRPr lang="sv-SE" sz="2000" b="1" kern="0" dirty="0">
              <a:solidFill>
                <a:srgbClr val="0F6B69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0CF6F9A-F1BF-0ABA-2B4D-A427CCAC69EE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19440B7-162A-35CD-ADF0-7DE6D2C3A07B}"/>
              </a:ext>
            </a:extLst>
          </p:cNvPr>
          <p:cNvSpPr txBox="1"/>
          <p:nvPr/>
        </p:nvSpPr>
        <p:spPr>
          <a:xfrm>
            <a:off x="3300625" y="1255136"/>
            <a:ext cx="5588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Rapportinformation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latshållare för bild 5" descr="En bild som visar mönster, stygn&#10;&#10;Automatiskt genererad beskrivning">
            <a:extLst>
              <a:ext uri="{FF2B5EF4-FFF2-40B4-BE49-F238E27FC236}">
                <a16:creationId xmlns:a16="http://schemas.microsoft.com/office/drawing/2014/main" id="{726C273F-0E98-D29D-051E-EE8305DC4CC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16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>
            <a:extLst>
              <a:ext uri="{FF2B5EF4-FFF2-40B4-BE49-F238E27FC236}">
                <a16:creationId xmlns:a16="http://schemas.microsoft.com/office/drawing/2014/main" id="{197EAF60-8526-38FE-8132-E01A1ADB6FE2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AD0D48FF-D1B6-E84E-AA82-E77ADDBEF91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FED93B9-C310-48FB-9657-E75C0A9A3917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66346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vfallSverige-tema_2024">
  <a:themeElements>
    <a:clrScheme name="AVS_2024">
      <a:dk1>
        <a:srgbClr val="F6F1E3"/>
      </a:dk1>
      <a:lt1>
        <a:srgbClr val="F6F1E3"/>
      </a:lt1>
      <a:dk2>
        <a:srgbClr val="103140"/>
      </a:dk2>
      <a:lt2>
        <a:srgbClr val="609291"/>
      </a:lt2>
      <a:accent1>
        <a:srgbClr val="004763"/>
      </a:accent1>
      <a:accent2>
        <a:srgbClr val="821946"/>
      </a:accent2>
      <a:accent3>
        <a:srgbClr val="C2A245"/>
      </a:accent3>
      <a:accent4>
        <a:srgbClr val="006665"/>
      </a:accent4>
      <a:accent5>
        <a:srgbClr val="AC6878"/>
      </a:accent5>
      <a:accent6>
        <a:srgbClr val="A6BDBC"/>
      </a:accent6>
      <a:hlink>
        <a:srgbClr val="FFFFFE"/>
      </a:hlink>
      <a:folHlink>
        <a:srgbClr val="C2A145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fallSverige-tema_2024" id="{4CD7FB37-0B74-A14B-A430-8392E12B5DFB}" vid="{128B1696-8250-8945-AB4F-7FA4F89C1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74F0A39259EE4080EFAF63AD509D66" ma:contentTypeVersion="16" ma:contentTypeDescription="Skapa ett nytt dokument." ma:contentTypeScope="" ma:versionID="0ad8517290fa28e16db542b74ba499dd">
  <xsd:schema xmlns:xsd="http://www.w3.org/2001/XMLSchema" xmlns:xs="http://www.w3.org/2001/XMLSchema" xmlns:p="http://schemas.microsoft.com/office/2006/metadata/properties" xmlns:ns2="a98ba2db-5b99-4acc-b3cd-7930f6769ac6" xmlns:ns3="fbe7ad95-0d9e-46ae-9350-333e0f496a9e" xmlns:ns4="1611cc7e-243d-4120-a4b3-dc62a26f08e1" targetNamespace="http://schemas.microsoft.com/office/2006/metadata/properties" ma:root="true" ma:fieldsID="5c76eb74648a875d357670ece24a7951" ns2:_="" ns3:_="" ns4:_="">
    <xsd:import namespace="a98ba2db-5b99-4acc-b3cd-7930f6769ac6"/>
    <xsd:import namespace="fbe7ad95-0d9e-46ae-9350-333e0f496a9e"/>
    <xsd:import namespace="1611cc7e-243d-4120-a4b3-dc62a26f08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ba2db-5b99-4acc-b3cd-7930f6769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2a0716b9-ea6c-4544-a4bd-65ac324c6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7ad95-0d9e-46ae-9350-333e0f496a9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1cc7e-243d-4120-a4b3-dc62a26f08e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7a62ae6-8cf5-4525-adfe-6f2b8bf284e6}" ma:internalName="TaxCatchAll" ma:showField="CatchAllData" ma:web="fbe7ad95-0d9e-46ae-9350-333e0f496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8ba2db-5b99-4acc-b3cd-7930f6769ac6">
      <Terms xmlns="http://schemas.microsoft.com/office/infopath/2007/PartnerControls"/>
    </lcf76f155ced4ddcb4097134ff3c332f>
    <TaxCatchAll xmlns="1611cc7e-243d-4120-a4b3-dc62a26f08e1" xsi:nil="true"/>
  </documentManagement>
</p:properties>
</file>

<file path=customXml/itemProps1.xml><?xml version="1.0" encoding="utf-8"?>
<ds:datastoreItem xmlns:ds="http://schemas.openxmlformats.org/officeDocument/2006/customXml" ds:itemID="{55FE931F-FE70-4802-BEA9-D72777AE5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ba2db-5b99-4acc-b3cd-7930f6769ac6"/>
    <ds:schemaRef ds:uri="fbe7ad95-0d9e-46ae-9350-333e0f496a9e"/>
    <ds:schemaRef ds:uri="1611cc7e-243d-4120-a4b3-dc62a26f08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7AE442-C8D1-4F5B-B22B-84ABF0F83C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D1E9EA-1243-41CF-882B-43D84F9E6C8F}">
  <ds:schemaRefs>
    <ds:schemaRef ds:uri="http://purl.org/dc/terms/"/>
    <ds:schemaRef ds:uri="http://purl.org/dc/elements/1.1/"/>
    <ds:schemaRef ds:uri="fbe7ad95-0d9e-46ae-9350-333e0f496a9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1611cc7e-243d-4120-a4b3-dc62a26f08e1"/>
    <ds:schemaRef ds:uri="http://schemas.microsoft.com/office/2006/documentManagement/types"/>
    <ds:schemaRef ds:uri="a98ba2db-5b99-4acc-b3cd-7930f6769ac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AvfallSverige-mall</Template>
  <TotalTime>547</TotalTime>
  <Words>376</Words>
  <Application>Microsoft Macintosh PowerPoint</Application>
  <PresentationFormat>Bredbild</PresentationFormat>
  <Paragraphs>38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Systemtypsnitt normalt</vt:lpstr>
      <vt:lpstr>Wingdings</vt:lpstr>
      <vt:lpstr>AvfallSverige-tema_2024</vt:lpstr>
      <vt:lpstr>Uppföljning av beslutsstödet för återvinning av slaggrus i anläggningsarbete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Carolina Tufvesson</dc:creator>
  <cp:keywords/>
  <dc:description/>
  <cp:lastModifiedBy>Jessica Christiansen</cp:lastModifiedBy>
  <cp:revision>6</cp:revision>
  <dcterms:created xsi:type="dcterms:W3CDTF">2024-01-22T07:33:06Z</dcterms:created>
  <dcterms:modified xsi:type="dcterms:W3CDTF">2024-04-11T08:42:43Z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0x0101005874F0A39259EE4080EFAF63AD509D66</vt:lpwstr>
  </property>
  <property fmtid="{D5CDD505-2E9C-101B-9397-08002B2CF9AE}" pid="3" name="MediaServiceImageTags">
    <vt:lpwstr/>
  </property>
</Properties>
</file>