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4"/>
  </p:notesMasterIdLst>
  <p:sldIdLst>
    <p:sldId id="288" r:id="rId5"/>
    <p:sldId id="272" r:id="rId6"/>
    <p:sldId id="284" r:id="rId7"/>
    <p:sldId id="273" r:id="rId8"/>
    <p:sldId id="277" r:id="rId9"/>
    <p:sldId id="290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7BEE6-0728-EB49-9A21-336AF3CD4504}" v="1" dt="2024-01-23T09:39:50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8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3 mars 2025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B4B07.6873DEC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rad.givarsso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579542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sz="4000" dirty="0">
                <a:solidFill>
                  <a:srgbClr val="0F6B69"/>
                </a:solidFill>
              </a:rPr>
              <a:t>Lättillgängliga insamlingsplatser (LIP)</a:t>
            </a:r>
            <a:endParaRPr lang="sv-SE" sz="40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>
                <a:solidFill>
                  <a:srgbClr val="0F6B69"/>
                </a:solidFill>
              </a:rPr>
              <a:t>Mars 2025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 2025:03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023766" y="-1829937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en-US" sz="2000" dirty="0">
                <a:solidFill>
                  <a:srgbClr val="0F6B69"/>
                </a:solidFill>
              </a:rPr>
              <a:t>Ramboll Sweden AB</a:t>
            </a:r>
            <a:br>
              <a:rPr lang="en-US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en-US" sz="2000" dirty="0">
                <a:solidFill>
                  <a:srgbClr val="0F6B69"/>
                </a:solidFill>
              </a:rPr>
              <a:t>John Henry </a:t>
            </a:r>
            <a:r>
              <a:rPr lang="en-US" sz="2000" dirty="0" err="1">
                <a:solidFill>
                  <a:srgbClr val="0F6B69"/>
                </a:solidFill>
              </a:rPr>
              <a:t>Nylén</a:t>
            </a:r>
            <a:r>
              <a:rPr lang="en-US" sz="2000" dirty="0">
                <a:solidFill>
                  <a:srgbClr val="0F6B69"/>
                </a:solidFill>
              </a:rPr>
              <a:t>, Siri </a:t>
            </a:r>
            <a:r>
              <a:rPr lang="en-US" sz="2000" dirty="0" err="1">
                <a:solidFill>
                  <a:srgbClr val="0F6B69"/>
                </a:solidFill>
              </a:rPr>
              <a:t>Ranung</a:t>
            </a:r>
            <a:r>
              <a:rPr lang="en-US" sz="2000" dirty="0">
                <a:solidFill>
                  <a:srgbClr val="0F6B69"/>
                </a:solidFill>
              </a:rPr>
              <a:t>, Evelina Gunnarsson,</a:t>
            </a:r>
          </a:p>
          <a:p>
            <a:r>
              <a:rPr lang="en-US" sz="2000" dirty="0">
                <a:solidFill>
                  <a:srgbClr val="0F6B69"/>
                </a:solidFill>
              </a:rPr>
              <a:t>Raymond </a:t>
            </a:r>
            <a:r>
              <a:rPr lang="en-US" sz="2000" dirty="0" err="1">
                <a:solidFill>
                  <a:srgbClr val="0F6B69"/>
                </a:solidFill>
              </a:rPr>
              <a:t>Holmström</a:t>
            </a:r>
            <a:r>
              <a:rPr lang="en-US" sz="2000" dirty="0">
                <a:solidFill>
                  <a:srgbClr val="0F6B69"/>
                </a:solidFill>
              </a:rPr>
              <a:t> </a:t>
            </a:r>
            <a:r>
              <a:rPr lang="en-US" sz="2000" dirty="0" err="1">
                <a:solidFill>
                  <a:srgbClr val="0F6B69"/>
                </a:solidFill>
              </a:rPr>
              <a:t>och</a:t>
            </a:r>
            <a:r>
              <a:rPr lang="en-US" sz="2000" dirty="0">
                <a:solidFill>
                  <a:srgbClr val="0F6B69"/>
                </a:solidFill>
              </a:rPr>
              <a:t> Tomas </a:t>
            </a:r>
            <a:r>
              <a:rPr lang="en-US" sz="2000" dirty="0" err="1">
                <a:solidFill>
                  <a:srgbClr val="0F6B69"/>
                </a:solidFill>
              </a:rPr>
              <a:t>Thernström</a:t>
            </a:r>
            <a:r>
              <a:rPr lang="en-US" sz="2000" dirty="0">
                <a:solidFill>
                  <a:srgbClr val="0F6B69"/>
                </a:solidFill>
              </a:rPr>
              <a:t>, Ramboll Sweden AB</a:t>
            </a:r>
            <a:br>
              <a:rPr lang="en-US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Tomas </a:t>
            </a:r>
            <a:r>
              <a:rPr lang="sv-SE" sz="2000" dirty="0" err="1">
                <a:solidFill>
                  <a:srgbClr val="0F6B69"/>
                </a:solidFill>
              </a:rPr>
              <a:t>Thernström</a:t>
            </a:r>
            <a:r>
              <a:rPr lang="sv-SE" sz="2000" dirty="0">
                <a:solidFill>
                  <a:srgbClr val="0F6B69"/>
                </a:solidFill>
              </a:rPr>
              <a:t>, </a:t>
            </a:r>
            <a:r>
              <a:rPr lang="sv-SE" sz="2000" dirty="0" err="1">
                <a:solidFill>
                  <a:srgbClr val="0F6B69"/>
                </a:solidFill>
              </a:rPr>
              <a:t>Ramboll</a:t>
            </a:r>
            <a:r>
              <a:rPr lang="sv-SE" sz="2000" dirty="0">
                <a:solidFill>
                  <a:srgbClr val="0F6B69"/>
                </a:solidFill>
              </a:rPr>
              <a:t> Sweden AB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utvecklingssatsning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4F9B835D-C3EC-5672-DAF7-92FD0E082D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0A969D43-E36F-C3C3-02EC-DC6508F1E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9F8A3DF-80B5-DC45-25DF-1268CD2EC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1"/>
            <a:ext cx="7087350" cy="43972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1 januari 2027 ska kommunerna samla in skrymmande förpackningar av plast, papper och kartong via lättillgängliga insamlingsplatser (LIP).</a:t>
            </a:r>
          </a:p>
          <a:p>
            <a:pPr>
              <a:lnSpc>
                <a:spcPct val="100000"/>
              </a:lnSpc>
            </a:pPr>
            <a:r>
              <a:rPr lang="sv-SE" dirty="0"/>
              <a:t>Många frågetecken kvarstår kring vad LIP och lagkraven innebär samt hur implementeringen kan ske.</a:t>
            </a:r>
          </a:p>
          <a:p>
            <a:pPr>
              <a:lnSpc>
                <a:spcPct val="100000"/>
              </a:lnSpc>
            </a:pPr>
            <a:r>
              <a:rPr lang="sv-SE" dirty="0"/>
              <a:t>Rapport utreder utmaningarna med LIP och ger rekommendationer för kommunernas planering av insamlingsplatser.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D1DDD83F-1288-025E-174D-BC57B496A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Resultatet delas in i sex delområden som kommunerna identifierat som särskilt viktiga.</a:t>
            </a:r>
          </a:p>
          <a:p>
            <a:pPr>
              <a:lnSpc>
                <a:spcPct val="100000"/>
              </a:lnSpc>
            </a:pPr>
            <a:r>
              <a:rPr lang="sv-SE" dirty="0"/>
              <a:t>Vägledning ges utifrån lagkrav, riktlinjer och rekommendationer för att stödja kommunerna.</a:t>
            </a:r>
          </a:p>
          <a:p>
            <a:pPr>
              <a:lnSpc>
                <a:spcPct val="100000"/>
              </a:lnSpc>
            </a:pPr>
            <a:r>
              <a:rPr lang="sv-SE" dirty="0"/>
              <a:t>Ersättningsmodellen analyseras mer ingående i ett separat PM, då det främst riktar sig till Naturvårdsverket.</a:t>
            </a:r>
          </a:p>
          <a:p>
            <a:pPr>
              <a:lnSpc>
                <a:spcPct val="100000"/>
              </a:lnSpc>
            </a:pPr>
            <a:r>
              <a:rPr lang="sv-SE" dirty="0"/>
              <a:t>Övriga utmaningar och lösningar presenteras i rapporten Lättillgängliga insamlingsplatser (LIP).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Vähän käytetty Rinki-ekopiste lopetetaan Viitasaarella, Saarijärvellä  lopetetaan yksi ekopiste ja avataan uusi muovinkeräyspiste | Suomen  Pakkauskierrätys RINKI Oy">
            <a:extLst>
              <a:ext uri="{FF2B5EF4-FFF2-40B4-BE49-F238E27FC236}">
                <a16:creationId xmlns:a16="http://schemas.microsoft.com/office/drawing/2014/main" id="{B5E4927B-1091-6F07-8739-6028EF94EA5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t="6393" r="36333" b="7772"/>
          <a:stretch>
            <a:fillRect/>
          </a:stretch>
        </p:blipFill>
        <p:spPr bwMode="auto">
          <a:xfrm>
            <a:off x="7632700" y="774701"/>
            <a:ext cx="4025900" cy="530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20554-3261-BE63-DA79-E07E9461B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754D7BB2-7DB1-00EB-A367-ABBC13CB8606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F6C5B2F-B04C-35DD-E3E2-05414C98A549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5742F43F-BF25-6627-FB8C-516550F44A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C506ADB-C508-87C0-11E1-FDF4440E1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1"/>
            <a:ext cx="7194104" cy="4360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Resultatet presenteras inom sex delområden</a:t>
            </a:r>
            <a:r>
              <a:rPr lang="sv-SE" b="1" dirty="0"/>
              <a:t>:</a:t>
            </a:r>
          </a:p>
          <a:p>
            <a:r>
              <a:rPr lang="sv-SE" dirty="0"/>
              <a:t>Tolkning av begrepp</a:t>
            </a:r>
          </a:p>
          <a:p>
            <a:pPr lvl="1">
              <a:buFont typeface="Wingdings" pitchFamily="2" charset="2"/>
              <a:buChar char="§"/>
            </a:pPr>
            <a:r>
              <a:rPr lang="sv-SE" sz="1800" dirty="0"/>
              <a:t>Lättillgänglig</a:t>
            </a:r>
          </a:p>
          <a:p>
            <a:pPr lvl="1">
              <a:buFont typeface="Wingdings" pitchFamily="2" charset="2"/>
              <a:buChar char="§"/>
            </a:pPr>
            <a:r>
              <a:rPr lang="sv-SE" sz="1800" dirty="0"/>
              <a:t>God service</a:t>
            </a:r>
          </a:p>
          <a:p>
            <a:pPr lvl="1">
              <a:buFont typeface="Wingdings" pitchFamily="2" charset="2"/>
              <a:buChar char="§"/>
            </a:pPr>
            <a:r>
              <a:rPr lang="sv-SE" sz="1800" dirty="0"/>
              <a:t>Skrymmande förpackningar</a:t>
            </a:r>
          </a:p>
          <a:p>
            <a:r>
              <a:rPr lang="sv-SE" dirty="0"/>
              <a:t>Ersättningsmodellen</a:t>
            </a:r>
          </a:p>
          <a:p>
            <a:r>
              <a:rPr lang="sv-SE" dirty="0"/>
              <a:t>Utformning av LIP</a:t>
            </a:r>
          </a:p>
          <a:p>
            <a:r>
              <a:rPr lang="sv-SE" dirty="0"/>
              <a:t>Insamling av glas och metall</a:t>
            </a:r>
          </a:p>
          <a:p>
            <a:r>
              <a:rPr lang="sv-SE" dirty="0"/>
              <a:t>Nedskräpning och avfallsdumpning</a:t>
            </a:r>
          </a:p>
          <a:p>
            <a:r>
              <a:rPr lang="sv-SE" dirty="0"/>
              <a:t>Beteendeförändringar</a:t>
            </a:r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9FAC8E7F-C95E-A642-9E2A-38DD84538AD1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2962D8C-A987-02E7-29AC-F42783F5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635" r="25555" b="13193"/>
          <a:stretch/>
        </p:blipFill>
        <p:spPr>
          <a:xfrm>
            <a:off x="7632701" y="761448"/>
            <a:ext cx="4025900" cy="53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21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1689099"/>
            <a:ext cx="11299903" cy="4874826"/>
          </a:xfrm>
        </p:spPr>
        <p:txBody>
          <a:bodyPr>
            <a:normAutofit lnSpcReduction="10000"/>
          </a:bodyPr>
          <a:lstStyle/>
          <a:p>
            <a:r>
              <a:rPr lang="sv-SE" b="1" dirty="0"/>
              <a:t>Tydligare</a:t>
            </a:r>
            <a:r>
              <a:rPr lang="sv-SE" dirty="0"/>
              <a:t> </a:t>
            </a:r>
            <a:r>
              <a:rPr lang="sv-SE" b="1" dirty="0"/>
              <a:t>definition</a:t>
            </a:r>
            <a:r>
              <a:rPr lang="sv-SE" dirty="0"/>
              <a:t> av </a:t>
            </a:r>
            <a:r>
              <a:rPr lang="sv-SE" b="1" dirty="0"/>
              <a:t>skrymmande</a:t>
            </a:r>
            <a:r>
              <a:rPr lang="sv-SE" dirty="0"/>
              <a:t> </a:t>
            </a:r>
            <a:r>
              <a:rPr lang="sv-SE" b="1" dirty="0"/>
              <a:t>förpackningar</a:t>
            </a:r>
            <a:r>
              <a:rPr lang="sv-SE" dirty="0"/>
              <a:t> – Naturvårdsverket bör vägleda och eventuellt inkludera en mer specifik definition i lagstiftningen.</a:t>
            </a:r>
          </a:p>
          <a:p>
            <a:r>
              <a:rPr lang="sv-SE" dirty="0"/>
              <a:t>Bättre </a:t>
            </a:r>
            <a:r>
              <a:rPr lang="sv-SE" b="1" dirty="0"/>
              <a:t>uppföljning</a:t>
            </a:r>
            <a:r>
              <a:rPr lang="sv-SE" dirty="0"/>
              <a:t> av </a:t>
            </a:r>
            <a:r>
              <a:rPr lang="sv-SE" b="1" dirty="0"/>
              <a:t>mängder</a:t>
            </a:r>
            <a:r>
              <a:rPr lang="sv-SE" dirty="0"/>
              <a:t> – Producentansvarsorganisationerna bör börja följa upp mängden skräpande förpackningar på marknaden.</a:t>
            </a:r>
          </a:p>
          <a:p>
            <a:r>
              <a:rPr lang="sv-SE" b="1" dirty="0"/>
              <a:t>Förtydligande</a:t>
            </a:r>
            <a:r>
              <a:rPr lang="sv-SE" dirty="0"/>
              <a:t> av "</a:t>
            </a:r>
            <a:r>
              <a:rPr lang="sv-SE" b="1" dirty="0"/>
              <a:t>lättillgänglig</a:t>
            </a:r>
            <a:r>
              <a:rPr lang="sv-SE" dirty="0"/>
              <a:t>" – Naturvårdsverket kan vägleda i tolkningen men bör undvika en strikt definition för att behålla flexibilitet.</a:t>
            </a:r>
          </a:p>
          <a:p>
            <a:r>
              <a:rPr lang="sv-SE" b="1" dirty="0"/>
              <a:t>Insamling</a:t>
            </a:r>
            <a:r>
              <a:rPr lang="sv-SE" dirty="0"/>
              <a:t> vid </a:t>
            </a:r>
            <a:r>
              <a:rPr lang="sv-SE" b="1" dirty="0"/>
              <a:t>genereringsplatser</a:t>
            </a:r>
            <a:r>
              <a:rPr lang="sv-SE" dirty="0"/>
              <a:t> – Det bör utredas om hushåll kan lämna skrymmande förpackningar där de genereras i stora volymer, med WEEE-direktivet som jämförelse.</a:t>
            </a:r>
          </a:p>
          <a:p>
            <a:r>
              <a:rPr lang="sv-SE" dirty="0"/>
              <a:t>Utveckling av </a:t>
            </a:r>
            <a:r>
              <a:rPr lang="sv-SE" b="1" dirty="0"/>
              <a:t>ersättningsmodellen</a:t>
            </a:r>
            <a:r>
              <a:rPr lang="sv-SE" dirty="0"/>
              <a:t> – Modellen behöver anpassas och vidareutvecklas för att möta nya förutsättningar.</a:t>
            </a:r>
          </a:p>
          <a:p>
            <a:r>
              <a:rPr lang="sv-SE" dirty="0"/>
              <a:t>Tekniska </a:t>
            </a:r>
            <a:r>
              <a:rPr lang="sv-SE" b="1" dirty="0"/>
              <a:t>innovationer</a:t>
            </a:r>
            <a:r>
              <a:rPr lang="sv-SE" dirty="0"/>
              <a:t> behövs – Marknadsundersökningar visar att leverantörer saknar anpassade lösningar för insamling i offentliga miljöer, vilket kräver innovation.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38954D98-D255-248B-625B-F3E6469A7B6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6" y="4392090"/>
            <a:ext cx="3780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Jenny Westin</a:t>
            </a:r>
          </a:p>
          <a:p>
            <a:r>
              <a:rPr lang="sv-SE" sz="2000" dirty="0" err="1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jenny.westin@avfallsverige.se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, pixel&#10;&#10;AI-genererat innehåll kan vara felaktigt.">
            <a:extLst>
              <a:ext uri="{FF2B5EF4-FFF2-40B4-BE49-F238E27FC236}">
                <a16:creationId xmlns:a16="http://schemas.microsoft.com/office/drawing/2014/main" id="{B5BD534B-9665-E7F1-405C-0060D2AAA6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74F0A39259EE4080EFAF63AD509D66" ma:contentTypeVersion="16" ma:contentTypeDescription="Skapa ett nytt dokument." ma:contentTypeScope="" ma:versionID="0ad8517290fa28e16db542b74ba499dd">
  <xsd:schema xmlns:xsd="http://www.w3.org/2001/XMLSchema" xmlns:xs="http://www.w3.org/2001/XMLSchema" xmlns:p="http://schemas.microsoft.com/office/2006/metadata/properties" xmlns:ns2="a98ba2db-5b99-4acc-b3cd-7930f6769ac6" xmlns:ns3="fbe7ad95-0d9e-46ae-9350-333e0f496a9e" xmlns:ns4="1611cc7e-243d-4120-a4b3-dc62a26f08e1" targetNamespace="http://schemas.microsoft.com/office/2006/metadata/properties" ma:root="true" ma:fieldsID="5c76eb74648a875d357670ece24a7951" ns2:_="" ns3:_="" ns4:_="">
    <xsd:import namespace="a98ba2db-5b99-4acc-b3cd-7930f6769ac6"/>
    <xsd:import namespace="fbe7ad95-0d9e-46ae-9350-333e0f496a9e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ba2db-5b99-4acc-b3cd-7930f6769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7ad95-0d9e-46ae-9350-333e0f496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7a62ae6-8cf5-4525-adfe-6f2b8bf284e6}" ma:internalName="TaxCatchAll" ma:showField="CatchAllData" ma:web="fbe7ad95-0d9e-46ae-9350-333e0f496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8ba2db-5b99-4acc-b3cd-7930f6769ac6">
      <Terms xmlns="http://schemas.microsoft.com/office/infopath/2007/PartnerControls"/>
    </lcf76f155ced4ddcb4097134ff3c332f>
    <TaxCatchAll xmlns="1611cc7e-243d-4120-a4b3-dc62a26f08e1" xsi:nil="true"/>
  </documentManagement>
</p:properties>
</file>

<file path=customXml/itemProps1.xml><?xml version="1.0" encoding="utf-8"?>
<ds:datastoreItem xmlns:ds="http://schemas.openxmlformats.org/officeDocument/2006/customXml" ds:itemID="{55FE931F-FE70-4802-BEA9-D72777AE5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ba2db-5b99-4acc-b3cd-7930f6769ac6"/>
    <ds:schemaRef ds:uri="fbe7ad95-0d9e-46ae-9350-333e0f496a9e"/>
    <ds:schemaRef ds:uri="1611cc7e-243d-4120-a4b3-dc62a26f0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1E9EA-1243-41CF-882B-43D84F9E6C8F}">
  <ds:schemaRefs>
    <ds:schemaRef ds:uri="http://purl.org/dc/elements/1.1/"/>
    <ds:schemaRef ds:uri="http://schemas.microsoft.com/office/infopath/2007/PartnerControls"/>
    <ds:schemaRef ds:uri="a98ba2db-5b99-4acc-b3cd-7930f6769ac6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11cc7e-243d-4120-a4b3-dc62a26f08e1"/>
    <ds:schemaRef ds:uri="fbe7ad95-0d9e-46ae-9350-333e0f496a9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810</TotalTime>
  <Words>425</Words>
  <Application>Microsoft Macintosh PowerPoint</Application>
  <PresentationFormat>Bredbild</PresentationFormat>
  <Paragraphs>51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Systemtypsnitt normalt</vt:lpstr>
      <vt:lpstr>Wingdings</vt:lpstr>
      <vt:lpstr>AvfallSverige-tema_2024</vt:lpstr>
      <vt:lpstr>Lättillgängliga insamlingsplatser (LIP)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5</cp:revision>
  <dcterms:created xsi:type="dcterms:W3CDTF">2024-01-22T07:33:06Z</dcterms:created>
  <dcterms:modified xsi:type="dcterms:W3CDTF">2025-03-03T14:20:51Z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0x0101005874F0A39259EE4080EFAF63AD509D66</vt:lpwstr>
  </property>
  <property fmtid="{D5CDD505-2E9C-101B-9397-08002B2CF9AE}" pid="3" name="MediaServiceImageTags">
    <vt:lpwstr/>
  </property>
</Properties>
</file>