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4" r:id="rId2"/>
    <p:sldId id="265" r:id="rId3"/>
    <p:sldId id="266" r:id="rId4"/>
    <p:sldId id="270" r:id="rId5"/>
    <p:sldId id="267" r:id="rId6"/>
    <p:sldId id="268" r:id="rId7"/>
    <p:sldId id="269"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p:restoredTop sz="94684"/>
  </p:normalViewPr>
  <p:slideViewPr>
    <p:cSldViewPr snapToGrid="0" snapToObjects="1">
      <p:cViewPr varScale="1">
        <p:scale>
          <a:sx n="124" d="100"/>
          <a:sy n="124" d="100"/>
        </p:scale>
        <p:origin x="31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m-fs-01\public\Projektkontoret\Projektportf&#246;ljen\11.%20Externa%20projekt\Interreg,%20Reviving%20Baltic%20Resilience%20(PFOS)\SAFF\Resultat%20kontrollprogram%20%20samtliga%2022041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'oktober jmf med medelvärde'!$C$198</c:f>
              <c:strCache>
                <c:ptCount val="1"/>
                <c:pt idx="0">
                  <c:v>2021-10-01</c:v>
                </c:pt>
              </c:strCache>
            </c:strRef>
          </c:tx>
          <c:spPr>
            <a:solidFill>
              <a:schemeClr val="accent2"/>
            </a:solidFill>
            <a:ln>
              <a:noFill/>
            </a:ln>
            <a:effectLst/>
          </c:spPr>
          <c:invertIfNegative val="0"/>
          <c:cat>
            <c:strRef>
              <c:f>'oktober jmf med medelvärde'!$A$199:$A$210</c:f>
              <c:strCache>
                <c:ptCount val="12"/>
                <c:pt idx="0">
                  <c:v>6:2 FTS </c:v>
                </c:pt>
                <c:pt idx="1">
                  <c:v>PFBA </c:v>
                </c:pt>
                <c:pt idx="2">
                  <c:v>PFBS</c:v>
                </c:pt>
                <c:pt idx="3">
                  <c:v>PFPeA</c:v>
                </c:pt>
                <c:pt idx="4">
                  <c:v>PFHxA </c:v>
                </c:pt>
                <c:pt idx="5">
                  <c:v>PFHxS</c:v>
                </c:pt>
                <c:pt idx="6">
                  <c:v>PFHpA</c:v>
                </c:pt>
                <c:pt idx="7">
                  <c:v>PFOA</c:v>
                </c:pt>
                <c:pt idx="8">
                  <c:v>PFOS</c:v>
                </c:pt>
                <c:pt idx="9">
                  <c:v>PFNA</c:v>
                </c:pt>
                <c:pt idx="10">
                  <c:v>PFDA</c:v>
                </c:pt>
                <c:pt idx="11">
                  <c:v>Summa PFAS SLV 11</c:v>
                </c:pt>
              </c:strCache>
            </c:strRef>
          </c:cat>
          <c:val>
            <c:numRef>
              <c:f>'oktober jmf med medelvärde'!$C$199:$C$210</c:f>
              <c:numCache>
                <c:formatCode>0%</c:formatCode>
                <c:ptCount val="12"/>
                <c:pt idx="0">
                  <c:v>0.98809345794392522</c:v>
                </c:pt>
                <c:pt idx="1">
                  <c:v>-0.17110266159695814</c:v>
                </c:pt>
                <c:pt idx="2">
                  <c:v>0.33962264150943389</c:v>
                </c:pt>
                <c:pt idx="3">
                  <c:v>-6.1052631578947393E-2</c:v>
                </c:pt>
                <c:pt idx="4">
                  <c:v>0.21710526315789475</c:v>
                </c:pt>
                <c:pt idx="5">
                  <c:v>0.98637837837837827</c:v>
                </c:pt>
                <c:pt idx="6">
                  <c:v>0.94056603773584901</c:v>
                </c:pt>
                <c:pt idx="7">
                  <c:v>0.99317073170731718</c:v>
                </c:pt>
                <c:pt idx="8">
                  <c:v>0.98761538461538456</c:v>
                </c:pt>
                <c:pt idx="9">
                  <c:v>1</c:v>
                </c:pt>
                <c:pt idx="10">
                  <c:v>1</c:v>
                </c:pt>
                <c:pt idx="11">
                  <c:v>0.50588235294117645</c:v>
                </c:pt>
              </c:numCache>
            </c:numRef>
          </c:val>
          <c:extLst>
            <c:ext xmlns:c16="http://schemas.microsoft.com/office/drawing/2014/chart" uri="{C3380CC4-5D6E-409C-BE32-E72D297353CC}">
              <c16:uniqueId val="{00000000-099F-4468-A3E4-1959203806FB}"/>
            </c:ext>
          </c:extLst>
        </c:ser>
        <c:ser>
          <c:idx val="2"/>
          <c:order val="2"/>
          <c:tx>
            <c:strRef>
              <c:f>'oktober jmf med medelvärde'!$D$198</c:f>
              <c:strCache>
                <c:ptCount val="1"/>
                <c:pt idx="0">
                  <c:v>2021-10-07</c:v>
                </c:pt>
              </c:strCache>
            </c:strRef>
          </c:tx>
          <c:spPr>
            <a:solidFill>
              <a:schemeClr val="accent3"/>
            </a:solidFill>
            <a:ln>
              <a:noFill/>
            </a:ln>
            <a:effectLst/>
          </c:spPr>
          <c:invertIfNegative val="0"/>
          <c:cat>
            <c:strRef>
              <c:f>'oktober jmf med medelvärde'!$A$199:$A$210</c:f>
              <c:strCache>
                <c:ptCount val="12"/>
                <c:pt idx="0">
                  <c:v>6:2 FTS </c:v>
                </c:pt>
                <c:pt idx="1">
                  <c:v>PFBA </c:v>
                </c:pt>
                <c:pt idx="2">
                  <c:v>PFBS</c:v>
                </c:pt>
                <c:pt idx="3">
                  <c:v>PFPeA</c:v>
                </c:pt>
                <c:pt idx="4">
                  <c:v>PFHxA </c:v>
                </c:pt>
                <c:pt idx="5">
                  <c:v>PFHxS</c:v>
                </c:pt>
                <c:pt idx="6">
                  <c:v>PFHpA</c:v>
                </c:pt>
                <c:pt idx="7">
                  <c:v>PFOA</c:v>
                </c:pt>
                <c:pt idx="8">
                  <c:v>PFOS</c:v>
                </c:pt>
                <c:pt idx="9">
                  <c:v>PFNA</c:v>
                </c:pt>
                <c:pt idx="10">
                  <c:v>PFDA</c:v>
                </c:pt>
                <c:pt idx="11">
                  <c:v>Summa PFAS SLV 11</c:v>
                </c:pt>
              </c:strCache>
            </c:strRef>
          </c:cat>
          <c:val>
            <c:numRef>
              <c:f>'oktober jmf med medelvärde'!$D$199:$D$210</c:f>
              <c:numCache>
                <c:formatCode>0%</c:formatCode>
                <c:ptCount val="12"/>
                <c:pt idx="0">
                  <c:v>0.98757009345794389</c:v>
                </c:pt>
                <c:pt idx="1">
                  <c:v>0.36121673003802285</c:v>
                </c:pt>
                <c:pt idx="2">
                  <c:v>0.20754716981132068</c:v>
                </c:pt>
                <c:pt idx="3">
                  <c:v>4.2105263157894715E-2</c:v>
                </c:pt>
                <c:pt idx="4">
                  <c:v>0.21710526315789475</c:v>
                </c:pt>
                <c:pt idx="5">
                  <c:v>0.97881081081081067</c:v>
                </c:pt>
                <c:pt idx="6">
                  <c:v>0.68301886792452826</c:v>
                </c:pt>
                <c:pt idx="7">
                  <c:v>0.99260162601626012</c:v>
                </c:pt>
                <c:pt idx="8">
                  <c:v>0.99138461538461542</c:v>
                </c:pt>
                <c:pt idx="9">
                  <c:v>1</c:v>
                </c:pt>
                <c:pt idx="10">
                  <c:v>1</c:v>
                </c:pt>
                <c:pt idx="11">
                  <c:v>0.5607843137254902</c:v>
                </c:pt>
              </c:numCache>
            </c:numRef>
          </c:val>
          <c:extLst>
            <c:ext xmlns:c16="http://schemas.microsoft.com/office/drawing/2014/chart" uri="{C3380CC4-5D6E-409C-BE32-E72D297353CC}">
              <c16:uniqueId val="{00000001-099F-4468-A3E4-1959203806FB}"/>
            </c:ext>
          </c:extLst>
        </c:ser>
        <c:ser>
          <c:idx val="3"/>
          <c:order val="3"/>
          <c:tx>
            <c:strRef>
              <c:f>'oktober jmf med medelvärde'!$E$198</c:f>
              <c:strCache>
                <c:ptCount val="1"/>
                <c:pt idx="0">
                  <c:v>2021-10-15</c:v>
                </c:pt>
              </c:strCache>
            </c:strRef>
          </c:tx>
          <c:spPr>
            <a:solidFill>
              <a:schemeClr val="accent4"/>
            </a:solidFill>
            <a:ln>
              <a:noFill/>
            </a:ln>
            <a:effectLst/>
          </c:spPr>
          <c:invertIfNegative val="0"/>
          <c:cat>
            <c:strRef>
              <c:f>'oktober jmf med medelvärde'!$A$199:$A$210</c:f>
              <c:strCache>
                <c:ptCount val="12"/>
                <c:pt idx="0">
                  <c:v>6:2 FTS </c:v>
                </c:pt>
                <c:pt idx="1">
                  <c:v>PFBA </c:v>
                </c:pt>
                <c:pt idx="2">
                  <c:v>PFBS</c:v>
                </c:pt>
                <c:pt idx="3">
                  <c:v>PFPeA</c:v>
                </c:pt>
                <c:pt idx="4">
                  <c:v>PFHxA </c:v>
                </c:pt>
                <c:pt idx="5">
                  <c:v>PFHxS</c:v>
                </c:pt>
                <c:pt idx="6">
                  <c:v>PFHpA</c:v>
                </c:pt>
                <c:pt idx="7">
                  <c:v>PFOA</c:v>
                </c:pt>
                <c:pt idx="8">
                  <c:v>PFOS</c:v>
                </c:pt>
                <c:pt idx="9">
                  <c:v>PFNA</c:v>
                </c:pt>
                <c:pt idx="10">
                  <c:v>PFDA</c:v>
                </c:pt>
                <c:pt idx="11">
                  <c:v>Summa PFAS SLV 11</c:v>
                </c:pt>
              </c:strCache>
            </c:strRef>
          </c:cat>
          <c:val>
            <c:numRef>
              <c:f>'oktober jmf med medelvärde'!$E$199:$E$210</c:f>
              <c:numCache>
                <c:formatCode>0%</c:formatCode>
                <c:ptCount val="12"/>
                <c:pt idx="0">
                  <c:v>0.97013574660633484</c:v>
                </c:pt>
                <c:pt idx="1">
                  <c:v>6.0606060606060608E-2</c:v>
                </c:pt>
                <c:pt idx="2">
                  <c:v>0</c:v>
                </c:pt>
                <c:pt idx="3">
                  <c:v>-0.16842105263157889</c:v>
                </c:pt>
                <c:pt idx="4">
                  <c:v>7.9207920792079264E-2</c:v>
                </c:pt>
                <c:pt idx="5">
                  <c:v>0.97799999999999987</c:v>
                </c:pt>
                <c:pt idx="6">
                  <c:v>0.89559471365638765</c:v>
                </c:pt>
                <c:pt idx="7">
                  <c:v>0.9842446043165467</c:v>
                </c:pt>
                <c:pt idx="8">
                  <c:v>0.97782608695652173</c:v>
                </c:pt>
                <c:pt idx="9">
                  <c:v>1</c:v>
                </c:pt>
                <c:pt idx="10">
                  <c:v>1</c:v>
                </c:pt>
                <c:pt idx="11">
                  <c:v>0.53278688524590168</c:v>
                </c:pt>
              </c:numCache>
            </c:numRef>
          </c:val>
          <c:extLst>
            <c:ext xmlns:c16="http://schemas.microsoft.com/office/drawing/2014/chart" uri="{C3380CC4-5D6E-409C-BE32-E72D297353CC}">
              <c16:uniqueId val="{00000002-099F-4468-A3E4-1959203806FB}"/>
            </c:ext>
          </c:extLst>
        </c:ser>
        <c:ser>
          <c:idx val="4"/>
          <c:order val="4"/>
          <c:tx>
            <c:strRef>
              <c:f>'oktober jmf med medelvärde'!$F$198</c:f>
              <c:strCache>
                <c:ptCount val="1"/>
                <c:pt idx="0">
                  <c:v>2021-10-22</c:v>
                </c:pt>
              </c:strCache>
            </c:strRef>
          </c:tx>
          <c:spPr>
            <a:solidFill>
              <a:schemeClr val="accent5"/>
            </a:solidFill>
            <a:ln>
              <a:noFill/>
            </a:ln>
            <a:effectLst/>
          </c:spPr>
          <c:invertIfNegative val="0"/>
          <c:cat>
            <c:strRef>
              <c:f>'oktober jmf med medelvärde'!$A$199:$A$210</c:f>
              <c:strCache>
                <c:ptCount val="12"/>
                <c:pt idx="0">
                  <c:v>6:2 FTS </c:v>
                </c:pt>
                <c:pt idx="1">
                  <c:v>PFBA </c:v>
                </c:pt>
                <c:pt idx="2">
                  <c:v>PFBS</c:v>
                </c:pt>
                <c:pt idx="3">
                  <c:v>PFPeA</c:v>
                </c:pt>
                <c:pt idx="4">
                  <c:v>PFHxA </c:v>
                </c:pt>
                <c:pt idx="5">
                  <c:v>PFHxS</c:v>
                </c:pt>
                <c:pt idx="6">
                  <c:v>PFHpA</c:v>
                </c:pt>
                <c:pt idx="7">
                  <c:v>PFOA</c:v>
                </c:pt>
                <c:pt idx="8">
                  <c:v>PFOS</c:v>
                </c:pt>
                <c:pt idx="9">
                  <c:v>PFNA</c:v>
                </c:pt>
                <c:pt idx="10">
                  <c:v>PFDA</c:v>
                </c:pt>
                <c:pt idx="11">
                  <c:v>Summa PFAS SLV 11</c:v>
                </c:pt>
              </c:strCache>
            </c:strRef>
          </c:cat>
          <c:val>
            <c:numRef>
              <c:f>'oktober jmf med medelvärde'!$F$199:$F$210</c:f>
              <c:numCache>
                <c:formatCode>0%</c:formatCode>
                <c:ptCount val="12"/>
                <c:pt idx="0">
                  <c:v>0.97013574660633484</c:v>
                </c:pt>
                <c:pt idx="1">
                  <c:v>6.0606060606060608E-2</c:v>
                </c:pt>
                <c:pt idx="2">
                  <c:v>0</c:v>
                </c:pt>
                <c:pt idx="3">
                  <c:v>-0.16842105263157889</c:v>
                </c:pt>
                <c:pt idx="4">
                  <c:v>7.9207920792079264E-2</c:v>
                </c:pt>
                <c:pt idx="5">
                  <c:v>0.97799999999999987</c:v>
                </c:pt>
                <c:pt idx="6">
                  <c:v>0.89559471365638765</c:v>
                </c:pt>
                <c:pt idx="7">
                  <c:v>0.9842446043165467</c:v>
                </c:pt>
                <c:pt idx="8">
                  <c:v>0.97782608695652173</c:v>
                </c:pt>
                <c:pt idx="9">
                  <c:v>1</c:v>
                </c:pt>
                <c:pt idx="10">
                  <c:v>1</c:v>
                </c:pt>
                <c:pt idx="11">
                  <c:v>0.53278688524590168</c:v>
                </c:pt>
              </c:numCache>
            </c:numRef>
          </c:val>
          <c:extLst>
            <c:ext xmlns:c16="http://schemas.microsoft.com/office/drawing/2014/chart" uri="{C3380CC4-5D6E-409C-BE32-E72D297353CC}">
              <c16:uniqueId val="{00000003-099F-4468-A3E4-1959203806FB}"/>
            </c:ext>
          </c:extLst>
        </c:ser>
        <c:ser>
          <c:idx val="5"/>
          <c:order val="5"/>
          <c:tx>
            <c:strRef>
              <c:f>'oktober jmf med medelvärde'!$G$198</c:f>
              <c:strCache>
                <c:ptCount val="1"/>
                <c:pt idx="0">
                  <c:v>2021-10-29</c:v>
                </c:pt>
              </c:strCache>
            </c:strRef>
          </c:tx>
          <c:spPr>
            <a:solidFill>
              <a:schemeClr val="accent6"/>
            </a:solidFill>
            <a:ln>
              <a:noFill/>
            </a:ln>
            <a:effectLst/>
          </c:spPr>
          <c:invertIfNegative val="0"/>
          <c:cat>
            <c:strRef>
              <c:f>'oktober jmf med medelvärde'!$A$199:$A$210</c:f>
              <c:strCache>
                <c:ptCount val="12"/>
                <c:pt idx="0">
                  <c:v>6:2 FTS </c:v>
                </c:pt>
                <c:pt idx="1">
                  <c:v>PFBA </c:v>
                </c:pt>
                <c:pt idx="2">
                  <c:v>PFBS</c:v>
                </c:pt>
                <c:pt idx="3">
                  <c:v>PFPeA</c:v>
                </c:pt>
                <c:pt idx="4">
                  <c:v>PFHxA </c:v>
                </c:pt>
                <c:pt idx="5">
                  <c:v>PFHxS</c:v>
                </c:pt>
                <c:pt idx="6">
                  <c:v>PFHpA</c:v>
                </c:pt>
                <c:pt idx="7">
                  <c:v>PFOA</c:v>
                </c:pt>
                <c:pt idx="8">
                  <c:v>PFOS</c:v>
                </c:pt>
                <c:pt idx="9">
                  <c:v>PFNA</c:v>
                </c:pt>
                <c:pt idx="10">
                  <c:v>PFDA</c:v>
                </c:pt>
                <c:pt idx="11">
                  <c:v>Summa PFAS SLV 11</c:v>
                </c:pt>
              </c:strCache>
            </c:strRef>
          </c:cat>
          <c:val>
            <c:numRef>
              <c:f>'oktober jmf med medelvärde'!$G$199:$G$210</c:f>
              <c:numCache>
                <c:formatCode>0%</c:formatCode>
                <c:ptCount val="12"/>
                <c:pt idx="0">
                  <c:v>0.96877828054298643</c:v>
                </c:pt>
                <c:pt idx="1">
                  <c:v>-6.0606060606060608E-2</c:v>
                </c:pt>
                <c:pt idx="2">
                  <c:v>-0.2857142857142857</c:v>
                </c:pt>
                <c:pt idx="3">
                  <c:v>5.2631578947369018E-3</c:v>
                </c:pt>
                <c:pt idx="4">
                  <c:v>-0.45544554455445535</c:v>
                </c:pt>
                <c:pt idx="5">
                  <c:v>0.97266666666666668</c:v>
                </c:pt>
                <c:pt idx="6">
                  <c:v>0.80176211453744495</c:v>
                </c:pt>
                <c:pt idx="7">
                  <c:v>0.97625899280575534</c:v>
                </c:pt>
                <c:pt idx="8">
                  <c:v>0.95695652173913048</c:v>
                </c:pt>
                <c:pt idx="9">
                  <c:v>1</c:v>
                </c:pt>
                <c:pt idx="10">
                  <c:v>1</c:v>
                </c:pt>
                <c:pt idx="11">
                  <c:v>0.4344262295081967</c:v>
                </c:pt>
              </c:numCache>
            </c:numRef>
          </c:val>
          <c:extLst>
            <c:ext xmlns:c16="http://schemas.microsoft.com/office/drawing/2014/chart" uri="{C3380CC4-5D6E-409C-BE32-E72D297353CC}">
              <c16:uniqueId val="{00000004-099F-4468-A3E4-1959203806FB}"/>
            </c:ext>
          </c:extLst>
        </c:ser>
        <c:dLbls>
          <c:showLegendKey val="0"/>
          <c:showVal val="0"/>
          <c:showCatName val="0"/>
          <c:showSerName val="0"/>
          <c:showPercent val="0"/>
          <c:showBubbleSize val="0"/>
        </c:dLbls>
        <c:gapWidth val="219"/>
        <c:overlap val="-27"/>
        <c:axId val="432677120"/>
        <c:axId val="432688768"/>
        <c:extLst>
          <c:ext xmlns:c15="http://schemas.microsoft.com/office/drawing/2012/chart" uri="{02D57815-91ED-43cb-92C2-25804820EDAC}">
            <c15:filteredBarSeries>
              <c15:ser>
                <c:idx val="0"/>
                <c:order val="0"/>
                <c:tx>
                  <c:strRef>
                    <c:extLst>
                      <c:ext uri="{02D57815-91ED-43cb-92C2-25804820EDAC}">
                        <c15:formulaRef>
                          <c15:sqref>'oktober jmf med medelvärde'!$B$198</c15:sqref>
                        </c15:formulaRef>
                      </c:ext>
                    </c:extLst>
                    <c:strCache>
                      <c:ptCount val="1"/>
                    </c:strCache>
                  </c:strRef>
                </c:tx>
                <c:spPr>
                  <a:solidFill>
                    <a:schemeClr val="accent1"/>
                  </a:solidFill>
                  <a:ln>
                    <a:noFill/>
                  </a:ln>
                  <a:effectLst/>
                </c:spPr>
                <c:invertIfNegative val="0"/>
                <c:cat>
                  <c:strRef>
                    <c:extLst>
                      <c:ext uri="{02D57815-91ED-43cb-92C2-25804820EDAC}">
                        <c15:formulaRef>
                          <c15:sqref>'oktober jmf med medelvärde'!$A$199:$A$210</c15:sqref>
                        </c15:formulaRef>
                      </c:ext>
                    </c:extLst>
                    <c:strCache>
                      <c:ptCount val="12"/>
                      <c:pt idx="0">
                        <c:v>6:2 FTS </c:v>
                      </c:pt>
                      <c:pt idx="1">
                        <c:v>PFBA </c:v>
                      </c:pt>
                      <c:pt idx="2">
                        <c:v>PFBS</c:v>
                      </c:pt>
                      <c:pt idx="3">
                        <c:v>PFPeA</c:v>
                      </c:pt>
                      <c:pt idx="4">
                        <c:v>PFHxA </c:v>
                      </c:pt>
                      <c:pt idx="5">
                        <c:v>PFHxS</c:v>
                      </c:pt>
                      <c:pt idx="6">
                        <c:v>PFHpA</c:v>
                      </c:pt>
                      <c:pt idx="7">
                        <c:v>PFOA</c:v>
                      </c:pt>
                      <c:pt idx="8">
                        <c:v>PFOS</c:v>
                      </c:pt>
                      <c:pt idx="9">
                        <c:v>PFNA</c:v>
                      </c:pt>
                      <c:pt idx="10">
                        <c:v>PFDA</c:v>
                      </c:pt>
                      <c:pt idx="11">
                        <c:v>Summa PFAS SLV 11</c:v>
                      </c:pt>
                    </c:strCache>
                  </c:strRef>
                </c:cat>
                <c:val>
                  <c:numRef>
                    <c:extLst>
                      <c:ext uri="{02D57815-91ED-43cb-92C2-25804820EDAC}">
                        <c15:formulaRef>
                          <c15:sqref>'oktober jmf med medelvärde'!$B$199:$B$210</c15:sqref>
                        </c15:formulaRef>
                      </c:ext>
                    </c:extLst>
                    <c:numCache>
                      <c:formatCode>General</c:formatCode>
                      <c:ptCount val="12"/>
                    </c:numCache>
                  </c:numRef>
                </c:val>
                <c:extLst>
                  <c:ext xmlns:c16="http://schemas.microsoft.com/office/drawing/2014/chart" uri="{C3380CC4-5D6E-409C-BE32-E72D297353CC}">
                    <c16:uniqueId val="{00000005-099F-4468-A3E4-1959203806FB}"/>
                  </c:ext>
                </c:extLst>
              </c15:ser>
            </c15:filteredBarSeries>
          </c:ext>
        </c:extLst>
      </c:barChart>
      <c:catAx>
        <c:axId val="4326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2688768"/>
        <c:crosses val="autoZero"/>
        <c:auto val="1"/>
        <c:lblAlgn val="ctr"/>
        <c:lblOffset val="100"/>
        <c:noMultiLvlLbl val="0"/>
      </c:catAx>
      <c:valAx>
        <c:axId val="43268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267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2022-09-07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cid:bb6e05cf-4baf-40d0-8601-fc93932ab0b1@EURPRD10.PROD.OUTLOOK.CO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509024"/>
            <a:ext cx="9144000" cy="395269"/>
          </a:xfrm>
        </p:spPr>
        <p:txBody>
          <a:bodyPr/>
          <a:lstStyle/>
          <a:p>
            <a:r>
              <a:rPr lang="sv-SE" dirty="0"/>
              <a:t>Rapport 2022:18</a:t>
            </a:r>
          </a:p>
        </p:txBody>
      </p:sp>
      <p:sp>
        <p:nvSpPr>
          <p:cNvPr id="3" name="Rubrik 2"/>
          <p:cNvSpPr>
            <a:spLocks noGrp="1"/>
          </p:cNvSpPr>
          <p:nvPr>
            <p:ph type="title"/>
          </p:nvPr>
        </p:nvSpPr>
        <p:spPr/>
        <p:txBody>
          <a:bodyPr>
            <a:normAutofit fontScale="90000"/>
          </a:bodyPr>
          <a:lstStyle/>
          <a:p>
            <a:r>
              <a:rPr lang="sv-SE" sz="4000" dirty="0"/>
              <a:t>SURFACE ACTIVE FOAM FRACTIONATION - SAFF, FÖR RENING AV LAKVATTEN - ETT FULLSKALEFÖRSÖK</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24000" y="3000776"/>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September, 2022</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p:txBody>
          <a:bodyPr>
            <a:normAutofit/>
          </a:bodyPr>
          <a:lstStyle/>
          <a:p>
            <a:r>
              <a:rPr lang="sv-SE" sz="3200" dirty="0"/>
              <a:t>Projektorganisation</a:t>
            </a:r>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3611245"/>
          </a:xfrm>
          <a:prstGeom prst="rect">
            <a:avLst/>
          </a:prstGeom>
          <a:noFill/>
        </p:spPr>
        <p:txBody>
          <a:bodyPr wrap="square" rtlCol="0">
            <a:spAutoFit/>
          </a:bodyPr>
          <a:lstStyle/>
          <a:p>
            <a:r>
              <a:rPr lang="sv-SE" sz="2000" dirty="0">
                <a:solidFill>
                  <a:srgbClr val="68A2A6"/>
                </a:solidFill>
              </a:rPr>
              <a:t>Genomförare:</a:t>
            </a:r>
          </a:p>
          <a:p>
            <a:r>
              <a:rPr lang="sv-SE" sz="2000" dirty="0">
                <a:solidFill>
                  <a:schemeClr val="tx1"/>
                </a:solidFill>
              </a:rPr>
              <a:t>NSR AB</a:t>
            </a:r>
          </a:p>
          <a:p>
            <a:endParaRPr lang="sv-SE" sz="2000" dirty="0"/>
          </a:p>
          <a:p>
            <a:r>
              <a:rPr lang="sv-SE" sz="2000" dirty="0">
                <a:solidFill>
                  <a:srgbClr val="68A2A6"/>
                </a:solidFill>
              </a:rPr>
              <a:t>Projektledare:</a:t>
            </a:r>
          </a:p>
          <a:p>
            <a:r>
              <a:rPr lang="sv-SE" sz="2000" dirty="0">
                <a:solidFill>
                  <a:schemeClr val="tx1"/>
                </a:solidFill>
              </a:rPr>
              <a:t>Anna Sorelius, NSR</a:t>
            </a:r>
          </a:p>
          <a:p>
            <a:endParaRPr lang="sv-SE" sz="2000" dirty="0"/>
          </a:p>
          <a:p>
            <a:r>
              <a:rPr lang="sv-SE" sz="2000" dirty="0">
                <a:solidFill>
                  <a:srgbClr val="68A2A6"/>
                </a:solidFill>
              </a:rPr>
              <a:t>Finansiär(er):</a:t>
            </a:r>
          </a:p>
          <a:p>
            <a:r>
              <a:rPr lang="sv-SE" sz="2000" dirty="0">
                <a:solidFill>
                  <a:schemeClr val="tx1"/>
                </a:solidFill>
              </a:rPr>
              <a:t>Avfall Sveriges utvecklingssatsning </a:t>
            </a:r>
          </a:p>
          <a:p>
            <a:r>
              <a:rPr lang="sv-SE" sz="2000" dirty="0">
                <a:solidFill>
                  <a:schemeClr val="tx1"/>
                </a:solidFill>
              </a:rPr>
              <a:t>NSR</a:t>
            </a:r>
          </a:p>
        </p:txBody>
      </p:sp>
      <p:pic>
        <p:nvPicPr>
          <p:cNvPr id="5" name="Bildobjekt 4">
            <a:extLst>
              <a:ext uri="{FF2B5EF4-FFF2-40B4-BE49-F238E27FC236}">
                <a16:creationId xmlns:a16="http://schemas.microsoft.com/office/drawing/2014/main" id="{8578F08C-9BF8-4100-B852-B5BB37CFBDF7}"/>
              </a:ext>
            </a:extLst>
          </p:cNvPr>
          <p:cNvPicPr>
            <a:picLocks noChangeAspect="1"/>
          </p:cNvPicPr>
          <p:nvPr/>
        </p:nvPicPr>
        <p:blipFill>
          <a:blip r:embed="rId2"/>
          <a:stretch>
            <a:fillRect/>
          </a:stretch>
        </p:blipFill>
        <p:spPr>
          <a:xfrm>
            <a:off x="7416265" y="1397530"/>
            <a:ext cx="3460860" cy="4194810"/>
          </a:xfrm>
          <a:prstGeom prst="rect">
            <a:avLst/>
          </a:prstGeom>
        </p:spPr>
      </p:pic>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a:xfrm>
            <a:off x="507234" y="512763"/>
            <a:ext cx="7016827" cy="637410"/>
          </a:xfrm>
        </p:spPr>
        <p:txBody>
          <a:bodyPr anchor="ctr">
            <a:normAutofit/>
          </a:bodyPr>
          <a:lstStyle/>
          <a:p>
            <a:r>
              <a:rPr lang="sv-SE"/>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515937" y="1397530"/>
            <a:ext cx="7008123" cy="4258203"/>
          </a:xfrm>
        </p:spPr>
        <p:txBody>
          <a:bodyPr>
            <a:normAutofit/>
          </a:bodyPr>
          <a:lstStyle/>
          <a:p>
            <a:pPr marL="342900" indent="-342900">
              <a:buFont typeface="Wingdings" pitchFamily="2" charset="2"/>
              <a:buChar char="§"/>
            </a:pPr>
            <a:r>
              <a:rPr lang="sv-SE"/>
              <a:t>Deponier är punktkällor för spridning av </a:t>
            </a:r>
            <a:r>
              <a:rPr lang="sv-SE" err="1"/>
              <a:t>perfluorerade</a:t>
            </a:r>
            <a:r>
              <a:rPr lang="sv-SE"/>
              <a:t> ämnen. PFAS (per- och </a:t>
            </a:r>
            <a:r>
              <a:rPr lang="sv-SE" err="1"/>
              <a:t>polyfluorerade</a:t>
            </a:r>
            <a:r>
              <a:rPr lang="sv-SE"/>
              <a:t> ämnen) har använts i ett stort antal konsumentprodukter och därmed återfinns ämnena på våra avfallsanläggningar och i lakvatten.</a:t>
            </a:r>
          </a:p>
          <a:p>
            <a:pPr marL="342900" indent="-342900">
              <a:buFont typeface="Wingdings" pitchFamily="2" charset="2"/>
              <a:buChar char="§"/>
            </a:pPr>
            <a:r>
              <a:rPr lang="sv-SE"/>
              <a:t>Avfallsbranschen har ett behov av metoder som klarar av att rena ett komplext vatten, vars sammansättning dessutom förändras.</a:t>
            </a:r>
          </a:p>
        </p:txBody>
      </p:sp>
      <p:pic>
        <p:nvPicPr>
          <p:cNvPr id="4" name="Platshållare för bild 8" descr="En bild som visar snö, utomhus, himmel, täckt&#10;&#10;Automatiskt genererad beskrivning">
            <a:extLst>
              <a:ext uri="{FF2B5EF4-FFF2-40B4-BE49-F238E27FC236}">
                <a16:creationId xmlns:a16="http://schemas.microsoft.com/office/drawing/2014/main" id="{40620B81-94B2-6B90-A989-6708BFA7F456}"/>
              </a:ext>
            </a:extLst>
          </p:cNvPr>
          <p:cNvPicPr>
            <a:picLocks noGrp="1"/>
          </p:cNvPicPr>
          <p:nvPr>
            <p:ph type="pic" sz="quarter" idx="12"/>
          </p:nvPr>
        </p:nvPicPr>
        <p:blipFill rotWithShape="1">
          <a:blip r:embed="rId2" r:link="rId3" cstate="print">
            <a:extLst>
              <a:ext uri="{28A0092B-C50C-407E-A947-70E740481C1C}">
                <a14:useLocalDpi xmlns:a14="http://schemas.microsoft.com/office/drawing/2010/main" val="0"/>
              </a:ext>
            </a:extLst>
          </a:blip>
          <a:srcRect t="12892" r="2" b="1588"/>
          <a:stretch>
            <a:fillRect/>
          </a:stretch>
        </p:blipFill>
        <p:spPr bwMode="auto">
          <a:xfrm>
            <a:off x="7941734" y="1397530"/>
            <a:ext cx="3734330" cy="4258203"/>
          </a:xfrm>
          <a:prstGeom prst="rect">
            <a:avLst/>
          </a:prstGeom>
          <a:noFill/>
          <a:ln>
            <a:noFill/>
          </a:ln>
          <a:extLst>
            <a:ext uri="{53640926-AAD7-44D8-BBD7-CCE9431645EC}">
              <a14:shadowObscured xmlns:a14="http://schemas.microsoft.com/office/drawing/2010/main"/>
            </a:ext>
          </a:extLst>
        </p:spPr>
      </p:pic>
      <p:sp>
        <p:nvSpPr>
          <p:cNvPr id="7" name="Platshållare för text 2">
            <a:extLst>
              <a:ext uri="{FF2B5EF4-FFF2-40B4-BE49-F238E27FC236}">
                <a16:creationId xmlns:a16="http://schemas.microsoft.com/office/drawing/2014/main" id="{555554C9-8725-460E-85CE-2B2196D487F5}"/>
              </a:ext>
            </a:extLst>
          </p:cNvPr>
          <p:cNvSpPr txBox="1">
            <a:spLocks/>
          </p:cNvSpPr>
          <p:nvPr/>
        </p:nvSpPr>
        <p:spPr>
          <a:xfrm>
            <a:off x="255369" y="3687878"/>
            <a:ext cx="11681262" cy="43186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D49BDB-4849-34CA-4C51-73DE7AB55710}"/>
              </a:ext>
            </a:extLst>
          </p:cNvPr>
          <p:cNvSpPr>
            <a:spLocks noGrp="1"/>
          </p:cNvSpPr>
          <p:nvPr>
            <p:ph type="title"/>
          </p:nvPr>
        </p:nvSpPr>
        <p:spPr/>
        <p:txBody>
          <a:bodyPr>
            <a:normAutofit/>
          </a:bodyPr>
          <a:lstStyle/>
          <a:p>
            <a:r>
              <a:rPr lang="sv-SE" sz="3200" dirty="0"/>
              <a:t>Bakgrund</a:t>
            </a:r>
          </a:p>
        </p:txBody>
      </p:sp>
      <p:sp>
        <p:nvSpPr>
          <p:cNvPr id="3" name="Platshållare för text 2">
            <a:extLst>
              <a:ext uri="{FF2B5EF4-FFF2-40B4-BE49-F238E27FC236}">
                <a16:creationId xmlns:a16="http://schemas.microsoft.com/office/drawing/2014/main" id="{8FBC5B29-5D38-7006-8EE9-31E222D26DA3}"/>
              </a:ext>
            </a:extLst>
          </p:cNvPr>
          <p:cNvSpPr>
            <a:spLocks noGrp="1"/>
          </p:cNvSpPr>
          <p:nvPr>
            <p:ph type="body" sz="quarter" idx="11"/>
          </p:nvPr>
        </p:nvSpPr>
        <p:spPr>
          <a:xfrm>
            <a:off x="515938" y="1397530"/>
            <a:ext cx="6604054" cy="4258203"/>
          </a:xfrm>
        </p:spPr>
        <p:txBody>
          <a:bodyPr>
            <a:normAutofit/>
          </a:bodyPr>
          <a:lstStyle/>
          <a:p>
            <a:pPr marL="342900" indent="-342900">
              <a:buFont typeface="Wingdings" pitchFamily="2" charset="2"/>
              <a:buChar char="§"/>
            </a:pPr>
            <a:r>
              <a:rPr lang="sv-SE" sz="2400" dirty="0"/>
              <a:t>SAFF-tekniken bygger på att luft strömmar genom vattnet, varpå ett synligt skum och små luftbubblor ansamlas på ytan eller i den översta delen av vattenpelaren. PFAS samlas i bubblorna, skum och vatten avskils och metoden upprepas för koncentrering. </a:t>
            </a:r>
          </a:p>
          <a:p>
            <a:pPr marL="342900" indent="-342900">
              <a:buFont typeface="Wingdings" pitchFamily="2" charset="2"/>
              <a:buChar char="§"/>
            </a:pPr>
            <a:r>
              <a:rPr lang="sv-SE" sz="2400" dirty="0"/>
              <a:t>SAFF är en teknik som har god effekt på reduktion av framförallt långa PFAS (t ex PFOS, PFOA och PFAS4 samt 6:2 FTS) men det behövs mer erfarenhet (och utveckling) av metoden för att  den ska kunna vara en tillgång inom miljöarbetet i avfallsbranchen. </a:t>
            </a:r>
          </a:p>
          <a:p>
            <a:endParaRPr lang="sv-SE" sz="2400" dirty="0"/>
          </a:p>
        </p:txBody>
      </p:sp>
      <p:pic>
        <p:nvPicPr>
          <p:cNvPr id="5" name="Bildobjekt 4">
            <a:extLst>
              <a:ext uri="{FF2B5EF4-FFF2-40B4-BE49-F238E27FC236}">
                <a16:creationId xmlns:a16="http://schemas.microsoft.com/office/drawing/2014/main" id="{1F8583FC-5D68-433B-8241-A368B61979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21196" y="1150173"/>
            <a:ext cx="5038725" cy="2935605"/>
          </a:xfrm>
          <a:prstGeom prst="rect">
            <a:avLst/>
          </a:prstGeom>
          <a:noFill/>
          <a:ln>
            <a:noFill/>
          </a:ln>
        </p:spPr>
      </p:pic>
    </p:spTree>
    <p:extLst>
      <p:ext uri="{BB962C8B-B14F-4D97-AF65-F5344CB8AC3E}">
        <p14:creationId xmlns:p14="http://schemas.microsoft.com/office/powerpoint/2010/main" val="82091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a:xfrm>
            <a:off x="515937" y="1150174"/>
            <a:ext cx="4623622" cy="2580998"/>
          </a:xfrm>
        </p:spPr>
        <p:txBody>
          <a:bodyPr>
            <a:noAutofit/>
          </a:bodyPr>
          <a:lstStyle/>
          <a:p>
            <a:pPr marL="342900" indent="-342900">
              <a:lnSpc>
                <a:spcPct val="100000"/>
              </a:lnSpc>
              <a:buFont typeface="Wingdings" pitchFamily="2" charset="2"/>
              <a:buChar char="§"/>
              <a:tabLst>
                <a:tab pos="810260" algn="l"/>
                <a:tab pos="1620520" algn="l"/>
                <a:tab pos="2430780" algn="l"/>
                <a:tab pos="4050665" algn="l"/>
                <a:tab pos="5311140" algn="r"/>
              </a:tabLst>
            </a:pPr>
            <a:r>
              <a:rPr lang="sv-SE" dirty="0">
                <a:cs typeface="Times New Roman" panose="02020603050405020304" pitchFamily="18" charset="0"/>
              </a:rPr>
              <a:t>Vattnets sammansättning av PFAS har en stor inverkan på teknikens reningsgrad. Om vattnet innehåller en stor andel långa PFAS kommer reningsgraden att vara högre än om vattnet innehåller höga halter av korta PFAS t ex PFBA eller </a:t>
            </a:r>
            <a:r>
              <a:rPr lang="sv-SE" dirty="0" err="1">
                <a:cs typeface="Times New Roman" panose="02020603050405020304" pitchFamily="18" charset="0"/>
              </a:rPr>
              <a:t>PFPeA</a:t>
            </a:r>
            <a:r>
              <a:rPr lang="sv-SE" dirty="0">
                <a:cs typeface="Times New Roman" panose="02020603050405020304" pitchFamily="18" charset="0"/>
              </a:rPr>
              <a:t>. </a:t>
            </a:r>
          </a:p>
          <a:p>
            <a:pPr marL="342900" indent="-342900">
              <a:lnSpc>
                <a:spcPct val="100000"/>
              </a:lnSpc>
              <a:buFont typeface="Wingdings" pitchFamily="2" charset="2"/>
              <a:buChar char="§"/>
              <a:tabLst>
                <a:tab pos="810260" algn="l"/>
                <a:tab pos="1620520" algn="l"/>
                <a:tab pos="2430780" algn="l"/>
                <a:tab pos="4050665" algn="l"/>
                <a:tab pos="5311140" algn="r"/>
              </a:tabLst>
            </a:pPr>
            <a:r>
              <a:rPr lang="sv-SE" dirty="0">
                <a:cs typeface="Times New Roman" panose="02020603050405020304" pitchFamily="18" charset="0"/>
              </a:rPr>
              <a:t>Vattnet vid Filborna innehåller en relativt hög andel korta PFAS vilket speglar resultatet med en ca 50% reningsgrad av PFAS 11.</a:t>
            </a:r>
            <a:endParaRPr lang="sv-SE" dirty="0"/>
          </a:p>
        </p:txBody>
      </p:sp>
      <p:graphicFrame>
        <p:nvGraphicFramePr>
          <p:cNvPr id="5" name="Diagram 4">
            <a:extLst>
              <a:ext uri="{FF2B5EF4-FFF2-40B4-BE49-F238E27FC236}">
                <a16:creationId xmlns:a16="http://schemas.microsoft.com/office/drawing/2014/main" id="{A2AF37D1-5808-4734-AB09-074D118BDC96}"/>
              </a:ext>
            </a:extLst>
          </p:cNvPr>
          <p:cNvGraphicFramePr/>
          <p:nvPr>
            <p:extLst>
              <p:ext uri="{D42A27DB-BD31-4B8C-83A1-F6EECF244321}">
                <p14:modId xmlns:p14="http://schemas.microsoft.com/office/powerpoint/2010/main" val="918125878"/>
              </p:ext>
            </p:extLst>
          </p:nvPr>
        </p:nvGraphicFramePr>
        <p:xfrm>
          <a:off x="5469869" y="798065"/>
          <a:ext cx="6010987" cy="3397449"/>
        </p:xfrm>
        <a:graphic>
          <a:graphicData uri="http://schemas.openxmlformats.org/drawingml/2006/chart">
            <c:chart xmlns:c="http://schemas.openxmlformats.org/drawingml/2006/chart" xmlns:r="http://schemas.openxmlformats.org/officeDocument/2006/relationships" r:id="rId2"/>
          </a:graphicData>
        </a:graphic>
      </p:graphicFrame>
      <p:sp>
        <p:nvSpPr>
          <p:cNvPr id="6" name="Platshållare för text 2">
            <a:extLst>
              <a:ext uri="{FF2B5EF4-FFF2-40B4-BE49-F238E27FC236}">
                <a16:creationId xmlns:a16="http://schemas.microsoft.com/office/drawing/2014/main" id="{1BE872C6-1614-49D8-B920-F6A660C291E1}"/>
              </a:ext>
            </a:extLst>
          </p:cNvPr>
          <p:cNvSpPr txBox="1">
            <a:spLocks/>
          </p:cNvSpPr>
          <p:nvPr/>
        </p:nvSpPr>
        <p:spPr>
          <a:xfrm>
            <a:off x="515937" y="4765865"/>
            <a:ext cx="11044205" cy="45055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itchFamily="2" charset="2"/>
              <a:buChar char="§"/>
              <a:tabLst>
                <a:tab pos="810260" algn="l"/>
                <a:tab pos="1620520" algn="l"/>
                <a:tab pos="2430780" algn="l"/>
                <a:tab pos="4050665" algn="l"/>
                <a:tab pos="5311140" algn="r"/>
              </a:tabLst>
            </a:pPr>
            <a:r>
              <a:rPr lang="sv-SE" dirty="0">
                <a:ea typeface="Times New Roman" panose="02020603050405020304" pitchFamily="18" charset="0"/>
                <a:cs typeface="Times New Roman" panose="02020603050405020304" pitchFamily="18" charset="0"/>
              </a:rPr>
              <a:t>Den generella bilden bedöms som tydlig. God rening av långa PFAS samt 6:2 FTS och </a:t>
            </a:r>
            <a:r>
              <a:rPr lang="sv-SE" dirty="0" err="1">
                <a:ea typeface="Times New Roman" panose="02020603050405020304" pitchFamily="18" charset="0"/>
                <a:cs typeface="Times New Roman" panose="02020603050405020304" pitchFamily="18" charset="0"/>
              </a:rPr>
              <a:t>PFHxS</a:t>
            </a:r>
            <a:r>
              <a:rPr lang="sv-SE" dirty="0">
                <a:ea typeface="Times New Roman" panose="02020603050405020304" pitchFamily="18" charset="0"/>
                <a:cs typeface="Times New Roman" panose="02020603050405020304" pitchFamily="18" charset="0"/>
              </a:rPr>
              <a:t>.</a:t>
            </a:r>
          </a:p>
          <a:p>
            <a:pPr marL="342900" indent="-342900">
              <a:buFont typeface="Wingdings" pitchFamily="2" charset="2"/>
              <a:buChar char="§"/>
              <a:tabLst>
                <a:tab pos="810260" algn="l"/>
                <a:tab pos="1620520" algn="l"/>
                <a:tab pos="2430780" algn="l"/>
                <a:tab pos="4050665" algn="l"/>
                <a:tab pos="5311140" algn="r"/>
              </a:tabLst>
            </a:pPr>
            <a:r>
              <a:rPr lang="sv-SE" dirty="0">
                <a:ea typeface="Times New Roman" panose="02020603050405020304" pitchFamily="18" charset="0"/>
                <a:cs typeface="Times New Roman" panose="02020603050405020304" pitchFamily="18" charset="0"/>
              </a:rPr>
              <a:t>Totalt uppgick mängden behandlat vatten till 19000 m</a:t>
            </a:r>
            <a:r>
              <a:rPr lang="sv-SE" baseline="30000" dirty="0">
                <a:ea typeface="Times New Roman" panose="02020603050405020304" pitchFamily="18" charset="0"/>
                <a:cs typeface="Times New Roman" panose="02020603050405020304" pitchFamily="18" charset="0"/>
              </a:rPr>
              <a:t>3</a:t>
            </a:r>
            <a:r>
              <a:rPr lang="sv-SE" dirty="0">
                <a:ea typeface="Times New Roman" panose="02020603050405020304" pitchFamily="18" charset="0"/>
                <a:cs typeface="Times New Roman" panose="02020603050405020304" pitchFamily="18" charset="0"/>
              </a:rPr>
              <a:t>. Den totala energikonsumtionen under samma tid var 13007 kW dvs 0,69 kWh/m</a:t>
            </a:r>
            <a:r>
              <a:rPr lang="sv-SE" baseline="30000" dirty="0">
                <a:ea typeface="Times New Roman" panose="02020603050405020304" pitchFamily="18" charset="0"/>
                <a:cs typeface="Times New Roman" panose="02020603050405020304" pitchFamily="18" charset="0"/>
              </a:rPr>
              <a:t>3 </a:t>
            </a:r>
            <a:r>
              <a:rPr lang="sv-SE" dirty="0">
                <a:ea typeface="Times New Roman" panose="02020603050405020304" pitchFamily="18" charset="0"/>
                <a:cs typeface="Times New Roman" panose="02020603050405020304" pitchFamily="18" charset="0"/>
              </a:rPr>
              <a:t>och det omhändertogs ca 220 l koncentrat med mycket hög koncentration PFAS.</a:t>
            </a:r>
          </a:p>
          <a:p>
            <a:endParaRPr lang="sv-SE" dirty="0"/>
          </a:p>
        </p:txBody>
      </p:sp>
      <p:sp>
        <p:nvSpPr>
          <p:cNvPr id="7" name="textruta 6">
            <a:extLst>
              <a:ext uri="{FF2B5EF4-FFF2-40B4-BE49-F238E27FC236}">
                <a16:creationId xmlns:a16="http://schemas.microsoft.com/office/drawing/2014/main" id="{B50B302F-ED3D-4262-ACA7-A1709513B39F}"/>
              </a:ext>
            </a:extLst>
          </p:cNvPr>
          <p:cNvSpPr txBox="1"/>
          <p:nvPr/>
        </p:nvSpPr>
        <p:spPr>
          <a:xfrm>
            <a:off x="5469869" y="4085538"/>
            <a:ext cx="6295697" cy="430887"/>
          </a:xfrm>
          <a:prstGeom prst="rect">
            <a:avLst/>
          </a:prstGeom>
          <a:noFill/>
        </p:spPr>
        <p:txBody>
          <a:bodyPr wrap="square" rtlCol="0">
            <a:spAutoFit/>
          </a:bodyPr>
          <a:lstStyle/>
          <a:p>
            <a:r>
              <a:rPr lang="sv-SE" sz="1100" i="1" dirty="0">
                <a:effectLst/>
                <a:latin typeface="Arial" panose="020B0604020202020204" pitchFamily="34" charset="0"/>
                <a:ea typeface="Times New Roman" panose="02020603050405020304" pitchFamily="18" charset="0"/>
                <a:cs typeface="Times New Roman" panose="02020603050405020304" pitchFamily="18" charset="0"/>
              </a:rPr>
              <a:t>Figur 2. Reningsgrad (%) för enskilda PFAS samt summa PFAS11, oktober 2021. Halterna jämförs med ett medelvärde för PFAS under oktober (3 relevanta mätningar).</a:t>
            </a:r>
            <a:endParaRPr lang="sv-SE" sz="1100" i="1" dirty="0"/>
          </a:p>
        </p:txBody>
      </p:sp>
    </p:spTree>
    <p:extLst>
      <p:ext uri="{BB962C8B-B14F-4D97-AF65-F5344CB8AC3E}">
        <p14:creationId xmlns:p14="http://schemas.microsoft.com/office/powerpoint/2010/main" val="118391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Slutsatser</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376237" y="1453799"/>
            <a:ext cx="7147824" cy="4852035"/>
          </a:xfrm>
        </p:spPr>
        <p:txBody>
          <a:bodyPr>
            <a:normAutofit/>
          </a:bodyPr>
          <a:lstStyle/>
          <a:p>
            <a:pPr marL="342900" indent="-342900">
              <a:buFont typeface="Arial" panose="020B0604020202020204" pitchFamily="34" charset="0"/>
              <a:buChar char="•"/>
            </a:pPr>
            <a:r>
              <a:rPr lang="sv-SE" dirty="0"/>
              <a:t>Tekniken fungerar mycket väl för långa PFAS (&gt;C7 samt </a:t>
            </a:r>
            <a:r>
              <a:rPr lang="sv-SE" dirty="0" err="1"/>
              <a:t>PFHxS</a:t>
            </a:r>
            <a:r>
              <a:rPr lang="sv-SE" dirty="0"/>
              <a:t> och 6:2 FTS). </a:t>
            </a:r>
          </a:p>
          <a:p>
            <a:pPr marL="342900" indent="-342900">
              <a:buFont typeface="Arial" panose="020B0604020202020204" pitchFamily="34" charset="0"/>
              <a:buChar char="•"/>
            </a:pPr>
            <a:r>
              <a:rPr lang="sv-SE" dirty="0"/>
              <a:t>Om summaparmeter inkluderande korta PFAS är relevant som utsläppsvillkor löser tekniken inte hela problemet i dagsläget (för NSRs anläggning i Filborna), däremot om </a:t>
            </a:r>
            <a:r>
              <a:rPr lang="sv-SE" dirty="0" err="1"/>
              <a:t>gränsväden</a:t>
            </a:r>
            <a:r>
              <a:rPr lang="sv-SE" dirty="0"/>
              <a:t> för PFAS4 eller PFOS och PFOA.</a:t>
            </a:r>
          </a:p>
          <a:p>
            <a:pPr marL="342900" indent="-342900">
              <a:buFont typeface="Arial" panose="020B0604020202020204" pitchFamily="34" charset="0"/>
              <a:buChar char="•"/>
            </a:pPr>
            <a:r>
              <a:rPr lang="sv-SE" dirty="0"/>
              <a:t>Tekniken är fortfarande under utveckling bland annat avseende tillsatser för en effektivare avskiljning av korta PFAS</a:t>
            </a:r>
          </a:p>
          <a:p>
            <a:pPr marL="342900" indent="-342900">
              <a:buFont typeface="Arial" panose="020B0604020202020204" pitchFamily="34" charset="0"/>
              <a:buChar char="•"/>
            </a:pPr>
            <a:r>
              <a:rPr lang="sv-SE" dirty="0"/>
              <a:t>Forskning avseende riskerna med korta och ultrakorta PFAS eftersträvas för en fullständig riskbedömning och bedömning av metodens relevans och genomslag</a:t>
            </a:r>
          </a:p>
          <a:p>
            <a:endParaRPr lang="sv-SE" dirty="0"/>
          </a:p>
        </p:txBody>
      </p:sp>
      <p:pic>
        <p:nvPicPr>
          <p:cNvPr id="10" name="Bildobjekt 9">
            <a:extLst>
              <a:ext uri="{FF2B5EF4-FFF2-40B4-BE49-F238E27FC236}">
                <a16:creationId xmlns:a16="http://schemas.microsoft.com/office/drawing/2014/main" id="{998D74E1-E199-41EC-ABA8-4DABB0C66486}"/>
              </a:ext>
            </a:extLst>
          </p:cNvPr>
          <p:cNvPicPr>
            <a:picLocks noChangeAspect="1"/>
          </p:cNvPicPr>
          <p:nvPr/>
        </p:nvPicPr>
        <p:blipFill>
          <a:blip r:embed="rId2"/>
          <a:stretch>
            <a:fillRect/>
          </a:stretch>
        </p:blipFill>
        <p:spPr>
          <a:xfrm>
            <a:off x="8251507" y="3437572"/>
            <a:ext cx="3184208" cy="2889059"/>
          </a:xfrm>
          <a:prstGeom prst="rect">
            <a:avLst/>
          </a:prstGeom>
        </p:spPr>
      </p:pic>
      <p:pic>
        <p:nvPicPr>
          <p:cNvPr id="12" name="Bildobjekt 11">
            <a:extLst>
              <a:ext uri="{FF2B5EF4-FFF2-40B4-BE49-F238E27FC236}">
                <a16:creationId xmlns:a16="http://schemas.microsoft.com/office/drawing/2014/main" id="{A4372C83-7A10-4CBB-88A4-B83C29736388}"/>
              </a:ext>
            </a:extLst>
          </p:cNvPr>
          <p:cNvPicPr>
            <a:picLocks noChangeAspect="1"/>
          </p:cNvPicPr>
          <p:nvPr/>
        </p:nvPicPr>
        <p:blipFill>
          <a:blip r:embed="rId3"/>
          <a:stretch>
            <a:fillRect/>
          </a:stretch>
        </p:blipFill>
        <p:spPr>
          <a:xfrm>
            <a:off x="8302967" y="205460"/>
            <a:ext cx="2856547" cy="2922341"/>
          </a:xfrm>
          <a:prstGeom prst="rect">
            <a:avLst/>
          </a:prstGeom>
        </p:spPr>
      </p:pic>
      <p:pic>
        <p:nvPicPr>
          <p:cNvPr id="14" name="Bildobjekt 13">
            <a:extLst>
              <a:ext uri="{FF2B5EF4-FFF2-40B4-BE49-F238E27FC236}">
                <a16:creationId xmlns:a16="http://schemas.microsoft.com/office/drawing/2014/main" id="{AEF622F4-AE33-4FB7-A33A-920CEB896155}"/>
              </a:ext>
            </a:extLst>
          </p:cNvPr>
          <p:cNvPicPr>
            <a:picLocks noChangeAspect="1"/>
          </p:cNvPicPr>
          <p:nvPr/>
        </p:nvPicPr>
        <p:blipFill>
          <a:blip r:embed="rId4"/>
          <a:stretch>
            <a:fillRect/>
          </a:stretch>
        </p:blipFill>
        <p:spPr>
          <a:xfrm>
            <a:off x="8148662" y="3077087"/>
            <a:ext cx="3744252" cy="301870"/>
          </a:xfrm>
          <a:prstGeom prst="rect">
            <a:avLst/>
          </a:prstGeom>
        </p:spPr>
      </p:pic>
      <p:sp>
        <p:nvSpPr>
          <p:cNvPr id="15" name="textruta 14">
            <a:extLst>
              <a:ext uri="{FF2B5EF4-FFF2-40B4-BE49-F238E27FC236}">
                <a16:creationId xmlns:a16="http://schemas.microsoft.com/office/drawing/2014/main" id="{B9F308C9-4698-44F5-8E51-61D73FF91F76}"/>
              </a:ext>
            </a:extLst>
          </p:cNvPr>
          <p:cNvSpPr txBox="1"/>
          <p:nvPr/>
        </p:nvSpPr>
        <p:spPr>
          <a:xfrm>
            <a:off x="9944100" y="506790"/>
            <a:ext cx="1027746" cy="584775"/>
          </a:xfrm>
          <a:prstGeom prst="rect">
            <a:avLst/>
          </a:prstGeom>
          <a:noFill/>
        </p:spPr>
        <p:txBody>
          <a:bodyPr wrap="square" rtlCol="0">
            <a:spAutoFit/>
          </a:bodyPr>
          <a:lstStyle/>
          <a:p>
            <a:pPr algn="ctr"/>
            <a:r>
              <a:rPr lang="sv-SE" sz="1600" b="1" dirty="0"/>
              <a:t>Långa PFAS</a:t>
            </a:r>
          </a:p>
        </p:txBody>
      </p:sp>
      <p:sp>
        <p:nvSpPr>
          <p:cNvPr id="16" name="textruta 15">
            <a:extLst>
              <a:ext uri="{FF2B5EF4-FFF2-40B4-BE49-F238E27FC236}">
                <a16:creationId xmlns:a16="http://schemas.microsoft.com/office/drawing/2014/main" id="{2E221C6E-C0A8-4545-8E66-33AEFC6FFD4A}"/>
              </a:ext>
            </a:extLst>
          </p:cNvPr>
          <p:cNvSpPr txBox="1"/>
          <p:nvPr/>
        </p:nvSpPr>
        <p:spPr>
          <a:xfrm>
            <a:off x="10020788" y="3710540"/>
            <a:ext cx="1027746" cy="338554"/>
          </a:xfrm>
          <a:prstGeom prst="rect">
            <a:avLst/>
          </a:prstGeom>
          <a:noFill/>
        </p:spPr>
        <p:txBody>
          <a:bodyPr wrap="square" rtlCol="0">
            <a:spAutoFit/>
          </a:bodyPr>
          <a:lstStyle/>
          <a:p>
            <a:pPr algn="ctr"/>
            <a:r>
              <a:rPr lang="sv-SE" sz="1600" b="1" dirty="0"/>
              <a:t>PFAS11</a:t>
            </a:r>
          </a:p>
        </p:txBody>
      </p:sp>
      <p:pic>
        <p:nvPicPr>
          <p:cNvPr id="18" name="Bildobjekt 17">
            <a:extLst>
              <a:ext uri="{FF2B5EF4-FFF2-40B4-BE49-F238E27FC236}">
                <a16:creationId xmlns:a16="http://schemas.microsoft.com/office/drawing/2014/main" id="{7D28D354-D28E-4D0C-AEA8-1777D4F7A26A}"/>
              </a:ext>
            </a:extLst>
          </p:cNvPr>
          <p:cNvPicPr>
            <a:picLocks noChangeAspect="1"/>
          </p:cNvPicPr>
          <p:nvPr/>
        </p:nvPicPr>
        <p:blipFill>
          <a:blip r:embed="rId5"/>
          <a:stretch>
            <a:fillRect/>
          </a:stretch>
        </p:blipFill>
        <p:spPr>
          <a:xfrm>
            <a:off x="6096000" y="6345237"/>
            <a:ext cx="5987415" cy="310724"/>
          </a:xfrm>
          <a:prstGeom prst="rect">
            <a:avLst/>
          </a:prstGeom>
        </p:spPr>
      </p:pic>
    </p:spTree>
    <p:extLst>
      <p:ext uri="{BB962C8B-B14F-4D97-AF65-F5344CB8AC3E}">
        <p14:creationId xmlns:p14="http://schemas.microsoft.com/office/powerpoint/2010/main" val="87174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dirty="0"/>
              <a:t>Fredrika </a:t>
            </a:r>
            <a:r>
              <a:rPr lang="sv-SE" dirty="0" err="1"/>
              <a:t>Stranne</a:t>
            </a:r>
            <a:r>
              <a:rPr lang="sv-SE" dirty="0"/>
              <a:t>, rådgivare för deponerings- och avfallsanläggningar </a:t>
            </a:r>
          </a:p>
          <a:p>
            <a:r>
              <a:rPr lang="sv-SE" dirty="0"/>
              <a:t>E-post: </a:t>
            </a:r>
            <a:r>
              <a:rPr lang="sv-SE" dirty="0" err="1"/>
              <a:t>fredrika.stranne@avfallsverige.se</a:t>
            </a:r>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Rapportpresentation-mall 191204</Template>
  <TotalTime>282</TotalTime>
  <Words>466</Words>
  <Application>Microsoft Macintosh PowerPoint</Application>
  <PresentationFormat>Bredbild</PresentationFormat>
  <Paragraphs>38</Paragraphs>
  <Slides>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Georgia</vt:lpstr>
      <vt:lpstr>Wingdings</vt:lpstr>
      <vt:lpstr>AvfallSverige-mall</vt:lpstr>
      <vt:lpstr>SURFACE ACTIVE FOAM FRACTIONATION - SAFF, FÖR RENING AV LAKVATTEN - ETT FULLSKALEFÖRSÖK</vt:lpstr>
      <vt:lpstr>Projektorganisation</vt:lpstr>
      <vt:lpstr>Bakgrund</vt:lpstr>
      <vt:lpstr>Bakgrund</vt:lpstr>
      <vt:lpstr>Resultat</vt:lpstr>
      <vt:lpstr>Slutsatser</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Anna Sorelius</dc:creator>
  <cp:lastModifiedBy>Jessica Christiansen</cp:lastModifiedBy>
  <cp:revision>26</cp:revision>
  <dcterms:created xsi:type="dcterms:W3CDTF">2022-07-05T05:41:23Z</dcterms:created>
  <dcterms:modified xsi:type="dcterms:W3CDTF">2022-09-07T13:11:17Z</dcterms:modified>
</cp:coreProperties>
</file>