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64" r:id="rId2"/>
    <p:sldId id="274" r:id="rId3"/>
    <p:sldId id="268" r:id="rId4"/>
    <p:sldId id="280" r:id="rId5"/>
    <p:sldId id="269" r:id="rId6"/>
    <p:sldId id="279" r:id="rId7"/>
    <p:sldId id="277" r:id="rId8"/>
    <p:sldId id="260"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clrMru>
    <a:srgbClr val="5556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just format 1 - Dekorfär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90"/>
    <p:restoredTop sz="73605" autoAdjust="0"/>
  </p:normalViewPr>
  <p:slideViewPr>
    <p:cSldViewPr snapToGrid="0" snapToObjects="1">
      <p:cViewPr varScale="1">
        <p:scale>
          <a:sx n="92" d="100"/>
          <a:sy n="92" d="100"/>
        </p:scale>
        <p:origin x="127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3C4B8B-9345-964D-BFE8-1013F13D52E0}" type="datetimeFigureOut">
              <a:rPr lang="sv-SE" smtClean="0"/>
              <a:t>2023-06-09</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A8BD35-98CA-2F48-841C-C99F2B84DD29}" type="slidenum">
              <a:rPr lang="sv-SE" smtClean="0"/>
              <a:t>‹#›</a:t>
            </a:fld>
            <a:endParaRPr lang="sv-SE"/>
          </a:p>
        </p:txBody>
      </p:sp>
    </p:spTree>
    <p:extLst>
      <p:ext uri="{BB962C8B-B14F-4D97-AF65-F5344CB8AC3E}">
        <p14:creationId xmlns:p14="http://schemas.microsoft.com/office/powerpoint/2010/main" val="1291353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4623F8-B430-2046-B694-FB0FAFDB97CB}" type="datetimeFigureOut">
              <a:rPr lang="sv-SE" smtClean="0"/>
              <a:t>2023-06-09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C78AF-77EE-8146-868A-7BEA0BB9E5F5}" type="slidenum">
              <a:rPr lang="sv-SE" smtClean="0"/>
              <a:t>‹#›</a:t>
            </a:fld>
            <a:endParaRPr lang="sv-SE"/>
          </a:p>
        </p:txBody>
      </p:sp>
    </p:spTree>
    <p:extLst>
      <p:ext uri="{BB962C8B-B14F-4D97-AF65-F5344CB8AC3E}">
        <p14:creationId xmlns:p14="http://schemas.microsoft.com/office/powerpoint/2010/main" val="143129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Instruktioner för att skriva ut i med</a:t>
            </a:r>
            <a:r>
              <a:rPr lang="sv-SE" baseline="0" dirty="0"/>
              <a:t> vit bakgrund, svart text.</a:t>
            </a:r>
          </a:p>
          <a:p>
            <a:endParaRPr lang="sv-SE" baseline="0" dirty="0"/>
          </a:p>
          <a:p>
            <a:r>
              <a:rPr lang="sv-SE" sz="1200" kern="1200" dirty="0">
                <a:solidFill>
                  <a:schemeClr val="tx1"/>
                </a:solidFill>
                <a:latin typeface="+mn-lt"/>
                <a:ea typeface="+mn-ea"/>
                <a:cs typeface="+mn-cs"/>
              </a:rPr>
              <a:t>Ska tala om </a:t>
            </a:r>
          </a:p>
          <a:p>
            <a:r>
              <a:rPr lang="sv-SE" sz="1200" kern="1200" dirty="0">
                <a:solidFill>
                  <a:schemeClr val="tx1"/>
                </a:solidFill>
                <a:latin typeface="+mn-lt"/>
                <a:ea typeface="+mn-ea"/>
                <a:cs typeface="+mn-cs"/>
              </a:rPr>
              <a:t>Rubriken</a:t>
            </a:r>
            <a:r>
              <a:rPr lang="mr-IN" sz="1200" kern="1200" dirty="0">
                <a:solidFill>
                  <a:schemeClr val="tx1"/>
                </a:solidFill>
                <a:latin typeface="+mn-lt"/>
                <a:ea typeface="+mn-ea"/>
                <a:cs typeface="+mn-cs"/>
              </a:rPr>
              <a:t>…</a:t>
            </a:r>
            <a:r>
              <a:rPr lang="sv-SE" sz="1200" kern="1200" dirty="0">
                <a:solidFill>
                  <a:schemeClr val="tx1"/>
                </a:solidFill>
                <a:latin typeface="+mn-lt"/>
                <a:ea typeface="+mn-ea"/>
                <a:cs typeface="+mn-cs"/>
              </a:rPr>
              <a:t>.</a:t>
            </a:r>
          </a:p>
          <a:p>
            <a:r>
              <a:rPr lang="sv-SE" sz="1200" kern="1200" dirty="0">
                <a:solidFill>
                  <a:schemeClr val="tx1"/>
                </a:solidFill>
                <a:latin typeface="+mn-lt"/>
                <a:ea typeface="+mn-ea"/>
                <a:cs typeface="+mn-cs"/>
              </a:rPr>
              <a:t>Men först några korta ord</a:t>
            </a:r>
            <a:r>
              <a:rPr lang="sv-SE" sz="1200" kern="1200" baseline="0" dirty="0">
                <a:solidFill>
                  <a:schemeClr val="tx1"/>
                </a:solidFill>
                <a:latin typeface="+mn-lt"/>
                <a:ea typeface="+mn-ea"/>
                <a:cs typeface="+mn-cs"/>
              </a:rPr>
              <a:t> om Avfall Sverige</a:t>
            </a:r>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1</a:t>
            </a:fld>
            <a:endParaRPr lang="sv-SE"/>
          </a:p>
        </p:txBody>
      </p:sp>
    </p:spTree>
    <p:extLst>
      <p:ext uri="{BB962C8B-B14F-4D97-AF65-F5344CB8AC3E}">
        <p14:creationId xmlns:p14="http://schemas.microsoft.com/office/powerpoint/2010/main" val="776667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latin typeface="Calibri" charset="0"/>
                <a:ea typeface="ＭＳ Ｐゴシック" charset="0"/>
                <a:cs typeface="ＭＳ Ｐゴシック" charset="0"/>
              </a:rPr>
              <a:t>Avfall</a:t>
            </a:r>
            <a:r>
              <a:rPr lang="sv-SE" baseline="0" dirty="0">
                <a:latin typeface="Calibri" charset="0"/>
                <a:ea typeface="ＭＳ Ｐゴシック" charset="0"/>
                <a:cs typeface="ＭＳ Ｐゴシック" charset="0"/>
              </a:rPr>
              <a:t> Sverige är k</a:t>
            </a:r>
            <a:r>
              <a:rPr lang="sv-SE" dirty="0">
                <a:latin typeface="Calibri" charset="0"/>
                <a:ea typeface="ＭＳ Ｐゴシック" charset="0"/>
                <a:cs typeface="ＭＳ Ｐゴシック" charset="0"/>
              </a:rPr>
              <a:t>ommunernas branschorganisation inom avfallshantering.</a:t>
            </a:r>
            <a:r>
              <a:rPr lang="sv-SE" baseline="0" dirty="0">
                <a:latin typeface="Calibri" charset="0"/>
                <a:ea typeface="ＭＳ Ｐゴシック" charset="0"/>
                <a:cs typeface="ＭＳ Ｐゴシック" charset="0"/>
              </a:rPr>
              <a:t> </a:t>
            </a:r>
          </a:p>
          <a:p>
            <a:r>
              <a:rPr lang="sv-SE" dirty="0">
                <a:latin typeface="Calibri" charset="0"/>
                <a:ea typeface="ＭＳ Ｐゴシック" charset="0"/>
                <a:cs typeface="ＭＳ Ｐゴシック" charset="0"/>
              </a:rPr>
              <a:t>Vi</a:t>
            </a:r>
            <a:r>
              <a:rPr lang="sv-SE" baseline="0" dirty="0">
                <a:latin typeface="Calibri" charset="0"/>
                <a:ea typeface="ＭＳ Ｐゴシック" charset="0"/>
                <a:cs typeface="ＭＳ Ｐゴシック" charset="0"/>
              </a:rPr>
              <a:t> företräder våra kommunala m</a:t>
            </a:r>
            <a:r>
              <a:rPr lang="sv-SE" dirty="0">
                <a:latin typeface="Calibri" charset="0"/>
                <a:ea typeface="ＭＳ Ｐゴシック" charset="0"/>
                <a:cs typeface="ＭＳ Ｐゴシック" charset="0"/>
              </a:rPr>
              <a:t>edlemmar (289 kommuner  (ej Essunga) och kommunala</a:t>
            </a:r>
            <a:r>
              <a:rPr lang="sv-SE" baseline="0" dirty="0">
                <a:latin typeface="Calibri" charset="0"/>
                <a:ea typeface="ＭＳ Ｐゴシック" charset="0"/>
                <a:cs typeface="ＭＳ Ｐゴシック" charset="0"/>
              </a:rPr>
              <a:t> </a:t>
            </a:r>
            <a:r>
              <a:rPr lang="sv-SE" dirty="0">
                <a:latin typeface="Calibri" charset="0"/>
                <a:ea typeface="ＭＳ Ｐゴシック" charset="0"/>
                <a:cs typeface="ＭＳ Ｐゴシック" charset="0"/>
              </a:rPr>
              <a:t>bolag)</a:t>
            </a:r>
            <a:r>
              <a:rPr lang="sv-SE" baseline="0" dirty="0">
                <a:latin typeface="Calibri" charset="0"/>
                <a:ea typeface="ＭＳ Ｐゴシック" charset="0"/>
                <a:cs typeface="ＭＳ Ｐゴシック" charset="0"/>
              </a:rPr>
              <a:t> och ca 150 </a:t>
            </a:r>
            <a:r>
              <a:rPr lang="sv-SE" dirty="0">
                <a:latin typeface="Calibri" charset="0"/>
                <a:ea typeface="ＭＳ Ｐゴシック" charset="0"/>
                <a:cs typeface="ＭＳ Ｐゴシック" charset="0"/>
              </a:rPr>
              <a:t>privata företag är associerade medlemmar, </a:t>
            </a:r>
            <a:r>
              <a:rPr lang="sv-SE" dirty="0" err="1">
                <a:latin typeface="Calibri" charset="0"/>
                <a:ea typeface="ＭＳ Ｐゴシック" charset="0"/>
                <a:cs typeface="ＭＳ Ｐゴシック" charset="0"/>
              </a:rPr>
              <a:t>tot</a:t>
            </a:r>
            <a:r>
              <a:rPr lang="sv-SE" dirty="0">
                <a:latin typeface="Calibri" charset="0"/>
                <a:ea typeface="ＭＳ Ｐゴシック" charset="0"/>
                <a:cs typeface="ＭＳ Ｐゴシック" charset="0"/>
              </a:rPr>
              <a:t> 400 medl. </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Det är Avfall Sveriges medlemmar som ser till att avfall tas om hand och återvinns i</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alla landets kommuner. Vi gör det på samhällets uppdrag: miljösäkert, hållbart och långsiktigt</a:t>
            </a:r>
            <a:r>
              <a:rPr lang="sv-SE" sz="1200" kern="1200" baseline="0" dirty="0">
                <a:solidFill>
                  <a:schemeClr val="tx1"/>
                </a:solidFill>
                <a:latin typeface="+mn-lt"/>
                <a:ea typeface="+mn-ea"/>
                <a:cs typeface="+mn-cs"/>
              </a:rPr>
              <a:t> (våra </a:t>
            </a:r>
            <a:r>
              <a:rPr lang="sv-SE" dirty="0">
                <a:latin typeface="Calibri" charset="0"/>
                <a:ea typeface="ＭＳ Ｐゴシック" charset="0"/>
                <a:cs typeface="ＭＳ Ｐゴシック" charset="0"/>
              </a:rPr>
              <a:t>3 kärnvärden som genomsyrar vårt arbete)</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charset="0"/>
              <a:ea typeface="ＭＳ Ｐゴシック" charset="0"/>
              <a:cs typeface="ＭＳ Ｐゴシック"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sz="1200" dirty="0"/>
              <a:t>Verkar för en miljöriktig, hållbar avfallshantering utifrån ett samhällsansvar</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charset="0"/>
              <a:ea typeface="ＭＳ Ｐゴシック" charset="0"/>
              <a:cs typeface="ＭＳ Ｐゴシック" charset="0"/>
            </a:endParaRP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2</a:t>
            </a:fld>
            <a:endParaRPr lang="sv-SE"/>
          </a:p>
        </p:txBody>
      </p:sp>
    </p:spTree>
    <p:extLst>
      <p:ext uri="{BB962C8B-B14F-4D97-AF65-F5344CB8AC3E}">
        <p14:creationId xmlns:p14="http://schemas.microsoft.com/office/powerpoint/2010/main" val="4235000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Avfall Sverige arbetar </a:t>
            </a:r>
            <a:r>
              <a:rPr lang="sv-SE" dirty="0" err="1"/>
              <a:t>enl</a:t>
            </a:r>
            <a:r>
              <a:rPr lang="sv-SE" dirty="0"/>
              <a:t> avfallshierarkin</a:t>
            </a:r>
          </a:p>
          <a:p>
            <a:pPr>
              <a:lnSpc>
                <a:spcPct val="90000"/>
              </a:lnSpc>
            </a:pPr>
            <a:r>
              <a:rPr lang="sv-SE" sz="1200" dirty="0">
                <a:latin typeface="Calibri" charset="0"/>
                <a:ea typeface="ＭＳ Ｐゴシック" charset="0"/>
                <a:cs typeface="ＭＳ Ｐゴシック" charset="0"/>
                <a:sym typeface="Wingdings" charset="0"/>
              </a:rPr>
              <a:t>Därför är vår vision ”Det finns inget avfall”.</a:t>
            </a:r>
            <a:r>
              <a:rPr lang="sv-SE" sz="1200" baseline="0" dirty="0">
                <a:latin typeface="Calibri" charset="0"/>
                <a:ea typeface="ＭＳ Ｐゴシック" charset="0"/>
                <a:cs typeface="ＭＳ Ｐゴシック" charset="0"/>
                <a:sym typeface="Wingdings" charset="0"/>
              </a:rPr>
              <a:t> Det betyder att v</a:t>
            </a:r>
            <a:r>
              <a:rPr lang="sv-SE" sz="1200" kern="1200" dirty="0">
                <a:solidFill>
                  <a:schemeClr val="tx1"/>
                </a:solidFill>
                <a:latin typeface="+mn-lt"/>
                <a:ea typeface="+mn-ea"/>
                <a:cs typeface="+mn-cs"/>
              </a:rPr>
              <a:t>i verkar för att förebygga att avfall uppstår, att mer återanvänds</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och att avfall som uppstår återvinns och tas om hand på bästa sätt. Avfall Sveriges långsiktiga mål är att tillväxt inte resulterar i mer avfall och att Sverige klättrar mätbart högre upp i avfallshierarkin</a:t>
            </a:r>
          </a:p>
          <a:p>
            <a:pPr marL="0" marR="0" indent="0" algn="l" defTabSz="914400" rtl="0" eaLnBrk="1" fontAlgn="auto" latinLnBrk="0" hangingPunct="1">
              <a:lnSpc>
                <a:spcPct val="90000"/>
              </a:lnSpc>
              <a:spcBef>
                <a:spcPts val="0"/>
              </a:spcBef>
              <a:spcAft>
                <a:spcPts val="600"/>
              </a:spcAft>
              <a:buClrTx/>
              <a:buSzTx/>
              <a:buFontTx/>
              <a:buNone/>
              <a:tabLst/>
              <a:defRPr/>
            </a:pPr>
            <a:r>
              <a:rPr lang="sv-SE" sz="1200" dirty="0"/>
              <a:t>Kommunerna har en viktig roll i arbetet</a:t>
            </a:r>
            <a:r>
              <a:rPr lang="sv-SE" sz="1200" baseline="0" dirty="0"/>
              <a:t> med att förebygga avfall, dels som m</a:t>
            </a:r>
            <a:r>
              <a:rPr lang="sv-SE" sz="1200" dirty="0"/>
              <a:t>otor i den omställning</a:t>
            </a:r>
            <a:r>
              <a:rPr lang="sv-SE" sz="1200" baseline="0" dirty="0"/>
              <a:t> som måste till i samhället, dels som g</a:t>
            </a:r>
            <a:r>
              <a:rPr lang="sv-SE" sz="1200" dirty="0"/>
              <a:t>arant för en långsiktigt hållbar avfallshantering.</a:t>
            </a:r>
          </a:p>
          <a:p>
            <a:endParaRPr lang="sv-SE" dirty="0"/>
          </a:p>
          <a:p>
            <a:pPr>
              <a:lnSpc>
                <a:spcPct val="110000"/>
              </a:lnSpc>
              <a:spcAft>
                <a:spcPts val="600"/>
              </a:spcAft>
            </a:pPr>
            <a:r>
              <a:rPr lang="sv-SE" dirty="0">
                <a:latin typeface="Arial" charset="0"/>
                <a:ea typeface="ＭＳ Ｐゴシック" charset="0"/>
                <a:cs typeface="ＭＳ Ｐゴシック" charset="0"/>
              </a:rPr>
              <a:t>I Sverige är vi duktiga på avfallshantering. 99% av hushållsavfallet återvinns som energi eller material, mindre än 1 % läggs på deponi. Vi ska fortsätta arbeta för en ständigt bättre avfallshantering, men där vi verkligen behöver lägga</a:t>
            </a:r>
            <a:r>
              <a:rPr lang="sv-SE" baseline="0" dirty="0">
                <a:latin typeface="Arial" charset="0"/>
                <a:ea typeface="ＭＳ Ｐゴシック" charset="0"/>
                <a:cs typeface="ＭＳ Ｐゴシック" charset="0"/>
              </a:rPr>
              <a:t> fokus är på det översta steget i avfallshierarkin, förebygga och återanvända. Det avfall som ändå uppstår ska vi se till att det materialåtervinns. Det är inte alltid det går eller är lämpligt, då ska det </a:t>
            </a:r>
            <a:r>
              <a:rPr lang="sv-SE" baseline="0" dirty="0" err="1">
                <a:latin typeface="Arial" charset="0"/>
                <a:ea typeface="ＭＳ Ｐゴシック" charset="0"/>
                <a:cs typeface="ＭＳ Ｐゴシック" charset="0"/>
              </a:rPr>
              <a:t>energiåtervinnas</a:t>
            </a:r>
            <a:r>
              <a:rPr lang="sv-SE" baseline="0" dirty="0">
                <a:latin typeface="Arial" charset="0"/>
                <a:ea typeface="ＭＳ Ｐゴシック" charset="0"/>
                <a:cs typeface="ＭＳ Ｐゴシック" charset="0"/>
              </a:rPr>
              <a:t>. Först när inget annat är lämpligt, så ska avfallet läggas i en säker långsiktig förvaring, dvs deponi, eller soptipp i dagligt tal.</a:t>
            </a:r>
            <a:endParaRPr lang="sv-SE" dirty="0">
              <a:latin typeface="Arial" charset="0"/>
              <a:ea typeface="ＭＳ Ｐゴシック" charset="0"/>
              <a:cs typeface="Arial" charset="0"/>
              <a:sym typeface="Wingdings" charset="0"/>
            </a:endParaRP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3</a:t>
            </a:fld>
            <a:endParaRPr lang="sv-SE"/>
          </a:p>
        </p:txBody>
      </p:sp>
    </p:spTree>
    <p:extLst>
      <p:ext uri="{BB962C8B-B14F-4D97-AF65-F5344CB8AC3E}">
        <p14:creationId xmlns:p14="http://schemas.microsoft.com/office/powerpoint/2010/main" val="2445190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mesta Avfall Sverige arbetar med kan sorteras in under påverkan, utveckling och samverkan. Allt syftar till att säkerställa att kommunerna har de bästa förutsättningarna för att driva en bra avfallshantering och att avfallshanteringen utvecklas i rätt riktning.</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sv-SE" dirty="0">
                <a:latin typeface="Calibri" charset="0"/>
                <a:ea typeface="ＭＳ Ｐゴシック" charset="0"/>
                <a:cs typeface="ＭＳ Ｐゴシック" charset="0"/>
              </a:rPr>
              <a:t>Påverkan: </a:t>
            </a:r>
            <a:r>
              <a:rPr lang="sv-SE" sz="1200" b="0" i="0" u="none" strike="noStrike" kern="1200" baseline="0" dirty="0">
                <a:solidFill>
                  <a:schemeClr val="tx1"/>
                </a:solidFill>
                <a:latin typeface="+mn-lt"/>
                <a:ea typeface="+mn-ea"/>
                <a:cs typeface="+mn-cs"/>
              </a:rPr>
              <a:t>Avfall Sveriges har omfattande kontakter med beslutsfattare, myndigheter, departement och pågående utredningar, t ex Miljödepartementet, Naturvårdsverket, men även andra departement, myndigheter och organisationer. Vi bidrar också aktivt med synpunkter inför politiska beslut genom remissvar och skrivelser. Avfall Sverige bedriver också påverkansarbete inom EU.</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sv-SE" dirty="0">
                <a:latin typeface="Calibri" charset="0"/>
                <a:ea typeface="ＭＳ Ｐゴシック" charset="0"/>
                <a:cs typeface="ＭＳ Ｐゴシック" charset="0"/>
              </a:rPr>
              <a:t>Utveckling: </a:t>
            </a:r>
            <a:r>
              <a:rPr lang="sv-SE" sz="1200" kern="1200" baseline="0" dirty="0">
                <a:solidFill>
                  <a:schemeClr val="tx1"/>
                </a:solidFill>
                <a:latin typeface="+mn-lt"/>
                <a:ea typeface="+mn-ea"/>
                <a:cs typeface="+mn-cs"/>
              </a:rPr>
              <a:t>M</a:t>
            </a:r>
            <a:r>
              <a:rPr lang="sv-SE" sz="1200" kern="1200" dirty="0">
                <a:solidFill>
                  <a:schemeClr val="tx1"/>
                </a:solidFill>
                <a:latin typeface="+mn-lt"/>
                <a:ea typeface="+mn-ea"/>
                <a:cs typeface="+mn-cs"/>
              </a:rPr>
              <a:t>edlemmar</a:t>
            </a:r>
            <a:r>
              <a:rPr lang="sv-SE" sz="1200" kern="1200" baseline="0" dirty="0">
                <a:solidFill>
                  <a:schemeClr val="tx1"/>
                </a:solidFill>
                <a:latin typeface="+mn-lt"/>
                <a:ea typeface="+mn-ea"/>
                <a:cs typeface="+mn-cs"/>
              </a:rPr>
              <a:t> kan dra nytta av</a:t>
            </a:r>
            <a:r>
              <a:rPr lang="sv-SE" sz="1200" kern="1200" dirty="0">
                <a:solidFill>
                  <a:schemeClr val="tx1"/>
                </a:solidFill>
                <a:latin typeface="+mn-lt"/>
                <a:ea typeface="+mn-ea"/>
                <a:cs typeface="+mn-cs"/>
              </a:rPr>
              <a:t> specialistkunskaper</a:t>
            </a:r>
            <a:r>
              <a:rPr lang="sv-SE" sz="1200" kern="1200" baseline="0" dirty="0">
                <a:solidFill>
                  <a:schemeClr val="tx1"/>
                </a:solidFill>
                <a:latin typeface="+mn-lt"/>
                <a:ea typeface="+mn-ea"/>
                <a:cs typeface="+mn-cs"/>
              </a:rPr>
              <a:t> och </a:t>
            </a:r>
            <a:r>
              <a:rPr lang="sv-SE" sz="1200" kern="1200" dirty="0">
                <a:solidFill>
                  <a:schemeClr val="tx1"/>
                </a:solidFill>
                <a:latin typeface="+mn-lt"/>
                <a:ea typeface="+mn-ea"/>
                <a:cs typeface="+mn-cs"/>
              </a:rPr>
              <a:t>direktkontakt</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med kansliet</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när det gäller allt från avfallshantering till juridik</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och kommunikationsfrågor.</a:t>
            </a:r>
            <a:r>
              <a:rPr lang="sv-SE" sz="1200" kern="1200" baseline="0" dirty="0">
                <a:solidFill>
                  <a:schemeClr val="tx1"/>
                </a:solidFill>
                <a:latin typeface="+mn-lt"/>
                <a:ea typeface="+mn-ea"/>
                <a:cs typeface="+mn-cs"/>
              </a:rPr>
              <a:t> </a:t>
            </a:r>
            <a:r>
              <a:rPr lang="sv-SE" sz="1200" kern="1200" dirty="0">
                <a:solidFill>
                  <a:schemeClr val="tx1"/>
                </a:solidFill>
                <a:latin typeface="+mn-lt"/>
                <a:ea typeface="+mn-ea"/>
                <a:cs typeface="+mn-cs"/>
              </a:rPr>
              <a:t>Avfall Sverige finansierar och publicerar också varje år ett 40-tal rapporter kring olika områden inom svensk</a:t>
            </a:r>
            <a:r>
              <a:rPr lang="sv-SE" sz="1200" kern="1200" baseline="0" dirty="0">
                <a:solidFill>
                  <a:schemeClr val="tx1"/>
                </a:solidFill>
                <a:latin typeface="+mn-lt"/>
                <a:ea typeface="+mn-ea"/>
                <a:cs typeface="+mn-cs"/>
              </a:rPr>
              <a:t> avfallshantering, och bidrar därigenom till utveckling inom allt ifrån teknik och organisation till kommunikation. Dessa rapporter utvecklas också inte så sällan till temadagar och kurser. Totalt arrangerar Avfall Sverige 40-talet kurser, temadagar och konferenser som bidrar till</a:t>
            </a:r>
            <a:r>
              <a:rPr lang="sv-SE" sz="1200" b="0" i="0" u="none" strike="noStrike" kern="1200" baseline="0" dirty="0">
                <a:solidFill>
                  <a:schemeClr val="tx1"/>
                </a:solidFill>
                <a:latin typeface="+mn-lt"/>
                <a:ea typeface="+mn-ea"/>
                <a:cs typeface="+mn-cs"/>
              </a:rPr>
              <a:t> att höja kompetensen och ge medlemmarna möjlighet att utbyta erfarenheter</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sv-SE" dirty="0">
                <a:latin typeface="Calibri" charset="0"/>
                <a:ea typeface="ＭＳ Ｐゴシック" charset="0"/>
                <a:cs typeface="ＭＳ Ｐゴシック" charset="0"/>
              </a:rPr>
              <a:t>Samverkan.</a:t>
            </a:r>
            <a:r>
              <a:rPr lang="sv-SE" baseline="0" dirty="0">
                <a:latin typeface="Calibri" charset="0"/>
                <a:ea typeface="ＭＳ Ｐゴシック" charset="0"/>
                <a:cs typeface="ＭＳ Ｐゴシック" charset="0"/>
              </a:rPr>
              <a:t> Och på tal om erfarenhetsutbyte, så har vi inom Avfall Sverige ett stort sådant. Dels genom kurser och konferenser, dels genom arbetet i olika </a:t>
            </a:r>
            <a:r>
              <a:rPr lang="sv-SE" sz="1200" b="0" i="0" u="none" strike="noStrike" kern="1200" baseline="0" dirty="0">
                <a:solidFill>
                  <a:schemeClr val="tx1"/>
                </a:solidFill>
                <a:latin typeface="+mn-lt"/>
                <a:ea typeface="+mn-ea"/>
                <a:cs typeface="+mn-cs"/>
              </a:rPr>
              <a:t>arbetsgrupperna</a:t>
            </a:r>
            <a:r>
              <a:rPr lang="sv-SE" sz="1200" b="0" i="0" u="none" strike="noStrike" kern="1200" baseline="0" dirty="0">
                <a:solidFill>
                  <a:schemeClr val="tx1"/>
                </a:solidFill>
                <a:latin typeface="Calibri" charset="0"/>
                <a:ea typeface="ＭＳ Ｐゴシック" charset="0"/>
                <a:cs typeface="ＭＳ Ｐゴシック" charset="0"/>
              </a:rPr>
              <a:t> där ett stort antal medlemmar deltar. Vi samarbetar också med externa parter i vårt påverkansarbete, t ex med SKL, våra systerorganisationer m fl. Samverkan sker också, i</a:t>
            </a:r>
            <a:r>
              <a:rPr lang="sv-SE" sz="1200" b="0" i="0" u="none" strike="noStrike" kern="1200" baseline="0" dirty="0">
                <a:solidFill>
                  <a:schemeClr val="tx1"/>
                </a:solidFill>
                <a:latin typeface="+mn-lt"/>
                <a:ea typeface="+mn-ea"/>
                <a:cs typeface="+mn-cs"/>
              </a:rPr>
              <a:t> påverkanssyfte, internationellt via den Brysselbaserade organisationen Municipal Waste </a:t>
            </a:r>
            <a:r>
              <a:rPr lang="sv-SE" sz="1200" b="0" i="0" u="none" strike="noStrike" kern="1200" baseline="0" dirty="0" err="1">
                <a:solidFill>
                  <a:schemeClr val="tx1"/>
                </a:solidFill>
                <a:latin typeface="+mn-lt"/>
                <a:ea typeface="+mn-ea"/>
                <a:cs typeface="+mn-cs"/>
              </a:rPr>
              <a:t>Europe</a:t>
            </a:r>
            <a:r>
              <a:rPr lang="sv-SE" sz="1200" b="0" i="0" u="none" strike="noStrike" kern="1200" baseline="0" dirty="0">
                <a:solidFill>
                  <a:schemeClr val="tx1"/>
                </a:solidFill>
                <a:latin typeface="+mn-lt"/>
                <a:ea typeface="+mn-ea"/>
                <a:cs typeface="+mn-cs"/>
              </a:rPr>
              <a:t> (MWE), CEWEP, ECN och andra europeiska organisationer. Avfall Sverige är också en del av det globala nätverket ISWA - International Solid Waste Association</a:t>
            </a: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charset="0"/>
              <a:ea typeface="ＭＳ Ｐゴシック" charset="0"/>
              <a:cs typeface="ＭＳ Ｐゴシック"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charset="0"/>
              <a:ea typeface="ＭＳ Ｐゴシック" charset="0"/>
              <a:cs typeface="ＭＳ Ｐゴシック"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dirty="0">
                <a:latin typeface="Calibri" charset="0"/>
                <a:ea typeface="ＭＳ Ｐゴシック" charset="0"/>
                <a:cs typeface="ＭＳ Ｐゴシック" charset="0"/>
              </a:rPr>
              <a:t>Vi arbetar med </a:t>
            </a:r>
            <a:r>
              <a:rPr lang="sv-SE" dirty="0" err="1">
                <a:latin typeface="Calibri" charset="0"/>
                <a:ea typeface="ＭＳ Ｐゴシック" charset="0"/>
                <a:cs typeface="ＭＳ Ｐゴシック" charset="0"/>
              </a:rPr>
              <a:t>utbdilning</a:t>
            </a:r>
            <a:r>
              <a:rPr lang="sv-SE" dirty="0">
                <a:latin typeface="Calibri" charset="0"/>
                <a:ea typeface="ＭＳ Ｐゴシック" charset="0"/>
                <a:cs typeface="ＭＳ Ｐゴシック" charset="0"/>
              </a:rPr>
              <a:t>, utveckling samhällskontakter, dvs lobbying, olika nätverk </a:t>
            </a:r>
            <a:r>
              <a:rPr lang="sv-SE" dirty="0" err="1">
                <a:latin typeface="Calibri" charset="0"/>
                <a:ea typeface="ＭＳ Ｐゴシック" charset="0"/>
                <a:cs typeface="ＭＳ Ｐゴシック" charset="0"/>
              </a:rPr>
              <a:t>etc</a:t>
            </a:r>
            <a:r>
              <a:rPr lang="sv-SE" dirty="0">
                <a:latin typeface="Calibri" charset="0"/>
                <a:ea typeface="ＭＳ Ｐゴシック" charset="0"/>
                <a:cs typeface="ＭＳ Ｐゴシック" charset="0"/>
              </a:rPr>
              <a:t>…., rådgivning allt från </a:t>
            </a:r>
            <a:r>
              <a:rPr lang="sv-SE" dirty="0" err="1">
                <a:latin typeface="Calibri" charset="0"/>
                <a:ea typeface="ＭＳ Ｐゴシック" charset="0"/>
                <a:cs typeface="ＭＳ Ｐゴシック" charset="0"/>
              </a:rPr>
              <a:t>behandl</a:t>
            </a:r>
            <a:r>
              <a:rPr lang="sv-SE" dirty="0">
                <a:latin typeface="Calibri" charset="0"/>
                <a:ea typeface="ＭＳ Ｐゴシック" charset="0"/>
                <a:cs typeface="ＭＳ Ｐゴシック" charset="0"/>
              </a:rPr>
              <a:t> former till juridisk rådgivning och </a:t>
            </a:r>
            <a:r>
              <a:rPr lang="sv-SE" dirty="0" err="1">
                <a:latin typeface="Calibri" charset="0"/>
                <a:ea typeface="ＭＳ Ｐゴシック" charset="0"/>
                <a:cs typeface="ＭＳ Ｐゴシック" charset="0"/>
              </a:rPr>
              <a:t>komm</a:t>
            </a:r>
            <a:r>
              <a:rPr lang="sv-SE" dirty="0">
                <a:latin typeface="Calibri" charset="0"/>
                <a:ea typeface="ＭＳ Ｐゴシック" charset="0"/>
                <a:cs typeface="ＭＳ Ｐゴシック" charset="0"/>
              </a:rPr>
              <a:t>. …., vi håller 40-talet utbildningar/år med över 2 000 deltagare och publicerar 15-20 rapporter per år som medlemmarna initierar.</a:t>
            </a: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4</a:t>
            </a:fld>
            <a:endParaRPr lang="sv-SE"/>
          </a:p>
        </p:txBody>
      </p:sp>
    </p:spTree>
    <p:extLst>
      <p:ext uri="{BB962C8B-B14F-4D97-AF65-F5344CB8AC3E}">
        <p14:creationId xmlns:p14="http://schemas.microsoft.com/office/powerpoint/2010/main" val="429401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latin typeface="Arial" charset="0"/>
                <a:ea typeface="ＭＳ Ｐゴシック" charset="0"/>
                <a:cs typeface="ＭＳ Ｐゴシック" charset="0"/>
              </a:rPr>
              <a:t>Ny text:</a:t>
            </a:r>
          </a:p>
          <a:p>
            <a:r>
              <a:rPr lang="sv-SE" dirty="0">
                <a:latin typeface="Arial" charset="0"/>
                <a:ea typeface="ＭＳ Ｐゴシック" charset="0"/>
                <a:cs typeface="ＭＳ Ｐゴシック" charset="0"/>
              </a:rPr>
              <a:t>I Sverige är vi duktiga på avfallshantering. Mer än 99% av hushållsavfallet återvinns alltså som energi eller material.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C3C53"/>
                </a:solidFill>
                <a:effectLst/>
                <a:latin typeface="Times New Roman" panose="02020603050405020304" pitchFamily="18" charset="0"/>
                <a:ea typeface="Calibri" panose="020F0502020204030204" pitchFamily="34" charset="0"/>
                <a:cs typeface="Arial" panose="020B0604020202020204" pitchFamily="34" charset="0"/>
              </a:rPr>
              <a:t>Den insamlade och behandlade mängden hushållsavfall</a:t>
            </a:r>
            <a:r>
              <a:rPr lang="sv-SE" sz="1200" dirty="0">
                <a:effectLst/>
                <a:latin typeface="Calibri" panose="020F0502020204030204" pitchFamily="34" charset="0"/>
                <a:ea typeface="Calibri" panose="020F0502020204030204" pitchFamily="34" charset="0"/>
                <a:cs typeface="Arial" panose="020B0604020202020204" pitchFamily="34" charset="0"/>
              </a:rPr>
              <a:t> </a:t>
            </a:r>
            <a:r>
              <a:rPr lang="sv-SE" sz="1200" dirty="0">
                <a:solidFill>
                  <a:srgbClr val="0C3C53"/>
                </a:solidFill>
                <a:effectLst/>
                <a:latin typeface="Times New Roman" panose="02020603050405020304" pitchFamily="18" charset="0"/>
                <a:ea typeface="Calibri" panose="020F0502020204030204" pitchFamily="34" charset="0"/>
                <a:cs typeface="Arial" panose="020B0604020202020204" pitchFamily="34" charset="0"/>
              </a:rPr>
              <a:t>från hushåll och verksamheter</a:t>
            </a:r>
            <a:r>
              <a:rPr lang="sv-SE"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sv-SE" sz="1200" dirty="0">
                <a:solidFill>
                  <a:srgbClr val="0C3C53"/>
                </a:solidFill>
                <a:effectLst/>
                <a:latin typeface="Times New Roman" panose="02020603050405020304" pitchFamily="18" charset="0"/>
                <a:ea typeface="Calibri" panose="020F0502020204030204" pitchFamily="34" charset="0"/>
                <a:cs typeface="Arial" panose="020B0604020202020204" pitchFamily="34" charset="0"/>
              </a:rPr>
              <a:t>uppgick år 2022 till 4,7 miljoner ton. Utslaget på hela befolkningen gav varje svensk upphov till 449 kg hushållsavfall, vilket är en minskning med fem procent i jämförelse med 2021. Hushållsavfall/kommunalt avfall utgör endast 1,2 procent av totala deponerade mängden, 34 100 ton. </a:t>
            </a:r>
            <a:endParaRPr lang="sv-SE" sz="1200" dirty="0">
              <a:effectLst/>
              <a:latin typeface="Calibri" panose="020F0502020204030204" pitchFamily="34" charset="0"/>
              <a:ea typeface="Calibri" panose="020F0502020204030204" pitchFamily="34" charset="0"/>
              <a:cs typeface="Arial" panose="020B0604020202020204" pitchFamily="34" charset="0"/>
            </a:endParaRP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5</a:t>
            </a:fld>
            <a:endParaRPr lang="sv-SE"/>
          </a:p>
        </p:txBody>
      </p:sp>
    </p:spTree>
    <p:extLst>
      <p:ext uri="{BB962C8B-B14F-4D97-AF65-F5344CB8AC3E}">
        <p14:creationId xmlns:p14="http://schemas.microsoft.com/office/powerpoint/2010/main" val="2348292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Svensk avfallshantering är en</a:t>
            </a:r>
            <a:r>
              <a:rPr lang="sv-SE" sz="1200" kern="1200" baseline="0" dirty="0">
                <a:solidFill>
                  <a:schemeClr val="tx1"/>
                </a:solidFill>
                <a:latin typeface="+mn-lt"/>
                <a:ea typeface="+mn-ea"/>
                <a:cs typeface="+mn-cs"/>
              </a:rPr>
              <a:t> del av infrastrukturen.</a:t>
            </a:r>
            <a:endParaRPr lang="sv-SE"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latin typeface="+mn-lt"/>
                <a:ea typeface="+mn-ea"/>
                <a:cs typeface="+mn-cs"/>
              </a:rPr>
              <a:t>På åvc lämnas oftast skrymmande avfall, </a:t>
            </a:r>
            <a:r>
              <a:rPr lang="sv-SE" sz="1200" kern="1200" dirty="0" err="1">
                <a:solidFill>
                  <a:schemeClr val="tx1"/>
                </a:solidFill>
                <a:latin typeface="+mn-lt"/>
                <a:ea typeface="+mn-ea"/>
                <a:cs typeface="+mn-cs"/>
              </a:rPr>
              <a:t>elavfall</a:t>
            </a:r>
            <a:r>
              <a:rPr lang="sv-SE" sz="1200" kern="1200" dirty="0">
                <a:solidFill>
                  <a:schemeClr val="tx1"/>
                </a:solidFill>
                <a:latin typeface="+mn-lt"/>
                <a:ea typeface="+mn-ea"/>
                <a:cs typeface="+mn-cs"/>
              </a:rPr>
              <a:t>, trädgårdsavfall m m. </a:t>
            </a:r>
            <a:r>
              <a:rPr lang="sv-SE" sz="1200" kern="1200" baseline="0" dirty="0">
                <a:solidFill>
                  <a:schemeClr val="tx1"/>
                </a:solidFill>
                <a:latin typeface="+mn-lt"/>
                <a:ea typeface="+mn-ea"/>
                <a:cs typeface="+mn-cs"/>
              </a:rPr>
              <a:t>28 miljoner gånger besöker någon åvc varje år! </a:t>
            </a:r>
            <a:endParaRPr lang="sv-SE" sz="1200" kern="1200" dirty="0">
              <a:solidFill>
                <a:schemeClr val="tx1"/>
              </a:solidFill>
              <a:latin typeface="+mn-lt"/>
              <a:ea typeface="+mn-ea"/>
              <a:cs typeface="+mn-cs"/>
            </a:endParaRPr>
          </a:p>
          <a:p>
            <a:endParaRPr lang="sv-SE" dirty="0"/>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6</a:t>
            </a:fld>
            <a:endParaRPr lang="sv-SE"/>
          </a:p>
        </p:txBody>
      </p:sp>
    </p:spTree>
    <p:extLst>
      <p:ext uri="{BB962C8B-B14F-4D97-AF65-F5344CB8AC3E}">
        <p14:creationId xmlns:p14="http://schemas.microsoft.com/office/powerpoint/2010/main" val="134937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a:solidFill>
                  <a:schemeClr val="tx1"/>
                </a:solidFill>
                <a:latin typeface="+mn-lt"/>
                <a:ea typeface="+mn-ea"/>
                <a:cs typeface="+mn-cs"/>
              </a:rPr>
              <a:t>Vad</a:t>
            </a:r>
            <a:r>
              <a:rPr lang="sv-SE" sz="1200" kern="1200" baseline="0" dirty="0">
                <a:solidFill>
                  <a:schemeClr val="tx1"/>
                </a:solidFill>
                <a:latin typeface="+mn-lt"/>
                <a:ea typeface="+mn-ea"/>
                <a:cs typeface="+mn-cs"/>
              </a:rPr>
              <a:t> blir det då av allt avfall? Det som går till blir till fjärrvärme (</a:t>
            </a:r>
            <a:r>
              <a:rPr lang="sv-SE" sz="1200" kern="1200" dirty="0">
                <a:solidFill>
                  <a:schemeClr val="tx1"/>
                </a:solidFill>
                <a:latin typeface="+mn-lt"/>
                <a:ea typeface="+mn-ea"/>
                <a:cs typeface="+mn-cs"/>
              </a:rPr>
              <a:t>19 TWh) och el (3 TWh). Energiåtervinning ur avfall motsvarar värmebehovet</a:t>
            </a:r>
          </a:p>
          <a:p>
            <a:r>
              <a:rPr lang="sv-SE" sz="1200" kern="1200" dirty="0">
                <a:solidFill>
                  <a:schemeClr val="tx1"/>
                </a:solidFill>
                <a:latin typeface="+mn-lt"/>
                <a:ea typeface="+mn-ea"/>
                <a:cs typeface="+mn-cs"/>
              </a:rPr>
              <a:t>i drygt 1 470 000 lägenheter och elbehovet för drygt 940 000 lägenheter.</a:t>
            </a:r>
          </a:p>
          <a:p>
            <a:endParaRPr lang="sv-SE" sz="1200" kern="1200" dirty="0">
              <a:solidFill>
                <a:schemeClr val="tx1"/>
              </a:solidFill>
              <a:latin typeface="+mn-lt"/>
              <a:ea typeface="+mn-ea"/>
              <a:cs typeface="+mn-cs"/>
            </a:endParaRPr>
          </a:p>
          <a:p>
            <a:r>
              <a:rPr lang="sv-SE" sz="1200" kern="1200" dirty="0">
                <a:solidFill>
                  <a:schemeClr val="tx1"/>
                </a:solidFill>
                <a:latin typeface="+mn-lt"/>
                <a:ea typeface="+mn-ea"/>
                <a:cs typeface="+mn-cs"/>
              </a:rPr>
              <a:t>Avfalls-återvinningsbranschen är en del av miljösektorn och har ca 17 000 anställda och omsätter 40 </a:t>
            </a:r>
            <a:r>
              <a:rPr lang="sv-SE" sz="1200" kern="1200" dirty="0" err="1">
                <a:solidFill>
                  <a:schemeClr val="tx1"/>
                </a:solidFill>
                <a:latin typeface="+mn-lt"/>
                <a:ea typeface="+mn-ea"/>
                <a:cs typeface="+mn-cs"/>
              </a:rPr>
              <a:t>mrd</a:t>
            </a:r>
            <a:r>
              <a:rPr lang="sv-SE" sz="1200" kern="1200" dirty="0">
                <a:solidFill>
                  <a:schemeClr val="tx1"/>
                </a:solidFill>
                <a:latin typeface="+mn-lt"/>
                <a:ea typeface="+mn-ea"/>
                <a:cs typeface="+mn-cs"/>
              </a:rPr>
              <a:t> omsättning</a:t>
            </a:r>
            <a:r>
              <a:rPr lang="sv-SE" sz="1200" kern="1200" baseline="0" dirty="0">
                <a:solidFill>
                  <a:schemeClr val="tx1"/>
                </a:solidFill>
                <a:latin typeface="+mn-lt"/>
                <a:ea typeface="+mn-ea"/>
                <a:cs typeface="+mn-cs"/>
              </a:rPr>
              <a:t> (2015).</a:t>
            </a:r>
          </a:p>
          <a:p>
            <a:r>
              <a:rPr lang="sv-SE" sz="1200" kern="1200" baseline="0" dirty="0">
                <a:solidFill>
                  <a:schemeClr val="tx1"/>
                </a:solidFill>
                <a:latin typeface="+mn-lt"/>
                <a:ea typeface="+mn-ea"/>
                <a:cs typeface="+mn-cs"/>
              </a:rPr>
              <a:t>Hushållsavfall omsätter ca 10 mdr</a:t>
            </a:r>
            <a:endParaRPr lang="sv-SE" sz="1200" kern="1200" dirty="0">
              <a:solidFill>
                <a:schemeClr val="tx1"/>
              </a:solidFill>
              <a:latin typeface="+mn-lt"/>
              <a:ea typeface="+mn-ea"/>
              <a:cs typeface="+mn-cs"/>
            </a:endParaRP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7</a:t>
            </a:fld>
            <a:endParaRPr lang="sv-SE"/>
          </a:p>
        </p:txBody>
      </p:sp>
    </p:spTree>
    <p:extLst>
      <p:ext uri="{BB962C8B-B14F-4D97-AF65-F5344CB8AC3E}">
        <p14:creationId xmlns:p14="http://schemas.microsoft.com/office/powerpoint/2010/main" val="21552979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2296" y="3578111"/>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9" name="Rubrik 6"/>
          <p:cNvSpPr>
            <a:spLocks noGrp="1"/>
          </p:cNvSpPr>
          <p:nvPr>
            <p:ph type="title" hasCustomPrompt="1"/>
          </p:nvPr>
        </p:nvSpPr>
        <p:spPr>
          <a:xfrm>
            <a:off x="838200" y="1275328"/>
            <a:ext cx="10515600" cy="684101"/>
          </a:xfrm>
        </p:spPr>
        <p:txBody>
          <a:bodyPr/>
          <a:lstStyle>
            <a:lvl1pPr algn="ctr">
              <a:defRPr>
                <a:solidFill>
                  <a:schemeClr val="bg1"/>
                </a:solidFill>
              </a:defRPr>
            </a:lvl1pPr>
          </a:lstStyle>
          <a:p>
            <a:r>
              <a:rPr lang="sv-SE" dirty="0"/>
              <a:t>PRESENTATIONS RUBRIK</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bild bak grundsida">
    <p:bg>
      <p:bgPr>
        <a:solidFill>
          <a:schemeClr val="bg1"/>
        </a:solidFill>
        <a:effectLst/>
      </p:bgPr>
    </p:bg>
    <p:spTree>
      <p:nvGrpSpPr>
        <p:cNvPr id="1" name=""/>
        <p:cNvGrpSpPr/>
        <p:nvPr/>
      </p:nvGrpSpPr>
      <p:grpSpPr>
        <a:xfrm>
          <a:off x="0" y="0"/>
          <a:ext cx="0" cy="0"/>
          <a:chOff x="0" y="0"/>
          <a:chExt cx="0" cy="0"/>
        </a:xfrm>
      </p:grpSpPr>
      <p:sp>
        <p:nvSpPr>
          <p:cNvPr id="4" name="Platshållare för bild 3"/>
          <p:cNvSpPr>
            <a:spLocks noGrp="1"/>
          </p:cNvSpPr>
          <p:nvPr>
            <p:ph type="pic" sz="quarter" idx="12"/>
          </p:nvPr>
        </p:nvSpPr>
        <p:spPr>
          <a:xfrm>
            <a:off x="0" y="0"/>
            <a:ext cx="12192000" cy="6858000"/>
          </a:xfrm>
        </p:spPr>
        <p:txBody>
          <a:bodyPr/>
          <a:lstStyle/>
          <a:p>
            <a:r>
              <a:rPr lang="sv-SE"/>
              <a:t>Dra bilden till platshållaren eller klicka på ikonen för att lägga till den</a:t>
            </a:r>
          </a:p>
        </p:txBody>
      </p:sp>
      <p:pic>
        <p:nvPicPr>
          <p:cNvPr id="6" name="Picture 7" descr="logvit.png"/>
          <p:cNvPicPr>
            <a:picLocks noChangeAspect="1"/>
          </p:cNvPicPr>
          <p:nvPr userDrawn="1"/>
        </p:nvPicPr>
        <p:blipFill>
          <a:blip r:embed="rId2">
            <a:alphaModFix amt="99000"/>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
        <p:nvSpPr>
          <p:cNvPr id="2" name="Rubrik 1"/>
          <p:cNvSpPr>
            <a:spLocks noGrp="1"/>
          </p:cNvSpPr>
          <p:nvPr>
            <p:ph type="title" hasCustomPrompt="1"/>
          </p:nvPr>
        </p:nvSpPr>
        <p:spPr>
          <a:xfrm>
            <a:off x="507234" y="512763"/>
            <a:ext cx="11168829"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11160126"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53597" y="1444510"/>
            <a:ext cx="5084778" cy="2300175"/>
          </a:xfrm>
          <a:prstGeom prst="rect">
            <a:avLst/>
          </a:prstGeom>
        </p:spPr>
      </p:pic>
      <p:sp>
        <p:nvSpPr>
          <p:cNvPr id="6" name="textruta 5"/>
          <p:cNvSpPr txBox="1"/>
          <p:nvPr userDrawn="1"/>
        </p:nvSpPr>
        <p:spPr>
          <a:xfrm>
            <a:off x="5206524" y="4329592"/>
            <a:ext cx="1778924" cy="523220"/>
          </a:xfrm>
          <a:prstGeom prst="rect">
            <a:avLst/>
          </a:prstGeom>
          <a:noFill/>
        </p:spPr>
        <p:txBody>
          <a:bodyPr wrap="square" rtlCol="0">
            <a:spAutoFit/>
          </a:bodyPr>
          <a:lstStyle/>
          <a:p>
            <a:pPr algn="ctr"/>
            <a:r>
              <a:rPr lang="sv-SE" sz="2800" b="1" dirty="0">
                <a:solidFill>
                  <a:schemeClr val="bg2"/>
                </a:solidFill>
              </a:rPr>
              <a:t>TACK</a:t>
            </a:r>
            <a:endParaRPr lang="sv-SE" sz="2400" b="1" dirty="0">
              <a:solidFill>
                <a:schemeClr val="bg2"/>
              </a:solidFill>
            </a:endParaRPr>
          </a:p>
        </p:txBody>
      </p:sp>
    </p:spTree>
    <p:extLst>
      <p:ext uri="{BB962C8B-B14F-4D97-AF65-F5344CB8AC3E}">
        <p14:creationId xmlns:p14="http://schemas.microsoft.com/office/powerpoint/2010/main" val="1982089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i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4913963"/>
            <a:ext cx="9144000" cy="1527658"/>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Förnamn Efternamn</a:t>
            </a:r>
            <a:br>
              <a:rPr lang="sv-SE" dirty="0"/>
            </a:br>
            <a:r>
              <a:rPr lang="sv-SE" dirty="0" err="1"/>
              <a:t>Mobilnr</a:t>
            </a:r>
            <a:r>
              <a:rPr lang="sv-SE" dirty="0"/>
              <a:t>, </a:t>
            </a:r>
            <a:r>
              <a:rPr lang="sv-SE" dirty="0" err="1"/>
              <a:t>Telefonnr</a:t>
            </a:r>
            <a:r>
              <a:rPr lang="sv-SE" dirty="0"/>
              <a:t>, e-postadress</a:t>
            </a:r>
            <a:br>
              <a:rPr lang="sv-SE" dirty="0"/>
            </a:br>
            <a:r>
              <a:rPr lang="sv-SE" dirty="0" err="1"/>
              <a:t>avfallsverige.se</a:t>
            </a:r>
            <a:endParaRPr lang="sv-SE" dirty="0"/>
          </a:p>
        </p:txBody>
      </p:sp>
      <p:pic>
        <p:nvPicPr>
          <p:cNvPr id="5" name="Picture 2" descr="log_green_st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53597" y="1444510"/>
            <a:ext cx="5084778" cy="2300175"/>
          </a:xfrm>
          <a:prstGeom prst="rect">
            <a:avLst/>
          </a:prstGeom>
        </p:spPr>
      </p:pic>
      <p:sp>
        <p:nvSpPr>
          <p:cNvPr id="6" name="textruta 5"/>
          <p:cNvSpPr txBox="1"/>
          <p:nvPr userDrawn="1"/>
        </p:nvSpPr>
        <p:spPr>
          <a:xfrm>
            <a:off x="4645680" y="4329592"/>
            <a:ext cx="2900612" cy="523220"/>
          </a:xfrm>
          <a:prstGeom prst="rect">
            <a:avLst/>
          </a:prstGeom>
          <a:noFill/>
        </p:spPr>
        <p:txBody>
          <a:bodyPr wrap="square" rtlCol="0">
            <a:spAutoFit/>
          </a:bodyPr>
          <a:lstStyle/>
          <a:p>
            <a:pPr algn="ctr"/>
            <a:r>
              <a:rPr lang="sv-SE" sz="2800" b="1" dirty="0">
                <a:solidFill>
                  <a:schemeClr val="bg2"/>
                </a:solidFill>
              </a:rPr>
              <a:t>THANK YOU</a:t>
            </a:r>
            <a:endParaRPr lang="sv-SE" sz="2400" b="1" dirty="0">
              <a:solidFill>
                <a:schemeClr val="bg2"/>
              </a:solidFill>
            </a:endParaRPr>
          </a:p>
        </p:txBody>
      </p:sp>
    </p:spTree>
    <p:extLst>
      <p:ext uri="{BB962C8B-B14F-4D97-AF65-F5344CB8AC3E}">
        <p14:creationId xmlns:p14="http://schemas.microsoft.com/office/powerpoint/2010/main" val="1811005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lternativ Förstasida">
    <p:spTree>
      <p:nvGrpSpPr>
        <p:cNvPr id="1" name=""/>
        <p:cNvGrpSpPr/>
        <p:nvPr/>
      </p:nvGrpSpPr>
      <p:grpSpPr>
        <a:xfrm>
          <a:off x="0" y="0"/>
          <a:ext cx="0" cy="0"/>
          <a:chOff x="0" y="0"/>
          <a:chExt cx="0" cy="0"/>
        </a:xfrm>
      </p:grpSpPr>
      <p:sp>
        <p:nvSpPr>
          <p:cNvPr id="3"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Presentatör och datum</a:t>
            </a:r>
          </a:p>
        </p:txBody>
      </p:sp>
      <p:sp>
        <p:nvSpPr>
          <p:cNvPr id="7" name="Rubrik 6"/>
          <p:cNvSpPr>
            <a:spLocks noGrp="1"/>
          </p:cNvSpPr>
          <p:nvPr>
            <p:ph type="title" hasCustomPrompt="1"/>
          </p:nvPr>
        </p:nvSpPr>
        <p:spPr>
          <a:xfrm>
            <a:off x="838200" y="1275328"/>
            <a:ext cx="10515600" cy="684101"/>
          </a:xfrm>
        </p:spPr>
        <p:txBody>
          <a:bodyPr/>
          <a:lstStyle>
            <a:lvl1pPr algn="ctr">
              <a:defRPr>
                <a:solidFill>
                  <a:schemeClr val="bg2"/>
                </a:solidFill>
              </a:defRPr>
            </a:lvl1pPr>
          </a:lstStyle>
          <a:p>
            <a:r>
              <a:rPr lang="sv-SE" dirty="0"/>
              <a:t>PRESENTATIONS RUBRIK</a:t>
            </a:r>
          </a:p>
        </p:txBody>
      </p:sp>
      <p:pic>
        <p:nvPicPr>
          <p:cNvPr id="8" name="Picture 2" descr="log_green_st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5225" y="3578111"/>
            <a:ext cx="4068384" cy="1840394"/>
          </a:xfrm>
          <a:prstGeom prst="rect">
            <a:avLst/>
          </a:prstGeom>
        </p:spPr>
      </p:pic>
    </p:spTree>
    <p:extLst>
      <p:ext uri="{BB962C8B-B14F-4D97-AF65-F5344CB8AC3E}">
        <p14:creationId xmlns:p14="http://schemas.microsoft.com/office/powerpoint/2010/main" val="173623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Dra bilden till platshållaren eller klicka på ikonen för att lägga till den</a:t>
            </a:r>
          </a:p>
        </p:txBody>
      </p:sp>
    </p:spTree>
    <p:extLst>
      <p:ext uri="{BB962C8B-B14F-4D97-AF65-F5344CB8AC3E}">
        <p14:creationId xmlns:p14="http://schemas.microsoft.com/office/powerpoint/2010/main" val="66941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Rubrik</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lstStyle>
            <a:lvl1pPr>
              <a:defRPr>
                <a:solidFill>
                  <a:schemeClr val="bg1"/>
                </a:solidFill>
              </a:defRPr>
            </a:lvl1pPr>
          </a:lstStyle>
          <a:p>
            <a:r>
              <a:rPr lang="sv-SE"/>
              <a:t>Dra bilden till platshållaren eller klicka på ikonen för att lägga till den</a:t>
            </a:r>
            <a:endParaRPr lang="sv-SE" dirty="0"/>
          </a:p>
        </p:txBody>
      </p:sp>
      <p:pic>
        <p:nvPicPr>
          <p:cNvPr id="6" name="Picture 7" descr="logvit.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7" r:id="rId8"/>
    <p:sldLayoutId id="2147483658" r:id="rId9"/>
    <p:sldLayoutId id="2147483662"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2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356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p:txBody>
          <a:bodyPr/>
          <a:lstStyle/>
          <a:p>
            <a:r>
              <a:rPr lang="sv-SE" dirty="0"/>
              <a:t>Namn</a:t>
            </a:r>
            <a:r>
              <a:rPr lang="sv-SE"/>
              <a:t>, 2020-xx-xx</a:t>
            </a:r>
            <a:endParaRPr lang="sv-SE" dirty="0"/>
          </a:p>
        </p:txBody>
      </p:sp>
      <p:sp>
        <p:nvSpPr>
          <p:cNvPr id="3" name="Rubrik 2"/>
          <p:cNvSpPr>
            <a:spLocks noGrp="1"/>
          </p:cNvSpPr>
          <p:nvPr>
            <p:ph type="title"/>
          </p:nvPr>
        </p:nvSpPr>
        <p:spPr>
          <a:xfrm>
            <a:off x="234661" y="1275328"/>
            <a:ext cx="11733031" cy="684101"/>
          </a:xfrm>
        </p:spPr>
        <p:txBody>
          <a:bodyPr>
            <a:noAutofit/>
          </a:bodyPr>
          <a:lstStyle/>
          <a:p>
            <a:r>
              <a:rPr lang="sv-SE" dirty="0"/>
              <a:t>RUBRIK FÖREDRAG</a:t>
            </a:r>
          </a:p>
        </p:txBody>
      </p:sp>
    </p:spTree>
    <p:extLst>
      <p:ext uri="{BB962C8B-B14F-4D97-AF65-F5344CB8AC3E}">
        <p14:creationId xmlns:p14="http://schemas.microsoft.com/office/powerpoint/2010/main" val="92590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Autofit/>
          </a:bodyPr>
          <a:lstStyle/>
          <a:p>
            <a:r>
              <a:rPr lang="sv-SE" sz="4400" dirty="0"/>
              <a:t>Kommunernas branschorganisation inom avfallshantering</a:t>
            </a:r>
          </a:p>
        </p:txBody>
      </p:sp>
    </p:spTree>
    <p:extLst>
      <p:ext uri="{BB962C8B-B14F-4D97-AF65-F5344CB8AC3E}">
        <p14:creationId xmlns:p14="http://schemas.microsoft.com/office/powerpoint/2010/main" val="2342166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600" dirty="0"/>
              <a:t>Avfall Sveriges vision</a:t>
            </a:r>
          </a:p>
        </p:txBody>
      </p:sp>
      <p:pic>
        <p:nvPicPr>
          <p:cNvPr id="6" name="Platshållare för bild 5" descr="symbol_stor.jpg"/>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l="3451" r="3451"/>
          <a:stretch>
            <a:fillRect/>
          </a:stretch>
        </p:blipFill>
        <p:spPr>
          <a:xfrm>
            <a:off x="6153331" y="-32882"/>
            <a:ext cx="6054348" cy="6903686"/>
          </a:xfrm>
        </p:spPr>
      </p:pic>
      <p:sp>
        <p:nvSpPr>
          <p:cNvPr id="3" name="Platshållare för text 2"/>
          <p:cNvSpPr>
            <a:spLocks noGrp="1"/>
          </p:cNvSpPr>
          <p:nvPr>
            <p:ph type="body" sz="quarter" idx="11"/>
          </p:nvPr>
        </p:nvSpPr>
        <p:spPr>
          <a:xfrm>
            <a:off x="1165751" y="1381850"/>
            <a:ext cx="7222863" cy="4258203"/>
          </a:xfrm>
        </p:spPr>
        <p:txBody>
          <a:bodyPr>
            <a:normAutofit/>
          </a:bodyPr>
          <a:lstStyle/>
          <a:p>
            <a:pPr marL="0" indent="0">
              <a:lnSpc>
                <a:spcPct val="100000"/>
              </a:lnSpc>
              <a:buNone/>
            </a:pPr>
            <a:endParaRPr lang="sv-SE" sz="6000" dirty="0"/>
          </a:p>
          <a:p>
            <a:pPr marL="0" indent="0" algn="ctr">
              <a:lnSpc>
                <a:spcPct val="100000"/>
              </a:lnSpc>
              <a:buNone/>
            </a:pPr>
            <a:r>
              <a:rPr lang="sv-SE" sz="6000" dirty="0"/>
              <a:t>”Det finns </a:t>
            </a:r>
          </a:p>
          <a:p>
            <a:pPr marL="0" indent="0" algn="ctr">
              <a:lnSpc>
                <a:spcPct val="100000"/>
              </a:lnSpc>
              <a:buNone/>
            </a:pPr>
            <a:r>
              <a:rPr lang="sv-SE" sz="6000" dirty="0"/>
              <a:t>inget avfall”</a:t>
            </a:r>
          </a:p>
        </p:txBody>
      </p:sp>
    </p:spTree>
    <p:extLst>
      <p:ext uri="{BB962C8B-B14F-4D97-AF65-F5344CB8AC3E}">
        <p14:creationId xmlns:p14="http://schemas.microsoft.com/office/powerpoint/2010/main" val="417301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lstStyle/>
          <a:p>
            <a:r>
              <a:rPr lang="sv-SE" sz="3600" dirty="0"/>
              <a:t>Avfall Sveriges uppdrag</a:t>
            </a:r>
          </a:p>
        </p:txBody>
      </p:sp>
      <p:sp>
        <p:nvSpPr>
          <p:cNvPr id="2" name="Platshållare för text 1"/>
          <p:cNvSpPr>
            <a:spLocks noGrp="1"/>
          </p:cNvSpPr>
          <p:nvPr>
            <p:ph type="body" sz="quarter" idx="11"/>
          </p:nvPr>
        </p:nvSpPr>
        <p:spPr>
          <a:xfrm>
            <a:off x="515937" y="1397530"/>
            <a:ext cx="11147611" cy="4258203"/>
          </a:xfrm>
        </p:spPr>
        <p:txBody>
          <a:bodyPr>
            <a:noAutofit/>
          </a:bodyPr>
          <a:lstStyle/>
          <a:p>
            <a:pPr marL="571500" indent="-571500">
              <a:lnSpc>
                <a:spcPct val="100000"/>
              </a:lnSpc>
              <a:spcBef>
                <a:spcPts val="0"/>
              </a:spcBef>
              <a:spcAft>
                <a:spcPts val="600"/>
              </a:spcAft>
              <a:buFont typeface="Wingdings" charset="2"/>
              <a:buChar char="§"/>
            </a:pPr>
            <a:r>
              <a:rPr lang="sv-SE" sz="3600" dirty="0"/>
              <a:t>Påverka</a:t>
            </a:r>
          </a:p>
          <a:p>
            <a:pPr marL="1028700" lvl="1" indent="-571500">
              <a:lnSpc>
                <a:spcPct val="100000"/>
              </a:lnSpc>
              <a:spcBef>
                <a:spcPts val="0"/>
              </a:spcBef>
              <a:spcAft>
                <a:spcPts val="600"/>
              </a:spcAft>
              <a:buFontTx/>
              <a:buChar char="-"/>
            </a:pPr>
            <a:r>
              <a:rPr lang="sv-SE" sz="2800" dirty="0"/>
              <a:t>remisser, skrivelser, personliga möten m.m.</a:t>
            </a:r>
          </a:p>
          <a:p>
            <a:pPr marL="1028700" lvl="1" indent="-571500">
              <a:lnSpc>
                <a:spcPct val="100000"/>
              </a:lnSpc>
              <a:spcBef>
                <a:spcPts val="0"/>
              </a:spcBef>
              <a:spcAft>
                <a:spcPts val="600"/>
              </a:spcAft>
              <a:buFontTx/>
              <a:buChar char="-"/>
            </a:pPr>
            <a:r>
              <a:rPr lang="sv-SE" sz="2800" dirty="0"/>
              <a:t>nationellt och internationellt</a:t>
            </a:r>
          </a:p>
          <a:p>
            <a:pPr marL="571500" indent="-571500">
              <a:lnSpc>
                <a:spcPct val="100000"/>
              </a:lnSpc>
              <a:spcBef>
                <a:spcPts val="0"/>
              </a:spcBef>
              <a:spcAft>
                <a:spcPts val="600"/>
              </a:spcAft>
              <a:buFont typeface="Wingdings" charset="2"/>
              <a:buChar char="§"/>
            </a:pPr>
            <a:r>
              <a:rPr lang="sv-SE" sz="3600" dirty="0"/>
              <a:t>Utveckla</a:t>
            </a:r>
          </a:p>
          <a:p>
            <a:pPr marL="1028700" lvl="1" indent="-571500">
              <a:lnSpc>
                <a:spcPct val="100000"/>
              </a:lnSpc>
              <a:spcBef>
                <a:spcPts val="0"/>
              </a:spcBef>
              <a:spcAft>
                <a:spcPts val="600"/>
              </a:spcAft>
              <a:buFontTx/>
              <a:buChar char="-"/>
            </a:pPr>
            <a:r>
              <a:rPr lang="sv-SE" sz="2800" dirty="0"/>
              <a:t>rådgivning, kurser, konferenser, projekt, rapporter m.m.</a:t>
            </a:r>
            <a:endParaRPr lang="sv-SE" sz="3600" dirty="0"/>
          </a:p>
          <a:p>
            <a:pPr marL="571500" indent="-571500">
              <a:lnSpc>
                <a:spcPct val="100000"/>
              </a:lnSpc>
              <a:spcBef>
                <a:spcPts val="0"/>
              </a:spcBef>
              <a:spcAft>
                <a:spcPts val="600"/>
              </a:spcAft>
              <a:buFont typeface="Wingdings" charset="2"/>
              <a:buChar char="§"/>
            </a:pPr>
            <a:r>
              <a:rPr lang="sv-SE" sz="3600" dirty="0"/>
              <a:t>Samverka</a:t>
            </a:r>
          </a:p>
          <a:p>
            <a:pPr marL="1028700" lvl="1" indent="-571500">
              <a:lnSpc>
                <a:spcPct val="100000"/>
              </a:lnSpc>
              <a:spcBef>
                <a:spcPts val="0"/>
              </a:spcBef>
              <a:spcAft>
                <a:spcPts val="600"/>
              </a:spcAft>
              <a:buFontTx/>
              <a:buChar char="-"/>
            </a:pPr>
            <a:r>
              <a:rPr lang="sv-SE" sz="2800" dirty="0"/>
              <a:t>arbetsgrupper, nätverk, organisationer m.m.</a:t>
            </a:r>
          </a:p>
          <a:p>
            <a:pPr marL="1028700" lvl="1" indent="-571500">
              <a:lnSpc>
                <a:spcPct val="100000"/>
              </a:lnSpc>
              <a:spcBef>
                <a:spcPts val="0"/>
              </a:spcBef>
              <a:spcAft>
                <a:spcPts val="600"/>
              </a:spcAft>
              <a:buFontTx/>
              <a:buChar char="-"/>
            </a:pPr>
            <a:r>
              <a:rPr lang="sv-SE" sz="2800" dirty="0"/>
              <a:t>lokalt, regionalt, nationellt och internationellt</a:t>
            </a:r>
          </a:p>
        </p:txBody>
      </p:sp>
    </p:spTree>
    <p:extLst>
      <p:ext uri="{BB962C8B-B14F-4D97-AF65-F5344CB8AC3E}">
        <p14:creationId xmlns:p14="http://schemas.microsoft.com/office/powerpoint/2010/main" val="262816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7234" y="512763"/>
            <a:ext cx="8364485" cy="637410"/>
          </a:xfrm>
        </p:spPr>
        <p:txBody>
          <a:bodyPr>
            <a:normAutofit/>
          </a:bodyPr>
          <a:lstStyle/>
          <a:p>
            <a:r>
              <a:rPr lang="sv-SE" sz="3600" dirty="0"/>
              <a:t>Svensk avfallshantering i siffror</a:t>
            </a:r>
          </a:p>
        </p:txBody>
      </p:sp>
      <p:sp>
        <p:nvSpPr>
          <p:cNvPr id="5" name="textruta 4"/>
          <p:cNvSpPr txBox="1"/>
          <p:nvPr/>
        </p:nvSpPr>
        <p:spPr>
          <a:xfrm>
            <a:off x="1574916" y="2115335"/>
            <a:ext cx="2225289" cy="2862322"/>
          </a:xfrm>
          <a:prstGeom prst="rect">
            <a:avLst/>
          </a:prstGeom>
          <a:noFill/>
        </p:spPr>
        <p:txBody>
          <a:bodyPr wrap="none" rtlCol="0">
            <a:spAutoFit/>
          </a:bodyPr>
          <a:lstStyle/>
          <a:p>
            <a:pPr algn="ctr"/>
            <a:r>
              <a:rPr lang="sv-SE" sz="6000" dirty="0">
                <a:solidFill>
                  <a:srgbClr val="FFFFFF"/>
                </a:solidFill>
              </a:rPr>
              <a:t>4,7 </a:t>
            </a:r>
          </a:p>
          <a:p>
            <a:pPr algn="ctr"/>
            <a:endParaRPr lang="sv-SE" sz="4000" dirty="0">
              <a:solidFill>
                <a:srgbClr val="FFFFFF"/>
              </a:solidFill>
            </a:endParaRPr>
          </a:p>
          <a:p>
            <a:pPr algn="ctr"/>
            <a:r>
              <a:rPr lang="sv-SE" sz="4000" dirty="0">
                <a:solidFill>
                  <a:srgbClr val="FFFFFF"/>
                </a:solidFill>
              </a:rPr>
              <a:t>milj. ton </a:t>
            </a:r>
          </a:p>
          <a:p>
            <a:pPr algn="ctr"/>
            <a:r>
              <a:rPr lang="sv-SE" sz="4000" dirty="0">
                <a:solidFill>
                  <a:srgbClr val="FFFFFF"/>
                </a:solidFill>
              </a:rPr>
              <a:t>avfall </a:t>
            </a:r>
          </a:p>
        </p:txBody>
      </p:sp>
      <p:sp>
        <p:nvSpPr>
          <p:cNvPr id="7" name="textruta 6"/>
          <p:cNvSpPr txBox="1"/>
          <p:nvPr/>
        </p:nvSpPr>
        <p:spPr>
          <a:xfrm>
            <a:off x="4829975" y="2122857"/>
            <a:ext cx="2513529" cy="2246769"/>
          </a:xfrm>
          <a:prstGeom prst="rect">
            <a:avLst/>
          </a:prstGeom>
          <a:noFill/>
        </p:spPr>
        <p:txBody>
          <a:bodyPr wrap="none" rtlCol="0">
            <a:spAutoFit/>
          </a:bodyPr>
          <a:lstStyle/>
          <a:p>
            <a:pPr algn="ctr"/>
            <a:r>
              <a:rPr lang="sv-SE" sz="6000" dirty="0">
                <a:solidFill>
                  <a:srgbClr val="FFFFFF"/>
                </a:solidFill>
              </a:rPr>
              <a:t>449 </a:t>
            </a:r>
          </a:p>
          <a:p>
            <a:pPr algn="ctr"/>
            <a:endParaRPr lang="sv-SE" sz="4000" dirty="0">
              <a:solidFill>
                <a:srgbClr val="FFFFFF"/>
              </a:solidFill>
            </a:endParaRPr>
          </a:p>
          <a:p>
            <a:pPr algn="ctr"/>
            <a:r>
              <a:rPr lang="sv-SE" sz="4000" dirty="0">
                <a:solidFill>
                  <a:srgbClr val="FFFFFF"/>
                </a:solidFill>
              </a:rPr>
              <a:t>kg/person</a:t>
            </a:r>
          </a:p>
        </p:txBody>
      </p:sp>
      <p:sp>
        <p:nvSpPr>
          <p:cNvPr id="8" name="textruta 7"/>
          <p:cNvSpPr txBox="1"/>
          <p:nvPr/>
        </p:nvSpPr>
        <p:spPr>
          <a:xfrm>
            <a:off x="7739877" y="2107813"/>
            <a:ext cx="2646878" cy="2246769"/>
          </a:xfrm>
          <a:prstGeom prst="rect">
            <a:avLst/>
          </a:prstGeom>
          <a:noFill/>
        </p:spPr>
        <p:txBody>
          <a:bodyPr wrap="none" rtlCol="0">
            <a:spAutoFit/>
          </a:bodyPr>
          <a:lstStyle/>
          <a:p>
            <a:pPr algn="ctr"/>
            <a:r>
              <a:rPr lang="sv-SE" sz="6000" dirty="0">
                <a:solidFill>
                  <a:srgbClr val="FFFFFF"/>
                </a:solidFill>
              </a:rPr>
              <a:t>&lt; 1,2 %</a:t>
            </a:r>
          </a:p>
          <a:p>
            <a:pPr algn="ctr"/>
            <a:endParaRPr lang="sv-SE" sz="4000" dirty="0">
              <a:solidFill>
                <a:srgbClr val="FFFFFF"/>
              </a:solidFill>
            </a:endParaRPr>
          </a:p>
          <a:p>
            <a:pPr algn="ctr"/>
            <a:r>
              <a:rPr lang="sv-SE" sz="4000" dirty="0">
                <a:solidFill>
                  <a:srgbClr val="FFFFFF"/>
                </a:solidFill>
              </a:rPr>
              <a:t>deponeras</a:t>
            </a:r>
          </a:p>
        </p:txBody>
      </p:sp>
    </p:spTree>
    <p:extLst>
      <p:ext uri="{BB962C8B-B14F-4D97-AF65-F5344CB8AC3E}">
        <p14:creationId xmlns:p14="http://schemas.microsoft.com/office/powerpoint/2010/main" val="278575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latshållare för bild 6" descr="avc.jpg"/>
          <p:cNvPicPr>
            <a:picLocks noGrp="1" noChangeAspect="1"/>
          </p:cNvPicPr>
          <p:nvPr>
            <p:ph type="pic" sz="quarter" idx="12"/>
          </p:nvPr>
        </p:nvPicPr>
        <p:blipFill>
          <a:blip r:embed="rId3">
            <a:extLst>
              <a:ext uri="{28A0092B-C50C-407E-A947-70E740481C1C}">
                <a14:useLocalDpi xmlns:a14="http://schemas.microsoft.com/office/drawing/2010/main" val="0"/>
              </a:ext>
            </a:extLst>
          </a:blip>
          <a:srcRect t="10784" b="10784"/>
          <a:stretch>
            <a:fillRect/>
          </a:stretch>
        </p:blipFill>
        <p:spPr/>
      </p:pic>
      <p:sp>
        <p:nvSpPr>
          <p:cNvPr id="3" name="Rubrik 2"/>
          <p:cNvSpPr>
            <a:spLocks noGrp="1"/>
          </p:cNvSpPr>
          <p:nvPr>
            <p:ph type="title"/>
          </p:nvPr>
        </p:nvSpPr>
        <p:spPr/>
        <p:txBody>
          <a:bodyPr>
            <a:normAutofit/>
          </a:bodyPr>
          <a:lstStyle/>
          <a:p>
            <a:r>
              <a:rPr lang="sv-SE" sz="3600" dirty="0"/>
              <a:t>Svensk avfallshanterings infrastruktur</a:t>
            </a:r>
          </a:p>
        </p:txBody>
      </p:sp>
      <p:sp>
        <p:nvSpPr>
          <p:cNvPr id="4" name="Platshållare för text 3"/>
          <p:cNvSpPr>
            <a:spLocks noGrp="1"/>
          </p:cNvSpPr>
          <p:nvPr>
            <p:ph type="body" sz="quarter" idx="11"/>
          </p:nvPr>
        </p:nvSpPr>
        <p:spPr>
          <a:xfrm>
            <a:off x="3176170" y="1328886"/>
            <a:ext cx="8808827" cy="3132997"/>
          </a:xfrm>
        </p:spPr>
        <p:txBody>
          <a:bodyPr>
            <a:normAutofit/>
          </a:bodyPr>
          <a:lstStyle/>
          <a:p>
            <a:pPr marL="571500" indent="-571500">
              <a:buFont typeface="Wingdings" charset="2"/>
              <a:buChar char="§"/>
            </a:pPr>
            <a:r>
              <a:rPr lang="sv-SE" sz="3600" dirty="0"/>
              <a:t>2,5 miljoner hämtningsställen</a:t>
            </a:r>
          </a:p>
          <a:p>
            <a:pPr marL="571500" indent="-571500">
              <a:buFont typeface="Wingdings" charset="2"/>
              <a:buChar char="§"/>
            </a:pPr>
            <a:r>
              <a:rPr lang="sv-SE" sz="3600" dirty="0"/>
              <a:t>562 återvinningscentraler</a:t>
            </a:r>
          </a:p>
          <a:p>
            <a:pPr lvl="1"/>
            <a:r>
              <a:rPr lang="sv-SE" sz="2800" dirty="0"/>
              <a:t>– 28 miljoner besök per år</a:t>
            </a:r>
          </a:p>
        </p:txBody>
      </p:sp>
    </p:spTree>
    <p:extLst>
      <p:ext uri="{BB962C8B-B14F-4D97-AF65-F5344CB8AC3E}">
        <p14:creationId xmlns:p14="http://schemas.microsoft.com/office/powerpoint/2010/main" val="2449416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noAutofit/>
          </a:bodyPr>
          <a:lstStyle/>
          <a:p>
            <a:r>
              <a:rPr lang="sv-SE" sz="3600" dirty="0"/>
              <a:t>Avfall som resurs</a:t>
            </a:r>
          </a:p>
        </p:txBody>
      </p:sp>
      <p:sp>
        <p:nvSpPr>
          <p:cNvPr id="6" name="Platshållare för text 5"/>
          <p:cNvSpPr>
            <a:spLocks noGrp="1"/>
          </p:cNvSpPr>
          <p:nvPr>
            <p:ph type="body" sz="quarter" idx="11"/>
          </p:nvPr>
        </p:nvSpPr>
        <p:spPr>
          <a:xfrm>
            <a:off x="515936" y="1397530"/>
            <a:ext cx="10348095" cy="4947707"/>
          </a:xfrm>
        </p:spPr>
        <p:txBody>
          <a:bodyPr>
            <a:noAutofit/>
          </a:bodyPr>
          <a:lstStyle/>
          <a:p>
            <a:pPr marL="342900" indent="-342900">
              <a:lnSpc>
                <a:spcPct val="150000"/>
              </a:lnSpc>
              <a:buFont typeface="Wingdings" charset="2"/>
              <a:buChar char="§"/>
            </a:pPr>
            <a:r>
              <a:rPr lang="sv-SE" sz="2600" dirty="0"/>
              <a:t>1,5 miljoner ton avfall lämnas till materialåtervinning</a:t>
            </a:r>
          </a:p>
          <a:p>
            <a:pPr marL="342900" indent="-342900">
              <a:lnSpc>
                <a:spcPct val="150000"/>
              </a:lnSpc>
              <a:buFont typeface="Wingdings" charset="2"/>
              <a:buChar char="§"/>
            </a:pPr>
            <a:r>
              <a:rPr lang="sv-SE" sz="2600" dirty="0"/>
              <a:t>Biogas från allt matavfall räcker till 20 000 bilar som kör 1 500 mil/år</a:t>
            </a:r>
          </a:p>
          <a:p>
            <a:pPr marL="342900" indent="-342900">
              <a:lnSpc>
                <a:spcPct val="150000"/>
              </a:lnSpc>
              <a:buFont typeface="Wingdings" charset="2"/>
              <a:buChar char="§"/>
            </a:pPr>
            <a:r>
              <a:rPr lang="sv-SE" sz="2600" dirty="0"/>
              <a:t>Biogödsel från allt matavfall kan ersätta 7 procent av importerad fosfor</a:t>
            </a:r>
          </a:p>
          <a:p>
            <a:pPr marL="342900" indent="-342900">
              <a:lnSpc>
                <a:spcPct val="150000"/>
              </a:lnSpc>
              <a:buFont typeface="Wingdings" charset="2"/>
              <a:buChar char="§"/>
            </a:pPr>
            <a:r>
              <a:rPr lang="sv-SE" sz="2600" dirty="0"/>
              <a:t>Drygt 2 miljoner ton avfall till energiåtervinning ger fjärrvärme till </a:t>
            </a:r>
            <a:br>
              <a:rPr lang="sv-SE" sz="2600" dirty="0"/>
            </a:br>
            <a:r>
              <a:rPr lang="sv-SE" sz="2600" dirty="0"/>
              <a:t>1,4 miljoner lägenheter</a:t>
            </a:r>
          </a:p>
        </p:txBody>
      </p:sp>
    </p:spTree>
    <p:extLst>
      <p:ext uri="{BB962C8B-B14F-4D97-AF65-F5344CB8AC3E}">
        <p14:creationId xmlns:p14="http://schemas.microsoft.com/office/powerpoint/2010/main" val="137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derrubrik 1"/>
          <p:cNvSpPr>
            <a:spLocks noGrp="1"/>
          </p:cNvSpPr>
          <p:nvPr>
            <p:ph type="subTitle" idx="1"/>
          </p:nvPr>
        </p:nvSpPr>
        <p:spPr>
          <a:xfrm>
            <a:off x="1524000" y="4913963"/>
            <a:ext cx="9144000" cy="1446016"/>
          </a:xfrm>
        </p:spPr>
        <p:txBody>
          <a:bodyPr>
            <a:normAutofit/>
          </a:bodyPr>
          <a:lstStyle/>
          <a:p>
            <a:r>
              <a:rPr lang="sv-SE" dirty="0"/>
              <a:t>Anna-Carin </a:t>
            </a:r>
            <a:r>
              <a:rPr lang="sv-SE" dirty="0" err="1"/>
              <a:t>Gripwall</a:t>
            </a:r>
            <a:endParaRPr lang="sv-SE" dirty="0"/>
          </a:p>
          <a:p>
            <a:r>
              <a:rPr lang="sv-SE" dirty="0"/>
              <a:t>+46 70 6626128,   </a:t>
            </a:r>
            <a:r>
              <a:rPr lang="sv-SE" dirty="0" err="1"/>
              <a:t>acg@avfallsverige.se</a:t>
            </a:r>
            <a:endParaRPr lang="sv-SE" dirty="0"/>
          </a:p>
          <a:p>
            <a:r>
              <a:rPr lang="sv-SE" dirty="0" err="1"/>
              <a:t>avfallsverige.se</a:t>
            </a:r>
            <a:endParaRPr lang="sv-SE" dirty="0"/>
          </a:p>
        </p:txBody>
      </p:sp>
    </p:spTree>
    <p:extLst>
      <p:ext uri="{BB962C8B-B14F-4D97-AF65-F5344CB8AC3E}">
        <p14:creationId xmlns:p14="http://schemas.microsoft.com/office/powerpoint/2010/main" val="1270552211"/>
      </p:ext>
    </p:extLst>
  </p:cSld>
  <p:clrMapOvr>
    <a:masterClrMapping/>
  </p:clrMapOvr>
</p:sld>
</file>

<file path=ppt/theme/theme1.xml><?xml version="1.0" encoding="utf-8"?>
<a:theme xmlns:a="http://schemas.openxmlformats.org/drawingml/2006/main" name="Avf_Sv_kort_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46B9D56-C66B-AF4F-BB12-4F23AD0E9B7B}" vid="{9DF9B73D-33C5-184C-980B-FF0A826CD8B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Avf_Sv_kort_mall.potx</Template>
  <TotalTime>14055</TotalTime>
  <Words>1007</Words>
  <Application>Microsoft Macintosh PowerPoint</Application>
  <PresentationFormat>Bredbild</PresentationFormat>
  <Paragraphs>78</Paragraphs>
  <Slides>8</Slides>
  <Notes>7</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8</vt:i4>
      </vt:variant>
    </vt:vector>
  </HeadingPairs>
  <TitlesOfParts>
    <vt:vector size="14" baseType="lpstr">
      <vt:lpstr>Arial</vt:lpstr>
      <vt:lpstr>Calibri</vt:lpstr>
      <vt:lpstr>Georgia</vt:lpstr>
      <vt:lpstr>Times New Roman</vt:lpstr>
      <vt:lpstr>Wingdings</vt:lpstr>
      <vt:lpstr>Avf_Sv_kort_mall</vt:lpstr>
      <vt:lpstr>RUBRIK FÖREDRAG</vt:lpstr>
      <vt:lpstr>Kommunernas branschorganisation inom avfallshantering</vt:lpstr>
      <vt:lpstr>Avfall Sveriges vision</vt:lpstr>
      <vt:lpstr>Avfall Sveriges uppdrag</vt:lpstr>
      <vt:lpstr>Svensk avfallshantering i siffror</vt:lpstr>
      <vt:lpstr>Svensk avfallshanterings infrastruktur</vt:lpstr>
      <vt:lpstr>Avfall som resurs</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EXEMPEL PRESENTATION</dc:title>
  <dc:creator>Ingela Söneder</dc:creator>
  <cp:lastModifiedBy>Natalie Svensson</cp:lastModifiedBy>
  <cp:revision>96</cp:revision>
  <cp:lastPrinted>2018-02-05T11:43:20Z</cp:lastPrinted>
  <dcterms:created xsi:type="dcterms:W3CDTF">2018-01-29T12:46:17Z</dcterms:created>
  <dcterms:modified xsi:type="dcterms:W3CDTF">2023-06-09T08:19:10Z</dcterms:modified>
</cp:coreProperties>
</file>