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4" r:id="rId2"/>
    <p:sldId id="265" r:id="rId3"/>
    <p:sldId id="266" r:id="rId4"/>
    <p:sldId id="267" r:id="rId5"/>
    <p:sldId id="270" r:id="rId6"/>
    <p:sldId id="268" r:id="rId7"/>
    <p:sldId id="269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56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just format 1 - Dekorfärg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just format 1 - Dekorfärg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just format 2 - Dekorfär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10"/>
    <p:restoredTop sz="94684"/>
  </p:normalViewPr>
  <p:slideViewPr>
    <p:cSldViewPr snapToGrid="0" snapToObjects="1">
      <p:cViewPr varScale="1">
        <p:scale>
          <a:sx n="107" d="100"/>
          <a:sy n="107" d="100"/>
        </p:scale>
        <p:origin x="168" y="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623F8-B430-2046-B694-FB0FAFDB97CB}" type="datetimeFigureOut">
              <a:rPr lang="sv-SE" smtClean="0"/>
              <a:t>2020-05-15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1C78AF-77EE-8146-868A-7BEA0BB9E5F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12909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örsta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_vit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2296" y="3578111"/>
            <a:ext cx="4067408" cy="1840394"/>
          </a:xfrm>
          <a:prstGeom prst="rect">
            <a:avLst/>
          </a:prstGeom>
        </p:spPr>
      </p:pic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9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å grundsida">
    <p:bg>
      <p:bgPr>
        <a:solidFill>
          <a:srgbClr val="5556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bild bak grundsid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 3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alphaModFix amt="99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11168829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6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5206524" y="4329592"/>
            <a:ext cx="17789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TACK!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0897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913963"/>
            <a:ext cx="9144000" cy="1527658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Förnamn Efternamn</a:t>
            </a:r>
            <a:br>
              <a:rPr lang="sv-SE" dirty="0"/>
            </a:br>
            <a:r>
              <a:rPr lang="sv-SE" dirty="0" err="1"/>
              <a:t>Mobilnr</a:t>
            </a:r>
            <a:r>
              <a:rPr lang="sv-SE" dirty="0"/>
              <a:t>, </a:t>
            </a:r>
            <a:r>
              <a:rPr lang="sv-SE" dirty="0" err="1"/>
              <a:t>Telefonnr</a:t>
            </a:r>
            <a:r>
              <a:rPr lang="sv-SE" dirty="0"/>
              <a:t>, e-postadress</a:t>
            </a:r>
            <a:br>
              <a:rPr lang="sv-SE" dirty="0"/>
            </a:br>
            <a:r>
              <a:rPr lang="sv-SE" dirty="0" err="1"/>
              <a:t>avfallsverige.se</a:t>
            </a:r>
            <a:endParaRPr lang="sv-SE" dirty="0"/>
          </a:p>
        </p:txBody>
      </p:sp>
      <p:pic>
        <p:nvPicPr>
          <p:cNvPr id="5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53597" y="1444510"/>
            <a:ext cx="5084778" cy="2300175"/>
          </a:xfrm>
          <a:prstGeom prst="rect">
            <a:avLst/>
          </a:prstGeom>
        </p:spPr>
      </p:pic>
      <p:sp>
        <p:nvSpPr>
          <p:cNvPr id="6" name="textruta 5"/>
          <p:cNvSpPr txBox="1"/>
          <p:nvPr userDrawn="1"/>
        </p:nvSpPr>
        <p:spPr>
          <a:xfrm>
            <a:off x="4645680" y="4329592"/>
            <a:ext cx="29006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>
                <a:solidFill>
                  <a:schemeClr val="bg2"/>
                </a:solidFill>
              </a:rPr>
              <a:t>THANK YOU</a:t>
            </a:r>
            <a:endParaRPr lang="sv-SE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1005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Första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113755"/>
            <a:ext cx="9144000" cy="584371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Presentatör och datum</a:t>
            </a:r>
          </a:p>
        </p:txBody>
      </p:sp>
      <p:sp>
        <p:nvSpPr>
          <p:cNvPr id="7" name="Rubrik 6"/>
          <p:cNvSpPr>
            <a:spLocks noGrp="1"/>
          </p:cNvSpPr>
          <p:nvPr>
            <p:ph type="title" hasCustomPrompt="1"/>
          </p:nvPr>
        </p:nvSpPr>
        <p:spPr>
          <a:xfrm>
            <a:off x="838200" y="1275328"/>
            <a:ext cx="10515600" cy="684101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r>
              <a:rPr lang="sv-SE" dirty="0"/>
              <a:t>PRESENTATIONS RUBRIK</a:t>
            </a:r>
          </a:p>
        </p:txBody>
      </p:sp>
      <p:pic>
        <p:nvPicPr>
          <p:cNvPr id="8" name="Picture 2" descr="log_green_sta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5225" y="3578111"/>
            <a:ext cx="4068384" cy="184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23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t 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pic>
        <p:nvPicPr>
          <p:cNvPr id="5" name="Picture 4" descr="log_green_ligg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158"/>
          </a:xfrm>
          <a:prstGeom prst="rect">
            <a:avLst/>
          </a:prstGeom>
        </p:spPr>
      </p:pic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2000">
                <a:solidFill>
                  <a:schemeClr val="tx2"/>
                </a:solidFill>
              </a:defRPr>
            </a:lvl3pPr>
            <a:lvl4pPr>
              <a:defRPr sz="20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9415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 grundsid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 grund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öd grundsid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blå grundsid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nröd grundsida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jusgrön grundsida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507234" y="512763"/>
            <a:ext cx="7016827" cy="63741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5" name="Platshållare för bild 14"/>
          <p:cNvSpPr>
            <a:spLocks noGrp="1"/>
          </p:cNvSpPr>
          <p:nvPr>
            <p:ph type="pic" sz="quarter" idx="12"/>
          </p:nvPr>
        </p:nvSpPr>
        <p:spPr>
          <a:xfrm>
            <a:off x="7941734" y="1397530"/>
            <a:ext cx="3734330" cy="42582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pic>
        <p:nvPicPr>
          <p:cNvPr id="6" name="Picture 7" descr="logvi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6042635"/>
            <a:ext cx="2700000" cy="34566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5938" y="500062"/>
            <a:ext cx="10515600" cy="7154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formatet för bakgrundsrubriken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5938" y="1580298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4270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62" r:id="rId10"/>
    <p:sldLayoutId id="2147483659" r:id="rId11"/>
    <p:sldLayoutId id="2147483660" r:id="rId12"/>
    <p:sldLayoutId id="214748366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23" userDrawn="1">
          <p15:clr>
            <a:srgbClr val="F26B43"/>
          </p15:clr>
        </p15:guide>
        <p15:guide id="2" pos="325" userDrawn="1">
          <p15:clr>
            <a:srgbClr val="F26B43"/>
          </p15:clr>
        </p15:guide>
        <p15:guide id="3" pos="7355" userDrawn="1">
          <p15:clr>
            <a:srgbClr val="F26B43"/>
          </p15:clr>
        </p15:guide>
        <p15:guide id="4" orient="horz" pos="356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britta.moutakis@avfallsverige.se" TargetMode="External"/><Relationship Id="rId2" Type="http://schemas.openxmlformats.org/officeDocument/2006/relationships/hyperlink" Target="http://www.avfallsverige.se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1524000" y="2113755"/>
            <a:ext cx="9144000" cy="395269"/>
          </a:xfrm>
        </p:spPr>
        <p:txBody>
          <a:bodyPr/>
          <a:lstStyle/>
          <a:p>
            <a:r>
              <a:rPr lang="sv-SE" dirty="0"/>
              <a:t>Rapport 2020:13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Hantering av asbest på återvinningscentraler och avfallsanläggningar</a:t>
            </a:r>
          </a:p>
        </p:txBody>
      </p:sp>
      <p:sp>
        <p:nvSpPr>
          <p:cNvPr id="4" name="Underrubrik 1">
            <a:extLst>
              <a:ext uri="{FF2B5EF4-FFF2-40B4-BE49-F238E27FC236}">
                <a16:creationId xmlns:a16="http://schemas.microsoft.com/office/drawing/2014/main" id="{51CDAAEA-E451-6E4A-8182-3FAB62012F74}"/>
              </a:ext>
            </a:extLst>
          </p:cNvPr>
          <p:cNvSpPr txBox="1">
            <a:spLocks/>
          </p:cNvSpPr>
          <p:nvPr/>
        </p:nvSpPr>
        <p:spPr>
          <a:xfrm>
            <a:off x="1501697" y="2605507"/>
            <a:ext cx="9144000" cy="395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00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dirty="0"/>
              <a:t>Maj 2020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2590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E5B19FCA-C79B-424E-AE84-04A7C935B287}"/>
              </a:ext>
            </a:extLst>
          </p:cNvPr>
          <p:cNvSpPr txBox="1">
            <a:spLocks noGrp="1"/>
          </p:cNvSpPr>
          <p:nvPr>
            <p:ph type="body" sz="quarter" idx="11"/>
          </p:nvPr>
        </p:nvSpPr>
        <p:spPr>
          <a:xfrm>
            <a:off x="515937" y="1223362"/>
            <a:ext cx="7008123" cy="487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800" dirty="0">
                <a:solidFill>
                  <a:srgbClr val="68A2A6"/>
                </a:solidFill>
              </a:rPr>
              <a:t>Genomförare:</a:t>
            </a:r>
          </a:p>
          <a:p>
            <a:r>
              <a:rPr lang="sv-SE" sz="1800" dirty="0">
                <a:solidFill>
                  <a:schemeClr val="tx1"/>
                </a:solidFill>
              </a:rPr>
              <a:t>Katarina Engblom, </a:t>
            </a:r>
            <a:r>
              <a:rPr lang="sv-SE" sz="1800" dirty="0" err="1">
                <a:solidFill>
                  <a:schemeClr val="tx1"/>
                </a:solidFill>
              </a:rPr>
              <a:t>Sweco</a:t>
            </a:r>
            <a:r>
              <a:rPr lang="sv-SE" sz="1800" dirty="0">
                <a:solidFill>
                  <a:schemeClr val="tx1"/>
                </a:solidFill>
              </a:rPr>
              <a:t> Environment</a:t>
            </a:r>
          </a:p>
          <a:p>
            <a:r>
              <a:rPr lang="sv-SE" sz="1800" dirty="0">
                <a:solidFill>
                  <a:schemeClr val="tx1"/>
                </a:solidFill>
              </a:rPr>
              <a:t>Jesper Andersson, </a:t>
            </a:r>
            <a:r>
              <a:rPr lang="sv-SE" sz="1800" dirty="0" err="1">
                <a:solidFill>
                  <a:schemeClr val="tx1"/>
                </a:solidFill>
              </a:rPr>
              <a:t>Sweco</a:t>
            </a:r>
            <a:r>
              <a:rPr lang="sv-SE" sz="1800" dirty="0">
                <a:solidFill>
                  <a:schemeClr val="tx1"/>
                </a:solidFill>
              </a:rPr>
              <a:t> Environment</a:t>
            </a:r>
          </a:p>
          <a:p>
            <a:r>
              <a:rPr lang="sv-SE" sz="1800" dirty="0">
                <a:solidFill>
                  <a:schemeClr val="tx1"/>
                </a:solidFill>
              </a:rPr>
              <a:t>Malin Fransson, </a:t>
            </a:r>
            <a:r>
              <a:rPr lang="sv-SE" sz="1800" dirty="0" err="1">
                <a:solidFill>
                  <a:schemeClr val="tx1"/>
                </a:solidFill>
              </a:rPr>
              <a:t>Sweco</a:t>
            </a:r>
            <a:r>
              <a:rPr lang="sv-SE" sz="1800" dirty="0">
                <a:solidFill>
                  <a:schemeClr val="tx1"/>
                </a:solidFill>
              </a:rPr>
              <a:t> Environment</a:t>
            </a:r>
          </a:p>
          <a:p>
            <a:r>
              <a:rPr lang="sv-SE" sz="1800" dirty="0">
                <a:solidFill>
                  <a:schemeClr val="tx1"/>
                </a:solidFill>
              </a:rPr>
              <a:t>Agnes Brolin, </a:t>
            </a:r>
            <a:r>
              <a:rPr lang="sv-SE" sz="1800" dirty="0" err="1">
                <a:solidFill>
                  <a:schemeClr val="tx1"/>
                </a:solidFill>
              </a:rPr>
              <a:t>Sweco</a:t>
            </a:r>
            <a:r>
              <a:rPr lang="sv-SE" sz="1800" dirty="0">
                <a:solidFill>
                  <a:schemeClr val="tx1"/>
                </a:solidFill>
              </a:rPr>
              <a:t> Environment</a:t>
            </a:r>
          </a:p>
          <a:p>
            <a:r>
              <a:rPr lang="sv-SE" sz="1800" dirty="0">
                <a:solidFill>
                  <a:schemeClr val="tx1"/>
                </a:solidFill>
              </a:rPr>
              <a:t>Emelie Hjort, </a:t>
            </a:r>
            <a:r>
              <a:rPr lang="sv-SE" sz="1800" dirty="0" err="1">
                <a:solidFill>
                  <a:schemeClr val="tx1"/>
                </a:solidFill>
              </a:rPr>
              <a:t>Sweco</a:t>
            </a:r>
            <a:r>
              <a:rPr lang="sv-SE" sz="1800" dirty="0">
                <a:solidFill>
                  <a:schemeClr val="tx1"/>
                </a:solidFill>
              </a:rPr>
              <a:t> Environment</a:t>
            </a:r>
          </a:p>
          <a:p>
            <a:endParaRPr lang="sv-SE" sz="1800" dirty="0"/>
          </a:p>
          <a:p>
            <a:r>
              <a:rPr lang="sv-SE" sz="1800" dirty="0">
                <a:solidFill>
                  <a:srgbClr val="68A2A6"/>
                </a:solidFill>
              </a:rPr>
              <a:t>Projektledare:</a:t>
            </a:r>
          </a:p>
          <a:p>
            <a:r>
              <a:rPr lang="sv-SE" sz="1800" dirty="0">
                <a:solidFill>
                  <a:schemeClr val="tx1"/>
                </a:solidFill>
              </a:rPr>
              <a:t>Katarina Engblom, </a:t>
            </a:r>
            <a:r>
              <a:rPr lang="sv-SE" sz="1800" dirty="0" err="1">
                <a:solidFill>
                  <a:schemeClr val="tx1"/>
                </a:solidFill>
              </a:rPr>
              <a:t>Sweco</a:t>
            </a:r>
            <a:r>
              <a:rPr lang="sv-SE" sz="1800" dirty="0">
                <a:solidFill>
                  <a:schemeClr val="tx1"/>
                </a:solidFill>
              </a:rPr>
              <a:t> Environment</a:t>
            </a:r>
          </a:p>
          <a:p>
            <a:r>
              <a:rPr lang="sv-SE" sz="1800" dirty="0">
                <a:solidFill>
                  <a:schemeClr val="tx1"/>
                </a:solidFill>
              </a:rPr>
              <a:t>Jesper Andersson, </a:t>
            </a:r>
            <a:r>
              <a:rPr lang="sv-SE" sz="1800" dirty="0" err="1">
                <a:solidFill>
                  <a:schemeClr val="tx1"/>
                </a:solidFill>
              </a:rPr>
              <a:t>Sweco</a:t>
            </a:r>
            <a:r>
              <a:rPr lang="sv-SE" sz="1800" dirty="0">
                <a:solidFill>
                  <a:schemeClr val="tx1"/>
                </a:solidFill>
              </a:rPr>
              <a:t> Environment</a:t>
            </a:r>
          </a:p>
          <a:p>
            <a:endParaRPr lang="sv-SE" sz="1800" dirty="0"/>
          </a:p>
          <a:p>
            <a:r>
              <a:rPr lang="sv-SE" sz="1800" dirty="0">
                <a:solidFill>
                  <a:srgbClr val="68A2A6"/>
                </a:solidFill>
              </a:rPr>
              <a:t>Finansiär(er):</a:t>
            </a:r>
          </a:p>
          <a:p>
            <a:r>
              <a:rPr lang="sv-SE" sz="1800" dirty="0">
                <a:solidFill>
                  <a:schemeClr val="tx1"/>
                </a:solidFill>
              </a:rPr>
              <a:t>Avfall Sveriges utvecklingssatsning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Projektorganisation</a:t>
            </a:r>
          </a:p>
        </p:txBody>
      </p:sp>
      <p:pic>
        <p:nvPicPr>
          <p:cNvPr id="3" name="Bildobjekt 2">
            <a:extLst>
              <a:ext uri="{FF2B5EF4-FFF2-40B4-BE49-F238E27FC236}">
                <a16:creationId xmlns:a16="http://schemas.microsoft.com/office/drawing/2014/main" id="{840D9486-61C2-8F41-9BC2-1A21A7C6AC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8383" y="641268"/>
            <a:ext cx="3948925" cy="557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675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66BDF98-E1AE-BD40-A7A8-34F968D01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234" y="512763"/>
            <a:ext cx="7016827" cy="637410"/>
          </a:xfrm>
        </p:spPr>
        <p:txBody>
          <a:bodyPr anchor="ctr">
            <a:normAutofit/>
          </a:bodyPr>
          <a:lstStyle/>
          <a:p>
            <a:r>
              <a:rPr lang="sv-SE"/>
              <a:t>Bakgrund</a:t>
            </a:r>
            <a:endParaRPr lang="sv-SE" dirty="0"/>
          </a:p>
        </p:txBody>
      </p:sp>
      <p:sp>
        <p:nvSpPr>
          <p:cNvPr id="5" name="Platshållare för innehåll 2">
            <a:extLst>
              <a:ext uri="{FF2B5EF4-FFF2-40B4-BE49-F238E27FC236}">
                <a16:creationId xmlns:a16="http://schemas.microsoft.com/office/drawing/2014/main" id="{31EF0823-F679-44B6-8874-F49B26D4AB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8" y="1299368"/>
            <a:ext cx="7008812" cy="4259263"/>
          </a:xfrm>
        </p:spPr>
        <p:txBody>
          <a:bodyPr>
            <a:normAutofit/>
          </a:bodyPr>
          <a:lstStyle/>
          <a:p>
            <a:r>
              <a:rPr lang="sv-SE" sz="1700" dirty="0"/>
              <a:t>Trots att asbest varit förbjudet i Sverige sedan 1982 finns materialet fortfarande kvar i många äldre byggnader och produkter och förr eller senare ska detta hanteras som ett avfall.</a:t>
            </a:r>
          </a:p>
          <a:p>
            <a:endParaRPr lang="sv-SE" sz="1700" dirty="0"/>
          </a:p>
          <a:p>
            <a:r>
              <a:rPr lang="sv-SE" sz="1700" dirty="0"/>
              <a:t>Kunskapen om asbest har minskat</a:t>
            </a:r>
          </a:p>
          <a:p>
            <a:r>
              <a:rPr lang="sv-SE" sz="1700" dirty="0"/>
              <a:t>Inte medveten om hälsorisker eller hur asbestavfall ska hanteras</a:t>
            </a:r>
          </a:p>
          <a:p>
            <a:r>
              <a:rPr lang="sv-SE" sz="1700" dirty="0"/>
              <a:t>Svårt känna igen</a:t>
            </a:r>
          </a:p>
          <a:p>
            <a:r>
              <a:rPr lang="sv-SE" sz="1700" dirty="0"/>
              <a:t>Hur ska gällande regelverk tolkas på ÅVC och avfallsanläggningar</a:t>
            </a:r>
          </a:p>
          <a:p>
            <a:r>
              <a:rPr lang="sv-SE" sz="1700" dirty="0"/>
              <a:t>Lämpliga skyddsåtgärder och rutiner</a:t>
            </a:r>
          </a:p>
          <a:p>
            <a:pPr marL="0" indent="0">
              <a:buNone/>
            </a:pPr>
            <a:endParaRPr lang="sv-SE" sz="1700" dirty="0"/>
          </a:p>
          <a:p>
            <a:r>
              <a:rPr lang="sv-SE" sz="1700" dirty="0"/>
              <a:t>”Ett problemavfall”</a:t>
            </a:r>
          </a:p>
          <a:p>
            <a:pPr marL="0" indent="0">
              <a:buNone/>
            </a:pPr>
            <a:r>
              <a:rPr lang="sv-SE" sz="1700" dirty="0"/>
              <a:t>”Kunskapslyft” = Ett behov när äldre generationer börjar gå i pension</a:t>
            </a:r>
          </a:p>
        </p:txBody>
      </p:sp>
      <p:pic>
        <p:nvPicPr>
          <p:cNvPr id="6" name="Platshållare för bild 5">
            <a:extLst>
              <a:ext uri="{FF2B5EF4-FFF2-40B4-BE49-F238E27FC236}">
                <a16:creationId xmlns:a16="http://schemas.microsoft.com/office/drawing/2014/main" id="{EC7B0B90-ED56-461B-9C4A-D7C83EC3AC66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 rotWithShape="1">
          <a:blip r:embed="rId2"/>
          <a:srcRect l="7946" r="11808" b="-4"/>
          <a:stretch/>
        </p:blipFill>
        <p:spPr>
          <a:xfrm>
            <a:off x="7942263" y="1397000"/>
            <a:ext cx="3733800" cy="42592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70780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06418E-9900-E646-9474-81CD92A32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7234" y="512763"/>
            <a:ext cx="7016827" cy="637410"/>
          </a:xfrm>
        </p:spPr>
        <p:txBody>
          <a:bodyPr anchor="ctr">
            <a:normAutofit/>
          </a:bodyPr>
          <a:lstStyle/>
          <a:p>
            <a:r>
              <a:rPr lang="sv-SE" dirty="0"/>
              <a:t>Resultat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87D9A21-1E20-9246-B39A-E6E61DCD37E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7008123" cy="4258203"/>
          </a:xfrm>
        </p:spPr>
        <p:txBody>
          <a:bodyPr>
            <a:normAutofit/>
          </a:bodyPr>
          <a:lstStyle/>
          <a:p>
            <a:r>
              <a:rPr lang="sv-SE" dirty="0"/>
              <a:t>En rapport med: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Allmän fakta om asbest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Bilder och fakta om olika typer av avfallsslag som kan innehålla asbest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Slutsatser från intervjuer med 13 avfallsverksamheter och erfarenheter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Beskrivning av relevanta regler och krav för asbest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Rekommendationer som baseras på försiktighetsprincipen, på erfarenheter och på ”goda och dåliga exempel”</a:t>
            </a:r>
          </a:p>
          <a:p>
            <a:endParaRPr lang="sv-SE" dirty="0"/>
          </a:p>
          <a:p>
            <a:endParaRPr lang="sv-SE" dirty="0"/>
          </a:p>
        </p:txBody>
      </p:sp>
      <p:pic>
        <p:nvPicPr>
          <p:cNvPr id="8" name="Platshållare för bild 7" descr="En bild som visar sitter, bord, gul, tårta&#10;&#10;Automatiskt genererad beskrivning">
            <a:extLst>
              <a:ext uri="{FF2B5EF4-FFF2-40B4-BE49-F238E27FC236}">
                <a16:creationId xmlns:a16="http://schemas.microsoft.com/office/drawing/2014/main" id="{CD1D13F5-D64D-421A-857A-D1B01ABAF1E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38" r="17138"/>
          <a:stretch>
            <a:fillRect/>
          </a:stretch>
        </p:blipFill>
        <p:spPr>
          <a:xfrm>
            <a:off x="7942263" y="1397000"/>
            <a:ext cx="3733800" cy="425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91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Slutsatser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7" cy="4258203"/>
          </a:xfrm>
        </p:spPr>
        <p:txBody>
          <a:bodyPr>
            <a:normAutofit/>
          </a:bodyPr>
          <a:lstStyle/>
          <a:p>
            <a:r>
              <a:rPr lang="sv-SE" b="1" dirty="0"/>
              <a:t>Det finns hälsorisker med att hantera asbest</a:t>
            </a:r>
          </a:p>
          <a:p>
            <a:endParaRPr lang="sv-SE" b="1" dirty="0"/>
          </a:p>
          <a:p>
            <a:r>
              <a:rPr lang="sv-SE" b="1" dirty="0"/>
              <a:t>Vilka regler gäller för avfallsbranschen?</a:t>
            </a:r>
          </a:p>
          <a:p>
            <a:r>
              <a:rPr lang="sv-SE" dirty="0"/>
              <a:t>AFS 2006:1 gäller för varje verksamhet som medför risk för exponering av asbest men föreskrifterna ställer högst krav på yrkesmässig rivning, bearbetning </a:t>
            </a:r>
            <a:r>
              <a:rPr lang="sv-SE" dirty="0" err="1"/>
              <a:t>o.dyl</a:t>
            </a:r>
            <a:r>
              <a:rPr lang="sv-SE" dirty="0"/>
              <a:t>. av asbest. </a:t>
            </a:r>
          </a:p>
          <a:p>
            <a:r>
              <a:rPr lang="sv-SE" dirty="0"/>
              <a:t>Dvs bedömningen är att en normal hantering vid en avfallsanläggning generellt inte är att jämföra med rivning mm, men som verksamhetsutövare måste man alltid göra en bedömning i varje enskilt fall.</a:t>
            </a:r>
          </a:p>
          <a:p>
            <a:endParaRPr lang="sv-SE" dirty="0"/>
          </a:p>
          <a:p>
            <a:r>
              <a:rPr lang="sv-SE" b="1" dirty="0"/>
              <a:t>Icke yrkesmässig hantering av asbest</a:t>
            </a:r>
          </a:p>
          <a:p>
            <a:r>
              <a:rPr lang="sv-SE" dirty="0"/>
              <a:t>Det är ett problem att föreskrifterna inte gäller för privatpersoner som hanterar asbest.</a:t>
            </a:r>
          </a:p>
        </p:txBody>
      </p:sp>
    </p:spTree>
    <p:extLst>
      <p:ext uri="{BB962C8B-B14F-4D97-AF65-F5344CB8AC3E}">
        <p14:creationId xmlns:p14="http://schemas.microsoft.com/office/powerpoint/2010/main" val="2565517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73639A-B709-AB4A-B384-F69AACAF8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 dirty="0"/>
              <a:t>Rekommendationer, ett urval</a:t>
            </a:r>
            <a:endParaRPr lang="sv-SE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F5EF221-8C43-1E4F-8D84-27D8FEA1435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15937" y="1397530"/>
            <a:ext cx="11160127" cy="4258203"/>
          </a:xfrm>
        </p:spPr>
        <p:txBody>
          <a:bodyPr>
            <a:norm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sv-SE" sz="2400" dirty="0"/>
              <a:t>Försiktighetsprincipen gäller när man hanterar asbest och viktigast är att minimera riskerna för exponering. </a:t>
            </a:r>
          </a:p>
          <a:p>
            <a:pPr marL="342900" lvl="1" indent="-342900">
              <a:spcBef>
                <a:spcPts val="1000"/>
              </a:spcBef>
              <a:buFont typeface="Arial" charset="0"/>
              <a:buChar char="•"/>
            </a:pPr>
            <a:r>
              <a:rPr lang="sv-SE" sz="2400" dirty="0"/>
              <a:t>Risken med att inte ta hand om asbestavfall större än riskerna med att ta hand om det på ett bra och säkert sätt.</a:t>
            </a:r>
          </a:p>
          <a:p>
            <a:pPr marL="342900" lvl="0" indent="-342900">
              <a:buFont typeface="Arial" charset="0"/>
              <a:buChar char="•"/>
            </a:pPr>
            <a:r>
              <a:rPr lang="sv-SE" sz="2400" dirty="0"/>
              <a:t>Ställ krav på att asbest ska lämnas inplastat och förseglat med tejp. Erbjud </a:t>
            </a:r>
            <a:r>
              <a:rPr lang="sv-SE" sz="2400" dirty="0" err="1"/>
              <a:t>byggplast</a:t>
            </a:r>
            <a:r>
              <a:rPr lang="sv-SE" sz="2400" dirty="0"/>
              <a:t> och tejp om någon kommer med asbest som inte är inplastat.</a:t>
            </a:r>
          </a:p>
          <a:p>
            <a:pPr marL="342900" lvl="0" indent="-342900">
              <a:buFont typeface="Arial" charset="0"/>
              <a:buChar char="•"/>
            </a:pPr>
            <a:r>
              <a:rPr lang="sv-SE" sz="2400" dirty="0"/>
              <a:t>Bättre med bra och säker asbestmottagning på enstaka ÅVC än halvbra på flera anläggningar.</a:t>
            </a:r>
          </a:p>
          <a:p>
            <a:pPr marL="342900" lvl="0" indent="-342900">
              <a:buFont typeface="Arial" charset="0"/>
              <a:buChar char="•"/>
            </a:pPr>
            <a:r>
              <a:rPr lang="sv-SE" sz="2400" dirty="0"/>
              <a:t>Maskiner som arbetar på deponin ska vara anpassade för detta. Bör även gälla alla yrkesmässiga transporter som till deponin. 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1741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C75405-E0AD-3E4D-A5AF-2AE73C42B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3200" dirty="0"/>
              <a:t>Rapportinformation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ADCDA3-280B-4B40-998E-17282984CE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kern="0" dirty="0"/>
              <a:t>Rapporten finns för nedladdning (kostnadsfritt för Avfall Sveriges medlemmar) från </a:t>
            </a:r>
            <a:r>
              <a:rPr lang="sv-SE" kern="0" dirty="0">
                <a:hlinkClick r:id="rId2"/>
              </a:rPr>
              <a:t>www.avfallsverige.se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Mer information om detta projekt kan du få från:</a:t>
            </a:r>
          </a:p>
          <a:p>
            <a:r>
              <a:rPr lang="sv-SE" kern="0" dirty="0"/>
              <a:t>Britta Moutakis, rådgivare för återbruk, återvinningscentraler, insamling av farligt avfall och el-avfall</a:t>
            </a:r>
          </a:p>
          <a:p>
            <a:r>
              <a:rPr lang="sv-SE" kern="0" dirty="0"/>
              <a:t>Tel. 040-35 66 14, e-post: </a:t>
            </a:r>
            <a:r>
              <a:rPr lang="sv-SE" kern="0" dirty="0">
                <a:hlinkClick r:id="rId3"/>
              </a:rPr>
              <a:t>britta.moutakis@avfallsverige.se</a:t>
            </a:r>
            <a:endParaRPr lang="sv-SE" kern="0" dirty="0"/>
          </a:p>
          <a:p>
            <a:endParaRPr lang="sv-SE" kern="0" dirty="0"/>
          </a:p>
          <a:p>
            <a:r>
              <a:rPr lang="sv-SE" kern="0" dirty="0"/>
              <a:t>Johan Fagerqvist, rådgivare för deponerings- och avfallsanläggningar</a:t>
            </a:r>
          </a:p>
          <a:p>
            <a:r>
              <a:rPr lang="sv-SE" kern="0" dirty="0"/>
              <a:t>Tel. 040- 35 66 24, e-post: </a:t>
            </a:r>
            <a:r>
              <a:rPr lang="sv-SE" kern="0" dirty="0" err="1"/>
              <a:t>johan.fagerqvist@avfallsverige.se</a:t>
            </a:r>
            <a:endParaRPr lang="sv-SE" kern="0" dirty="0"/>
          </a:p>
          <a:p>
            <a:endParaRPr lang="sv-SE" dirty="0"/>
          </a:p>
        </p:txBody>
      </p:sp>
      <p:sp>
        <p:nvSpPr>
          <p:cNvPr id="4" name="Platshållare för bild 3">
            <a:extLst>
              <a:ext uri="{FF2B5EF4-FFF2-40B4-BE49-F238E27FC236}">
                <a16:creationId xmlns:a16="http://schemas.microsoft.com/office/drawing/2014/main" id="{47A8CD13-ABA9-554D-AD69-465ACB141EA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</p:spTree>
    <p:extLst>
      <p:ext uri="{BB962C8B-B14F-4D97-AF65-F5344CB8AC3E}">
        <p14:creationId xmlns:p14="http://schemas.microsoft.com/office/powerpoint/2010/main" val="1580263107"/>
      </p:ext>
    </p:extLst>
  </p:cSld>
  <p:clrMapOvr>
    <a:masterClrMapping/>
  </p:clrMapOvr>
</p:sld>
</file>

<file path=ppt/theme/theme1.xml><?xml version="1.0" encoding="utf-8"?>
<a:theme xmlns:a="http://schemas.openxmlformats.org/drawingml/2006/main" name="AvfallSverige-mall">
  <a:themeElements>
    <a:clrScheme name="Avfall Sverige">
      <a:dk1>
        <a:sysClr val="windowText" lastClr="000000"/>
      </a:dk1>
      <a:lt1>
        <a:sysClr val="window" lastClr="FFFFFF"/>
      </a:lt1>
      <a:dk2>
        <a:srgbClr val="007079"/>
      </a:dk2>
      <a:lt2>
        <a:srgbClr val="669C9F"/>
      </a:lt2>
      <a:accent1>
        <a:srgbClr val="004C73"/>
      </a:accent1>
      <a:accent2>
        <a:srgbClr val="51B8CF"/>
      </a:accent2>
      <a:accent3>
        <a:srgbClr val="9B064A"/>
      </a:accent3>
      <a:accent4>
        <a:srgbClr val="EC9C00"/>
      </a:accent4>
      <a:accent5>
        <a:srgbClr val="44A12B"/>
      </a:accent5>
      <a:accent6>
        <a:srgbClr val="CC003A"/>
      </a:accent6>
      <a:hlink>
        <a:srgbClr val="0000FF"/>
      </a:hlink>
      <a:folHlink>
        <a:srgbClr val="800080"/>
      </a:folHlink>
    </a:clrScheme>
    <a:fontScheme name="Georgia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apportpresentation-mall 190429" id="{B66FCBE3-748F-3C4D-8ABD-947A9AFB897E}" vid="{BA1568FF-1C9B-9F49-924E-93DC5DC385A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473</Words>
  <Application>Microsoft Macintosh PowerPoint</Application>
  <PresentationFormat>Bredbild</PresentationFormat>
  <Paragraphs>59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1" baseType="lpstr">
      <vt:lpstr>Arial</vt:lpstr>
      <vt:lpstr>Calibri</vt:lpstr>
      <vt:lpstr>Georgia</vt:lpstr>
      <vt:lpstr>AvfallSverige-mall</vt:lpstr>
      <vt:lpstr>Hantering av asbest på återvinningscentraler och avfallsanläggningar</vt:lpstr>
      <vt:lpstr>Projektorganisation</vt:lpstr>
      <vt:lpstr>Bakgrund</vt:lpstr>
      <vt:lpstr>Resultat</vt:lpstr>
      <vt:lpstr>Slutsatser</vt:lpstr>
      <vt:lpstr>Rekommendationer, ett urval</vt:lpstr>
      <vt:lpstr>Rapportinformation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Rapporttitel</dc:title>
  <dc:creator>Engblom, Katarina</dc:creator>
  <cp:lastModifiedBy>Josefin Berglund</cp:lastModifiedBy>
  <cp:revision>13</cp:revision>
  <dcterms:created xsi:type="dcterms:W3CDTF">2020-04-06T21:36:24Z</dcterms:created>
  <dcterms:modified xsi:type="dcterms:W3CDTF">2020-05-15T08:33:30Z</dcterms:modified>
</cp:coreProperties>
</file>