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3"/>
  </p:notesMasterIdLst>
  <p:sldIdLst>
    <p:sldId id="264" r:id="rId6"/>
    <p:sldId id="265" r:id="rId7"/>
    <p:sldId id="266" r:id="rId8"/>
    <p:sldId id="267" r:id="rId9"/>
    <p:sldId id="270" r:id="rId10"/>
    <p:sldId id="268" r:id="rId11"/>
    <p:sldId id="269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5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just format 1 - Dekorfärg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just format 1 - Dekorfär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10" autoAdjust="0"/>
    <p:restoredTop sz="88707"/>
  </p:normalViewPr>
  <p:slideViewPr>
    <p:cSldViewPr snapToGrid="0" snapToObjects="1">
      <p:cViewPr varScale="1">
        <p:scale>
          <a:sx n="113" d="100"/>
          <a:sy n="113" d="100"/>
        </p:scale>
        <p:origin x="824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-kalkylblad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1000" dirty="0"/>
              <a:t>Beräknad</a:t>
            </a:r>
            <a:r>
              <a:rPr lang="sv-SE" sz="1000" baseline="0" dirty="0"/>
              <a:t> årsvariation av h</a:t>
            </a:r>
            <a:r>
              <a:rPr lang="sv-SE" sz="1000" dirty="0"/>
              <a:t>alten</a:t>
            </a:r>
            <a:r>
              <a:rPr lang="sv-SE" sz="1000" baseline="0" dirty="0"/>
              <a:t> suspenderande ämnen </a:t>
            </a:r>
            <a:endParaRPr lang="sv-SE" sz="1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v>Deltömning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Årsbelastn!$B$23:$I$23</c:f>
              <c:numCache>
                <c:formatCode>General</c:formatCode>
                <c:ptCount val="8"/>
                <c:pt idx="1">
                  <c:v>0</c:v>
                </c:pt>
                <c:pt idx="2">
                  <c:v>0.01</c:v>
                </c:pt>
                <c:pt idx="3">
                  <c:v>3</c:v>
                </c:pt>
                <c:pt idx="4">
                  <c:v>7</c:v>
                </c:pt>
                <c:pt idx="5">
                  <c:v>14</c:v>
                </c:pt>
                <c:pt idx="6">
                  <c:v>60</c:v>
                </c:pt>
                <c:pt idx="7">
                  <c:v>365</c:v>
                </c:pt>
              </c:numCache>
            </c:numRef>
          </c:xVal>
          <c:yVal>
            <c:numRef>
              <c:f>Årsbelastn!$B$24:$I$24</c:f>
              <c:numCache>
                <c:formatCode>General</c:formatCode>
                <c:ptCount val="8"/>
                <c:pt idx="0">
                  <c:v>0</c:v>
                </c:pt>
                <c:pt idx="1">
                  <c:v>67</c:v>
                </c:pt>
                <c:pt idx="2">
                  <c:v>86</c:v>
                </c:pt>
                <c:pt idx="3">
                  <c:v>86</c:v>
                </c:pt>
                <c:pt idx="4">
                  <c:v>80</c:v>
                </c:pt>
                <c:pt idx="5">
                  <c:v>73</c:v>
                </c:pt>
                <c:pt idx="6">
                  <c:v>53</c:v>
                </c:pt>
                <c:pt idx="7">
                  <c:v>67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F0E-C841-BA52-038D979C4A17}"/>
            </c:ext>
          </c:extLst>
        </c:ser>
        <c:ser>
          <c:idx val="1"/>
          <c:order val="1"/>
          <c:tx>
            <c:v>Heltömning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Pt>
            <c:idx val="5"/>
            <c:marker>
              <c:symbol val="square"/>
              <c:size val="6"/>
              <c:spPr>
                <a:solidFill>
                  <a:schemeClr val="accent2">
                    <a:lumMod val="75000"/>
                  </a:schemeClr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6F0E-C841-BA52-038D979C4A17}"/>
              </c:ext>
            </c:extLst>
          </c:dPt>
          <c:dPt>
            <c:idx val="6"/>
            <c:marker>
              <c:symbol val="square"/>
              <c:size val="6"/>
              <c:spPr>
                <a:solidFill>
                  <a:schemeClr val="accent2"/>
                </a:solidFill>
                <a:ln w="9525">
                  <a:solidFill>
                    <a:schemeClr val="accent2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6F0E-C841-BA52-038D979C4A17}"/>
              </c:ext>
            </c:extLst>
          </c:dPt>
          <c:xVal>
            <c:numRef>
              <c:f>Årsbelastn!$B$23:$I$23</c:f>
              <c:numCache>
                <c:formatCode>General</c:formatCode>
                <c:ptCount val="8"/>
                <c:pt idx="1">
                  <c:v>0</c:v>
                </c:pt>
                <c:pt idx="2">
                  <c:v>0.01</c:v>
                </c:pt>
                <c:pt idx="3">
                  <c:v>3</c:v>
                </c:pt>
                <c:pt idx="4">
                  <c:v>7</c:v>
                </c:pt>
                <c:pt idx="5">
                  <c:v>14</c:v>
                </c:pt>
                <c:pt idx="6">
                  <c:v>60</c:v>
                </c:pt>
                <c:pt idx="7">
                  <c:v>365</c:v>
                </c:pt>
              </c:numCache>
            </c:numRef>
          </c:xVal>
          <c:yVal>
            <c:numRef>
              <c:f>Årsbelastn!$B$25:$I$25</c:f>
              <c:numCache>
                <c:formatCode>General</c:formatCode>
                <c:ptCount val="8"/>
                <c:pt idx="0">
                  <c:v>0</c:v>
                </c:pt>
                <c:pt idx="1">
                  <c:v>66</c:v>
                </c:pt>
                <c:pt idx="2">
                  <c:v>80</c:v>
                </c:pt>
                <c:pt idx="3">
                  <c:v>80</c:v>
                </c:pt>
                <c:pt idx="4">
                  <c:v>80</c:v>
                </c:pt>
                <c:pt idx="5">
                  <c:v>63</c:v>
                </c:pt>
                <c:pt idx="6">
                  <c:v>56</c:v>
                </c:pt>
                <c:pt idx="7">
                  <c:v>66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6F0E-C841-BA52-038D979C4A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66655224"/>
        <c:axId val="766656864"/>
      </c:scatterChart>
      <c:valAx>
        <c:axId val="766655224"/>
        <c:scaling>
          <c:orientation val="minMax"/>
          <c:max val="365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66656864"/>
        <c:crosses val="autoZero"/>
        <c:crossBetween val="midCat"/>
      </c:valAx>
      <c:valAx>
        <c:axId val="766656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sv-SE"/>
                  <a:t>Susphalt</a:t>
                </a:r>
                <a:r>
                  <a:rPr lang="sv-SE" baseline="0"/>
                  <a:t> mg/l</a:t>
                </a:r>
                <a:endParaRPr lang="sv-SE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76665522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0.13947</cdr:x>
      <cdr:y>0.17891</cdr:y>
    </cdr:from>
    <cdr:to>
      <cdr:x>0.29787</cdr:x>
      <cdr:y>0.25698</cdr:y>
    </cdr:to>
    <cdr:sp macro="" textlink="">
      <cdr:nvSpPr>
        <cdr:cNvPr id="2" name="textruta 1">
          <a:extLst xmlns:a="http://schemas.openxmlformats.org/drawingml/2006/main">
            <a:ext uri="{FF2B5EF4-FFF2-40B4-BE49-F238E27FC236}">
              <a16:creationId xmlns:a16="http://schemas.microsoft.com/office/drawing/2014/main" id="{7A2172AC-7DE6-4084-AD43-4E5BFA824F91}"/>
            </a:ext>
          </a:extLst>
        </cdr:cNvPr>
        <cdr:cNvSpPr txBox="1"/>
      </cdr:nvSpPr>
      <cdr:spPr>
        <a:xfrm xmlns:a="http://schemas.openxmlformats.org/drawingml/2006/main">
          <a:off x="624985" y="533596"/>
          <a:ext cx="709819" cy="2328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v-SE" sz="900" dirty="0"/>
            <a:t>Efter tre/sju dagar</a:t>
          </a:r>
        </a:p>
      </cdr:txBody>
    </cdr:sp>
  </cdr:relSizeAnchor>
  <cdr:relSizeAnchor xmlns:cdr="http://schemas.openxmlformats.org/drawingml/2006/chartDrawing">
    <cdr:from>
      <cdr:x>0.17661</cdr:x>
      <cdr:y>0.29537</cdr:y>
    </cdr:from>
    <cdr:to>
      <cdr:x>0.35085</cdr:x>
      <cdr:y>0.39666</cdr:y>
    </cdr:to>
    <cdr:sp macro="" textlink="">
      <cdr:nvSpPr>
        <cdr:cNvPr id="3" name="textruta 2">
          <a:extLst xmlns:a="http://schemas.openxmlformats.org/drawingml/2006/main">
            <a:ext uri="{FF2B5EF4-FFF2-40B4-BE49-F238E27FC236}">
              <a16:creationId xmlns:a16="http://schemas.microsoft.com/office/drawing/2014/main" id="{E0E4CA7A-321F-4C93-9113-080950605C48}"/>
            </a:ext>
          </a:extLst>
        </cdr:cNvPr>
        <cdr:cNvSpPr txBox="1"/>
      </cdr:nvSpPr>
      <cdr:spPr>
        <a:xfrm xmlns:a="http://schemas.openxmlformats.org/drawingml/2006/main">
          <a:off x="791415" y="880953"/>
          <a:ext cx="780800" cy="3020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v-SE" sz="900" dirty="0"/>
            <a:t>Efter 14 dagar</a:t>
          </a:r>
        </a:p>
      </cdr:txBody>
    </cdr:sp>
  </cdr:relSizeAnchor>
  <cdr:relSizeAnchor xmlns:cdr="http://schemas.openxmlformats.org/drawingml/2006/chartDrawing">
    <cdr:from>
      <cdr:x>0.79882</cdr:x>
      <cdr:y>0.3672</cdr:y>
    </cdr:from>
    <cdr:to>
      <cdr:x>0.95546</cdr:x>
      <cdr:y>0.42418</cdr:y>
    </cdr:to>
    <cdr:sp macro="" textlink="">
      <cdr:nvSpPr>
        <cdr:cNvPr id="4" name="textruta 3">
          <a:extLst xmlns:a="http://schemas.openxmlformats.org/drawingml/2006/main">
            <a:ext uri="{FF2B5EF4-FFF2-40B4-BE49-F238E27FC236}">
              <a16:creationId xmlns:a16="http://schemas.microsoft.com/office/drawing/2014/main" id="{975ED420-AF77-430B-ACE5-F0416394650A}"/>
            </a:ext>
          </a:extLst>
        </cdr:cNvPr>
        <cdr:cNvSpPr txBox="1"/>
      </cdr:nvSpPr>
      <cdr:spPr>
        <a:xfrm xmlns:a="http://schemas.openxmlformats.org/drawingml/2006/main">
          <a:off x="3579660" y="1095173"/>
          <a:ext cx="701932" cy="1699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v-SE" sz="900" dirty="0"/>
            <a:t>Före</a:t>
          </a:r>
          <a:r>
            <a:rPr lang="sv-SE" sz="900" baseline="0" dirty="0"/>
            <a:t> tömning</a:t>
          </a:r>
          <a:endParaRPr lang="sv-SE" sz="900" dirty="0"/>
        </a:p>
      </cdr:txBody>
    </cdr:sp>
  </cdr:relSizeAnchor>
  <cdr:relSizeAnchor xmlns:cdr="http://schemas.openxmlformats.org/drawingml/2006/chartDrawing">
    <cdr:from>
      <cdr:x>0.2562</cdr:x>
      <cdr:y>0.45037</cdr:y>
    </cdr:from>
    <cdr:to>
      <cdr:x>0.41174</cdr:x>
      <cdr:y>0.7804</cdr:y>
    </cdr:to>
    <cdr:sp macro="" textlink="">
      <cdr:nvSpPr>
        <cdr:cNvPr id="5" name="textruta 4">
          <a:extLst xmlns:a="http://schemas.openxmlformats.org/drawingml/2006/main">
            <a:ext uri="{FF2B5EF4-FFF2-40B4-BE49-F238E27FC236}">
              <a16:creationId xmlns:a16="http://schemas.microsoft.com/office/drawing/2014/main" id="{9D99EE68-FE72-40D8-A9BA-BDE0C0EB00AB}"/>
            </a:ext>
          </a:extLst>
        </cdr:cNvPr>
        <cdr:cNvSpPr txBox="1"/>
      </cdr:nvSpPr>
      <cdr:spPr>
        <a:xfrm xmlns:a="http://schemas.openxmlformats.org/drawingml/2006/main">
          <a:off x="1148074" y="1343214"/>
          <a:ext cx="697003" cy="9843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sv-SE" sz="900" dirty="0"/>
            <a:t>Efter två månader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623F8-B430-2046-B694-FB0FAFDB97CB}" type="datetimeFigureOut">
              <a:rPr lang="sv-SE" smtClean="0"/>
              <a:t>2022-06-03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C78AF-77EE-8146-868A-7BEA0BB9E5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129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Mängden slam som transporterades till avlämning från de slamavskiljare som ingick i studien minskade med drygt 40 % vilket minskade slammängden som måste behandlas</a:t>
            </a:r>
          </a:p>
          <a:p>
            <a:r>
              <a:rPr lang="sv-SE" dirty="0"/>
              <a:t>Studien visar att vid deltömning med </a:t>
            </a:r>
            <a:r>
              <a:rPr lang="sv-SE" dirty="0" err="1"/>
              <a:t>enfacksbil</a:t>
            </a:r>
            <a:r>
              <a:rPr lang="sv-SE" dirty="0"/>
              <a:t> räcker det normalt att åka till avlämning två gånger per skift mot tre gånger vid heltömning vilket minskar transportarbetet till avlämning med en tredjedel</a:t>
            </a:r>
          </a:p>
          <a:p>
            <a:r>
              <a:rPr lang="sv-SE" dirty="0"/>
              <a:t>Det totala transportarbetet för slamtömning i Leksand kan minskas med 7 % om deltömning med </a:t>
            </a:r>
            <a:r>
              <a:rPr lang="sv-SE" dirty="0" err="1"/>
              <a:t>enfacksbil</a:t>
            </a:r>
            <a:r>
              <a:rPr lang="sv-SE" dirty="0"/>
              <a:t> används som tömningsteknik i stället för heltömning</a:t>
            </a:r>
          </a:p>
          <a:p>
            <a:r>
              <a:rPr lang="sv-SE" dirty="0"/>
              <a:t>Bottenslammängden är dokumenterad via </a:t>
            </a:r>
            <a:r>
              <a:rPr lang="sv-SE" dirty="0" err="1"/>
              <a:t>slamlod</a:t>
            </a:r>
            <a:r>
              <a:rPr lang="sv-SE" dirty="0"/>
              <a:t> och visar att bottenslammet sugs upp vid slamtömningen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1C78AF-77EE-8146-868A-7BEA0BB9E5F5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3117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Tillverkare av slamavskiljare dimensionerar normalt för en </a:t>
            </a:r>
            <a:r>
              <a:rPr lang="sv-SE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susphalt</a:t>
            </a: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upp till 200 mg/l vid utloppet från slamavskiljare före efterföljande reningssteg (infiltration eller markbädd). Studien visar att halten suspenderade ämnen före tömning hade ett medianvärde på 67 mg/l. Efter tre dagar var medianvärdet 86 mg/l och efter 14 dagar 73 mg/l. Inget provsvar ligger högre än 150 mg/l efter två månader. Analysresultaten från provtagningarna är likvärdiga med tidigare studier av slamtömningsteknikerna heltömning, deltömning med tvåfacksbil och mobil avvattning med polymerer.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1C78AF-77EE-8146-868A-7BEA0BB9E5F5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6903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Studiens samlade analysresultat visar att halten suspenderade ämnen, visade som medianvärden, och den beräknade variationen under ett kalenderår är jämförbar med tömningstekniken heltömning.</a:t>
            </a:r>
            <a:r>
              <a:rPr lang="sv-SE" dirty="0">
                <a:effectLst/>
              </a:rPr>
              <a:t> </a:t>
            </a: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Förhållandena i kommunen är avgörande för hur stor miljövinsten i minskat transportarbete vid deltömning med </a:t>
            </a:r>
            <a:r>
              <a:rPr lang="sv-SE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enfacksbil</a:t>
            </a:r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blir. Generellt gäller att ju längre det är till avlämningsplatsen, desto mer kan transportarbetet minskas vid deltömning jämfört med heltömning. </a:t>
            </a:r>
          </a:p>
          <a:p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viktig faktor för att få gott resultat vad gäller kvarlämnad mängd vatten utan att bottenslammet blir kvar i slamavskiljaren är chaufförens utbildning och erfarenhet.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1C78AF-77EE-8146-868A-7BEA0BB9E5F5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9237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vit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296" y="3578111"/>
            <a:ext cx="4067408" cy="1840394"/>
          </a:xfrm>
          <a:prstGeom prst="rect">
            <a:avLst/>
          </a:prstGeom>
        </p:spPr>
      </p:pic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9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grundsida">
    <p:bg>
      <p:bgPr>
        <a:solidFill>
          <a:srgbClr val="5556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 bak grun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alphaModFix amt="9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11168829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1160126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5206524" y="4329592"/>
            <a:ext cx="177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TACK!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089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4645680" y="4329592"/>
            <a:ext cx="2900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THANK YOU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00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iv För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  <p:pic>
        <p:nvPicPr>
          <p:cNvPr id="8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5225" y="3578111"/>
            <a:ext cx="4068384" cy="184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23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t 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pic>
        <p:nvPicPr>
          <p:cNvPr id="5" name="Picture 4" descr="log_green_ligg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158"/>
          </a:xfrm>
          <a:prstGeom prst="rect">
            <a:avLst/>
          </a:prstGeom>
        </p:spPr>
      </p:pic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941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grundsi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öd grundsid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blå grundsi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nröd grundsi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grön grundsi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5938" y="500062"/>
            <a:ext cx="10515600" cy="715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formatet för bakgrundsrubriken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5938" y="158029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427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62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3" userDrawn="1">
          <p15:clr>
            <a:srgbClr val="F26B43"/>
          </p15:clr>
        </p15:guide>
        <p15:guide id="2" pos="325" userDrawn="1">
          <p15:clr>
            <a:srgbClr val="F26B43"/>
          </p15:clr>
        </p15:guide>
        <p15:guide id="3" pos="7355" userDrawn="1">
          <p15:clr>
            <a:srgbClr val="F26B43"/>
          </p15:clr>
        </p15:guide>
        <p15:guide id="4" orient="horz" pos="35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jenny.westin@avfallsverige.se" TargetMode="External"/><Relationship Id="rId2" Type="http://schemas.openxmlformats.org/officeDocument/2006/relationships/hyperlink" Target="http://www.avfallsverige.se/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1524000" y="2113755"/>
            <a:ext cx="9144000" cy="395269"/>
          </a:xfrm>
        </p:spPr>
        <p:txBody>
          <a:bodyPr/>
          <a:lstStyle/>
          <a:p>
            <a:r>
              <a:rPr lang="sv-SE" dirty="0"/>
              <a:t>Rapport 2022:16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4000" dirty="0"/>
              <a:t>Deltömning av slamavskiljare med </a:t>
            </a:r>
            <a:r>
              <a:rPr lang="sv-SE" sz="4000" dirty="0" err="1"/>
              <a:t>enfacksbil</a:t>
            </a:r>
            <a:endParaRPr lang="sv-SE" sz="4000" dirty="0"/>
          </a:p>
        </p:txBody>
      </p:sp>
      <p:sp>
        <p:nvSpPr>
          <p:cNvPr id="4" name="Underrubrik 1">
            <a:extLst>
              <a:ext uri="{FF2B5EF4-FFF2-40B4-BE49-F238E27FC236}">
                <a16:creationId xmlns:a16="http://schemas.microsoft.com/office/drawing/2014/main" id="{51CDAAEA-E451-6E4A-8182-3FAB62012F74}"/>
              </a:ext>
            </a:extLst>
          </p:cNvPr>
          <p:cNvSpPr txBox="1">
            <a:spLocks/>
          </p:cNvSpPr>
          <p:nvPr/>
        </p:nvSpPr>
        <p:spPr>
          <a:xfrm>
            <a:off x="1501697" y="2605507"/>
            <a:ext cx="9144000" cy="395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Juni 2022</a:t>
            </a:r>
          </a:p>
        </p:txBody>
      </p:sp>
    </p:spTree>
    <p:extLst>
      <p:ext uri="{BB962C8B-B14F-4D97-AF65-F5344CB8AC3E}">
        <p14:creationId xmlns:p14="http://schemas.microsoft.com/office/powerpoint/2010/main" val="92590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latshållare för bild 2">
            <a:extLst>
              <a:ext uri="{FF2B5EF4-FFF2-40B4-BE49-F238E27FC236}">
                <a16:creationId xmlns:a16="http://schemas.microsoft.com/office/drawing/2014/main" id="{624E445B-C0ED-5741-8865-E989EB2C06DC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2"/>
          <a:srcRect t="245" b="-624"/>
          <a:stretch/>
        </p:blipFill>
        <p:spPr>
          <a:xfrm>
            <a:off x="7524060" y="885825"/>
            <a:ext cx="3569449" cy="5086350"/>
          </a:xfrm>
        </p:spPr>
      </p:pic>
      <p:sp>
        <p:nvSpPr>
          <p:cNvPr id="8" name="Rubrik 7">
            <a:extLst>
              <a:ext uri="{FF2B5EF4-FFF2-40B4-BE49-F238E27FC236}">
                <a16:creationId xmlns:a16="http://schemas.microsoft.com/office/drawing/2014/main" id="{D4C68242-003B-9E4A-91C1-577E63AB1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Om projektet</a:t>
            </a:r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5B19FCA-C79B-424E-AE84-04A7C935B287}"/>
              </a:ext>
            </a:extLst>
          </p:cNvPr>
          <p:cNvSpPr txBox="1"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rgbClr val="68A2A6"/>
                </a:solidFill>
              </a:rPr>
              <a:t>Genomförare:</a:t>
            </a:r>
          </a:p>
          <a:p>
            <a:r>
              <a:rPr lang="sv-SE" sz="1800" dirty="0">
                <a:solidFill>
                  <a:schemeClr val="tx1"/>
                </a:solidFill>
              </a:rPr>
              <a:t>WSP Sverige AB</a:t>
            </a:r>
            <a:br>
              <a:rPr lang="sv-SE" sz="1800" dirty="0">
                <a:solidFill>
                  <a:schemeClr val="tx1"/>
                </a:solidFill>
              </a:rPr>
            </a:br>
            <a:r>
              <a:rPr lang="sv-SE" sz="1800" dirty="0">
                <a:solidFill>
                  <a:schemeClr val="tx1"/>
                </a:solidFill>
              </a:rPr>
              <a:t>Dala Vatten och Avfall AB (DVA)</a:t>
            </a:r>
          </a:p>
          <a:p>
            <a:r>
              <a:rPr lang="sv-SE" sz="2000" dirty="0">
                <a:solidFill>
                  <a:srgbClr val="68A2A6"/>
                </a:solidFill>
              </a:rPr>
              <a:t>Projektledare:</a:t>
            </a:r>
          </a:p>
          <a:p>
            <a:r>
              <a:rPr lang="sv-SE" sz="1800" dirty="0">
                <a:solidFill>
                  <a:schemeClr val="tx1"/>
                </a:solidFill>
              </a:rPr>
              <a:t>Malin Liss Lundeberg, DVA </a:t>
            </a:r>
            <a:endParaRPr lang="sv-SE" sz="1800" dirty="0"/>
          </a:p>
          <a:p>
            <a:r>
              <a:rPr lang="sv-SE" sz="2000" dirty="0">
                <a:solidFill>
                  <a:srgbClr val="68A2A6"/>
                </a:solidFill>
              </a:rPr>
              <a:t>Finansiärer:</a:t>
            </a:r>
          </a:p>
          <a:p>
            <a:r>
              <a:rPr lang="sv-SE" sz="1800" dirty="0">
                <a:solidFill>
                  <a:schemeClr val="tx1"/>
                </a:solidFill>
              </a:rPr>
              <a:t>Avfall Sveriges utvecklingssatsning</a:t>
            </a:r>
          </a:p>
          <a:p>
            <a:r>
              <a:rPr lang="sv-SE" sz="1800" dirty="0">
                <a:solidFill>
                  <a:schemeClr val="tx1"/>
                </a:solidFill>
              </a:rPr>
              <a:t>Dala Vatten &amp; Avfall AB</a:t>
            </a:r>
          </a:p>
          <a:p>
            <a:r>
              <a:rPr lang="sv-SE" sz="1800" dirty="0">
                <a:solidFill>
                  <a:schemeClr val="tx1"/>
                </a:solidFill>
              </a:rPr>
              <a:t>Borlänge Energi AB</a:t>
            </a:r>
          </a:p>
          <a:p>
            <a:r>
              <a:rPr lang="sv-SE" sz="1800" dirty="0">
                <a:solidFill>
                  <a:schemeClr val="tx1"/>
                </a:solidFill>
              </a:rPr>
              <a:t>Hedemora Energi AB</a:t>
            </a:r>
          </a:p>
          <a:p>
            <a:r>
              <a:rPr lang="sv-SE" sz="1800" dirty="0">
                <a:solidFill>
                  <a:schemeClr val="tx1"/>
                </a:solidFill>
              </a:rPr>
              <a:t>Vatten och Avfall i Malung-Sälen AB, Vamas</a:t>
            </a:r>
          </a:p>
        </p:txBody>
      </p:sp>
    </p:spTree>
    <p:extLst>
      <p:ext uri="{BB962C8B-B14F-4D97-AF65-F5344CB8AC3E}">
        <p14:creationId xmlns:p14="http://schemas.microsoft.com/office/powerpoint/2010/main" val="207067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6BDF98-E1AE-BD40-A7A8-34F968D01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Bakgrund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A6304C6-AD8C-DA49-A719-7CC8868479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Denna studie redovisar deltömning med </a:t>
            </a:r>
            <a:r>
              <a:rPr lang="sv-SE" dirty="0" err="1"/>
              <a:t>enfacksbil</a:t>
            </a:r>
            <a:r>
              <a:rPr lang="sv-SE" dirty="0"/>
              <a:t> och kompletterar tidigare studier på heltömning, deltömning med tvåfacksbil och mobil avvattning som genomförts 2018-2020.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Huvudsyftet med rapporten är att ta fram fakta om deltömning med enfacksbil för att kunna ge en objektiv helhetsbild av tömningsteknikens för- och nackdelar.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Syftet är också att, med studiens resultat, komplettera befintligt kunskapsunderlag som är sammanställt i </a:t>
            </a:r>
            <a:br>
              <a:rPr lang="sv-SE" dirty="0"/>
            </a:br>
            <a:r>
              <a:rPr lang="sv-SE" dirty="0"/>
              <a:t>Guide #23 </a:t>
            </a:r>
            <a:r>
              <a:rPr lang="sv-SE" i="1" dirty="0"/>
              <a:t>Tömningssystem för enskilda avlopp</a:t>
            </a:r>
            <a:r>
              <a:rPr lang="sv-SE" dirty="0"/>
              <a:t>.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B9C7FEAF-E679-CE4E-9EED-8D95C35F01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9797" y="1055810"/>
            <a:ext cx="3136266" cy="3589397"/>
          </a:xfrm>
          <a:prstGeom prst="rect">
            <a:avLst/>
          </a:prstGeom>
          <a:noFill/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8BA6D951-2152-6A48-B2E4-9326B152763F}"/>
              </a:ext>
            </a:extLst>
          </p:cNvPr>
          <p:cNvSpPr txBox="1"/>
          <p:nvPr/>
        </p:nvSpPr>
        <p:spPr>
          <a:xfrm>
            <a:off x="8901429" y="4823139"/>
            <a:ext cx="263017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Principen vid deltömning är att suga upp flyt- respektive bottenslammet separat och att vätskefasen lämnas kvar i slamavskiljaren. </a:t>
            </a:r>
          </a:p>
        </p:txBody>
      </p:sp>
    </p:spTree>
    <p:extLst>
      <p:ext uri="{BB962C8B-B14F-4D97-AF65-F5344CB8AC3E}">
        <p14:creationId xmlns:p14="http://schemas.microsoft.com/office/powerpoint/2010/main" val="1070780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6418E-9900-E646-9474-81CD92A32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234" y="512763"/>
            <a:ext cx="9125864" cy="637410"/>
          </a:xfrm>
        </p:spPr>
        <p:txBody>
          <a:bodyPr>
            <a:normAutofit fontScale="90000"/>
          </a:bodyPr>
          <a:lstStyle/>
          <a:p>
            <a:r>
              <a:rPr lang="sv-SE" sz="3200" dirty="0"/>
              <a:t>Resultat slammängder och transportarbete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87D9A21-1E20-9246-B39A-E6E61DCD37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Mängden slam som transporterades till avlämning från de slamavskiljare som ingick </a:t>
            </a:r>
            <a:r>
              <a:rPr lang="sv-SE"/>
              <a:t>i studien minskade </a:t>
            </a:r>
            <a:r>
              <a:rPr lang="sv-SE" dirty="0"/>
              <a:t>med drygt 40 %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Vid deltömning med </a:t>
            </a:r>
            <a:r>
              <a:rPr lang="sv-SE" dirty="0" err="1"/>
              <a:t>enfacksbil</a:t>
            </a:r>
            <a:r>
              <a:rPr lang="sv-SE" dirty="0"/>
              <a:t> räcker det normalt att åka till avlämning två gånger per skift mot tre gånger vid heltömning vilket minskar transportarbetet till avlämning med en tredjedel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Det totala transportarbetet för slamtömning i Leksand kan minskas med 7 % om deltömning med </a:t>
            </a:r>
            <a:r>
              <a:rPr lang="sv-SE" dirty="0" err="1"/>
              <a:t>enfacksbil</a:t>
            </a:r>
            <a:r>
              <a:rPr lang="sv-SE" dirty="0"/>
              <a:t> används som tömningsteknik i stället för heltömning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Bottenslammängden är dokumenterad via slamlod och visar att bottenslammet sugs upp vid slamtömningen</a:t>
            </a:r>
          </a:p>
        </p:txBody>
      </p:sp>
      <p:sp>
        <p:nvSpPr>
          <p:cNvPr id="5" name="Platshållare för bild 3">
            <a:extLst>
              <a:ext uri="{FF2B5EF4-FFF2-40B4-BE49-F238E27FC236}">
                <a16:creationId xmlns:a16="http://schemas.microsoft.com/office/drawing/2014/main" id="{FFE27108-87E4-4586-8665-6CF3AC99656F}"/>
              </a:ext>
            </a:extLst>
          </p:cNvPr>
          <p:cNvSpPr txBox="1">
            <a:spLocks/>
          </p:cNvSpPr>
          <p:nvPr/>
        </p:nvSpPr>
        <p:spPr>
          <a:xfrm>
            <a:off x="7837562" y="1397530"/>
            <a:ext cx="3734330" cy="4258203"/>
          </a:xfrm>
          <a:prstGeom prst="rect">
            <a:avLst/>
          </a:prstGeom>
        </p:spPr>
      </p:sp>
      <p:pic>
        <p:nvPicPr>
          <p:cNvPr id="6" name="Platshållare för innehåll 5">
            <a:extLst>
              <a:ext uri="{FF2B5EF4-FFF2-40B4-BE49-F238E27FC236}">
                <a16:creationId xmlns:a16="http://schemas.microsoft.com/office/drawing/2014/main" id="{16D9336A-1DC9-450C-8E20-BD4DEE01BBC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464"/>
          <a:stretch/>
        </p:blipFill>
        <p:spPr>
          <a:xfrm>
            <a:off x="7941734" y="1397530"/>
            <a:ext cx="3749093" cy="3671490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A7257038-1241-7E42-8333-B57EE74E6ED9}"/>
              </a:ext>
            </a:extLst>
          </p:cNvPr>
          <p:cNvSpPr txBox="1"/>
          <p:nvPr/>
        </p:nvSpPr>
        <p:spPr>
          <a:xfrm>
            <a:off x="8078562" y="5162488"/>
            <a:ext cx="2476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 err="1">
                <a:solidFill>
                  <a:schemeClr val="tx2"/>
                </a:solidFill>
              </a:rPr>
              <a:t>Slamlod</a:t>
            </a:r>
            <a:r>
              <a:rPr lang="sv-SE" sz="1400" dirty="0">
                <a:solidFill>
                  <a:schemeClr val="tx2"/>
                </a:solidFill>
              </a:rPr>
              <a:t> med akustisk signal </a:t>
            </a:r>
          </a:p>
        </p:txBody>
      </p:sp>
    </p:spTree>
    <p:extLst>
      <p:ext uri="{BB962C8B-B14F-4D97-AF65-F5344CB8AC3E}">
        <p14:creationId xmlns:p14="http://schemas.microsoft.com/office/powerpoint/2010/main" val="1183912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6C1391-881F-3448-9740-03785C0B9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Resultat suspenderade ämnen</a:t>
            </a:r>
          </a:p>
        </p:txBody>
      </p:sp>
      <p:graphicFrame>
        <p:nvGraphicFramePr>
          <p:cNvPr id="5" name="Platshållare för bild 4">
            <a:extLst>
              <a:ext uri="{FF2B5EF4-FFF2-40B4-BE49-F238E27FC236}">
                <a16:creationId xmlns:a16="http://schemas.microsoft.com/office/drawing/2014/main" id="{1B31AC60-08C9-2147-9DFC-E5D40758C9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0265019"/>
              </p:ext>
            </p:extLst>
          </p:nvPr>
        </p:nvGraphicFramePr>
        <p:xfrm>
          <a:off x="666260" y="1397530"/>
          <a:ext cx="7016827" cy="42582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Platshållare för text 2">
            <a:extLst>
              <a:ext uri="{FF2B5EF4-FFF2-40B4-BE49-F238E27FC236}">
                <a16:creationId xmlns:a16="http://schemas.microsoft.com/office/drawing/2014/main" id="{83B06DFC-62D6-124C-AA32-942AEB98A89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790761" y="1736166"/>
            <a:ext cx="4198039" cy="3580930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sv-SE" sz="1800" dirty="0"/>
              <a:t>Provtagning och analys på halt suspenderade ämnen har utförts i 17 slamavskiljare vid fyra tillfällen under hösten 2021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sz="1800" dirty="0"/>
              <a:t>Medianvärden deltömning Leksand:</a:t>
            </a:r>
          </a:p>
          <a:p>
            <a:pPr marL="800100" lvl="1" indent="-342900">
              <a:buFont typeface="Systemtypsnitt"/>
              <a:buChar char="-"/>
            </a:pPr>
            <a:r>
              <a:rPr lang="sv-SE" sz="1600" dirty="0"/>
              <a:t>Före tömning: 67 mg/l</a:t>
            </a:r>
          </a:p>
          <a:p>
            <a:pPr marL="800100" lvl="1" indent="-342900">
              <a:buFont typeface="Systemtypsnitt"/>
              <a:buChar char="-"/>
            </a:pPr>
            <a:r>
              <a:rPr lang="sv-SE" sz="1600" dirty="0"/>
              <a:t>Efter 3 dagar: 86 mg/l</a:t>
            </a:r>
          </a:p>
          <a:p>
            <a:pPr marL="800100" lvl="1" indent="-342900">
              <a:buFont typeface="Systemtypsnitt"/>
              <a:buChar char="-"/>
            </a:pPr>
            <a:r>
              <a:rPr lang="sv-SE" sz="1600" dirty="0"/>
              <a:t>Efter 14 dagar: 73 mg/l</a:t>
            </a:r>
          </a:p>
          <a:p>
            <a:pPr marL="800100" lvl="1" indent="-342900">
              <a:buFont typeface="Systemtypsnitt"/>
              <a:buChar char="-"/>
            </a:pPr>
            <a:r>
              <a:rPr lang="sv-SE" sz="1600" dirty="0"/>
              <a:t>Efter 2 mån: 53 mg/l</a:t>
            </a:r>
          </a:p>
        </p:txBody>
      </p:sp>
    </p:spTree>
    <p:extLst>
      <p:ext uri="{BB962C8B-B14F-4D97-AF65-F5344CB8AC3E}">
        <p14:creationId xmlns:p14="http://schemas.microsoft.com/office/powerpoint/2010/main" val="434419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73639A-B709-AB4A-B384-F69AACAF8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Slutsatser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F5EF221-8C43-1E4F-8D84-27D8FEA143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Studiens samlade analysresultat visar att halten suspenderade ämnen och den beräknade variationen under ett kalenderår är jämförbar med heltömning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Vi deltömning minskar transportarbete till avlämning och mängd slam till behandling, vilket kan bidra till:</a:t>
            </a:r>
          </a:p>
          <a:p>
            <a:pPr marL="800100" lvl="1" indent="-342900">
              <a:buFont typeface="Systemtypsnitt"/>
              <a:buChar char="-"/>
            </a:pPr>
            <a:r>
              <a:rPr lang="sv-SE" sz="1800" dirty="0"/>
              <a:t>minskade koldioxidutsläpp</a:t>
            </a:r>
          </a:p>
          <a:p>
            <a:pPr marL="800100" lvl="1" indent="-342900">
              <a:buFont typeface="Systemtypsnitt"/>
              <a:buChar char="-"/>
            </a:pPr>
            <a:r>
              <a:rPr lang="sv-SE" sz="1800" dirty="0"/>
              <a:t>minskad energi- och kemikalieförbrukning vid behandling</a:t>
            </a:r>
          </a:p>
          <a:p>
            <a:pPr marL="800100" lvl="1" indent="-342900">
              <a:buFont typeface="Systemtypsnitt"/>
              <a:buChar char="-"/>
            </a:pPr>
            <a:r>
              <a:rPr lang="sv-SE" sz="1800" dirty="0"/>
              <a:t>minskade behandlingskostnader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sv-SE" dirty="0"/>
              <a:t>En viktig faktor för gott resultat är chaufförens utbildning och erfarenhet</a:t>
            </a:r>
          </a:p>
          <a:p>
            <a:pPr marL="800100" lvl="1" indent="-342900">
              <a:buFont typeface="Wingdings" pitchFamily="2" charset="2"/>
              <a:buChar char="§"/>
            </a:pPr>
            <a:endParaRPr lang="sv-SE" sz="1800" dirty="0"/>
          </a:p>
        </p:txBody>
      </p:sp>
      <p:pic>
        <p:nvPicPr>
          <p:cNvPr id="7" name="Platshållare för bild 5" descr="En bild som visar text, gräs, utomhus, lastbil&#10;&#10;Automatiskt genererad beskrivning">
            <a:extLst>
              <a:ext uri="{FF2B5EF4-FFF2-40B4-BE49-F238E27FC236}">
                <a16:creationId xmlns:a16="http://schemas.microsoft.com/office/drawing/2014/main" id="{19A1C1E6-9B3B-C74B-B917-157643219BF0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707" r="8707"/>
          <a:stretch/>
        </p:blipFill>
        <p:spPr/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63F88B68-4B44-644C-BAC9-CE9D2905C6C7}"/>
              </a:ext>
            </a:extLst>
          </p:cNvPr>
          <p:cNvSpPr txBox="1"/>
          <p:nvPr/>
        </p:nvSpPr>
        <p:spPr>
          <a:xfrm>
            <a:off x="7941734" y="5804263"/>
            <a:ext cx="3734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tx2"/>
                </a:solidFill>
              </a:rPr>
              <a:t>Vid deltömning med </a:t>
            </a:r>
            <a:r>
              <a:rPr lang="sv-SE" sz="1400" dirty="0" err="1">
                <a:solidFill>
                  <a:schemeClr val="tx2"/>
                </a:solidFill>
              </a:rPr>
              <a:t>enfacksbil</a:t>
            </a:r>
            <a:r>
              <a:rPr lang="sv-SE" sz="1400" dirty="0">
                <a:solidFill>
                  <a:schemeClr val="tx2"/>
                </a:solidFill>
              </a:rPr>
              <a:t> används samma typ av fordon som vid heltömning.</a:t>
            </a:r>
          </a:p>
        </p:txBody>
      </p:sp>
    </p:spTree>
    <p:extLst>
      <p:ext uri="{BB962C8B-B14F-4D97-AF65-F5344CB8AC3E}">
        <p14:creationId xmlns:p14="http://schemas.microsoft.com/office/powerpoint/2010/main" val="871741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C75405-E0AD-3E4D-A5AF-2AE73C42B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dirty="0"/>
              <a:t>Rapportinformation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0ADCDA3-280B-4B40-998E-17282984CE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kern="0" dirty="0"/>
              <a:t>Rapporten finns för nedladdning (kostnadsfritt för Avfall Sveriges medlemmar) från </a:t>
            </a:r>
            <a:r>
              <a:rPr lang="sv-SE" kern="0" dirty="0">
                <a:hlinkClick r:id="rId2"/>
              </a:rPr>
              <a:t>www.avfallsverige.se</a:t>
            </a:r>
            <a:endParaRPr lang="sv-SE" kern="0" dirty="0"/>
          </a:p>
          <a:p>
            <a:endParaRPr lang="sv-SE" kern="0" dirty="0"/>
          </a:p>
          <a:p>
            <a:r>
              <a:rPr lang="sv-SE" kern="0" dirty="0"/>
              <a:t>Mer information om detta projekt kan du få från:</a:t>
            </a:r>
          </a:p>
          <a:p>
            <a:r>
              <a:rPr lang="sv-SE" dirty="0"/>
              <a:t>Jenny Westin, rådgivare för avfallstaxor, upphandling och enskilda avlopp</a:t>
            </a:r>
          </a:p>
          <a:p>
            <a:r>
              <a:rPr lang="sv-SE" dirty="0"/>
              <a:t>E-post: </a:t>
            </a:r>
            <a:r>
              <a:rPr lang="sv-SE" dirty="0">
                <a:hlinkClick r:id="rId3"/>
              </a:rPr>
              <a:t>jenny.westin@avfallsverige.se</a:t>
            </a:r>
            <a:endParaRPr lang="sv-SE"/>
          </a:p>
          <a:p>
            <a:endParaRPr lang="sv-SE" dirty="0"/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7A8CD13-ABA9-554D-AD69-465ACB141EA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580263107"/>
      </p:ext>
    </p:extLst>
  </p:cSld>
  <p:clrMapOvr>
    <a:masterClrMapping/>
  </p:clrMapOvr>
</p:sld>
</file>

<file path=ppt/theme/theme1.xml><?xml version="1.0" encoding="utf-8"?>
<a:theme xmlns:a="http://schemas.openxmlformats.org/drawingml/2006/main" name="AvfallSverige-mall">
  <a:themeElements>
    <a:clrScheme name="Avfall Sverige">
      <a:dk1>
        <a:sysClr val="windowText" lastClr="000000"/>
      </a:dk1>
      <a:lt1>
        <a:sysClr val="window" lastClr="FFFFFF"/>
      </a:lt1>
      <a:dk2>
        <a:srgbClr val="007079"/>
      </a:dk2>
      <a:lt2>
        <a:srgbClr val="669C9F"/>
      </a:lt2>
      <a:accent1>
        <a:srgbClr val="004C73"/>
      </a:accent1>
      <a:accent2>
        <a:srgbClr val="51B8CF"/>
      </a:accent2>
      <a:accent3>
        <a:srgbClr val="9B064A"/>
      </a:accent3>
      <a:accent4>
        <a:srgbClr val="EC9C00"/>
      </a:accent4>
      <a:accent5>
        <a:srgbClr val="44A12B"/>
      </a:accent5>
      <a:accent6>
        <a:srgbClr val="CC003A"/>
      </a:accent6>
      <a:hlink>
        <a:srgbClr val="0000FF"/>
      </a:hlink>
      <a:folHlink>
        <a:srgbClr val="800080"/>
      </a:folHlink>
    </a:clrScheme>
    <a:fontScheme name="Georgia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apportpresentation-mall 190429" id="{B66FCBE3-748F-3C4D-8ABD-947A9AFB897E}" vid="{BA1568FF-1C9B-9F49-924E-93DC5DC385A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VSWSDocProjName xmlns="http://schemas.microsoft.com/sharepoint/v3">Deltömning med enfacksbil</PVSWSDocProjName>
    <PVSWSDocAssignNr xmlns="http://schemas.microsoft.com/sharepoint/v3">10324996</PVSWSDocAssignNr>
    <PVSWSDocAssignmentResponsible xmlns="http://schemas.microsoft.com/sharepoint/v3">Åström, Jan-Olof</PVSWSDocAssignmentResponsible>
    <PVSWSDocName xmlns="http://schemas.microsoft.com/sharepoint/v3">Deltömning med enfacksbil</PVSWSDocName>
    <PVSWSDocItemVersion xmlns="http://schemas.microsoft.com/sharepoint/v3">0.1</PVSWSDocItemVersion>
    <PVSWSDocEstablishBy xmlns="http://schemas.microsoft.com/sharepoint/v3" xsi:nil="true"/>
    <PVSWSDocStatus xmlns="http://schemas.microsoft.com/sharepoint/v3" xsi:nil="true"/>
    <PVSWSDocToolProcess xmlns="http://schemas.microsoft.com/sharepoint/v3" xsi:nil="true"/>
    <PVSWSDocChangeLabel xmlns="http://schemas.microsoft.com/sharepoint/v3" xsi:nil="true"/>
    <PVSWSDocToolModifiedBy xmlns="http://schemas.microsoft.com/sharepoint/v3" xsi:nil="true"/>
    <PVSWSDocType xmlns="http://schemas.microsoft.com/sharepoint/v3" xsi:nil="true"/>
    <PVSWSDocLocation xmlns="http://schemas.microsoft.com/sharepoint/v3" xsi:nil="true"/>
    <PVSWSDocRevDate xmlns="http://schemas.microsoft.com/sharepoint/v3" xsi:nil="true"/>
    <PVSWSDocToolName xmlns="http://schemas.microsoft.com/sharepoint/v3" xsi:nil="true"/>
    <PVSWSDocAssign2 xmlns="http://schemas.microsoft.com/sharepoint/v3" xsi:nil="true"/>
    <PVSWSDocAssign3 xmlns="http://schemas.microsoft.com/sharepoint/v3" xsi:nil="true"/>
    <PVSWSDocApproveBy xmlns="http://schemas.microsoft.com/sharepoint/v3" xsi:nil="true"/>
    <PVSWSDocCompany xmlns="http://schemas.microsoft.com/sharepoint/v3">WSP Sverige AB</PVSWSDocCompany>
    <PVSWSDocAssign1 xmlns="http://schemas.microsoft.com/sharepoint/v3" xsi:nil="true"/>
    <PVSWSDocDate xmlns="http://schemas.microsoft.com/sharepoint/v3">2022-04-21T10:46:33+00:00</PVSWSDocDate>
    <PVSWSDocAssignment xmlns="http://schemas.microsoft.com/sharepoint/v3">Dvaab Deltömning med enfacksbil</PVSWSDocAssignment>
    <PVSWSDocAssign4 xmlns="http://schemas.microsoft.com/sharepoint/v3" xsi:nil="true"/>
    <PVSWSDocRevBy xmlns="http://schemas.microsoft.com/sharepoint/v3" xsi:nil="true"/>
    <PVSWSDocToolResponsible xmlns="http://schemas.microsoft.com/sharepoint/v3" xsi:nil="true"/>
    <PVSWSDocPhase xmlns="http://schemas.microsoft.com/sharepoint/v3" xsi:nil="true"/>
    <PVSWSDocToolVersion xmlns="http://schemas.microsoft.com/sharepoint/v3" xsi:nil="true"/>
    <PVSWSDocToolPublished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tandarddokument" ma:contentTypeID="0x010100F3AFF667EC9D4557811DA86F1C6D7EFB00BA51CEFA05179F478BD338909C474E50" ma:contentTypeVersion="0" ma:contentTypeDescription="" ma:contentTypeScope="" ma:versionID="fdf556c8b6033d82a7b991bc5222850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76221ed40fd672a9d598bc2005d16ba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VSWSDocName" minOccurs="0"/>
                <xsd:element ref="ns1:PVSWSDocAssign1" minOccurs="0"/>
                <xsd:element ref="ns1:PVSWSDocAssign2" minOccurs="0"/>
                <xsd:element ref="ns1:PVSWSDocAssign3" minOccurs="0"/>
                <xsd:element ref="ns1:PVSWSDocAssign4" minOccurs="0"/>
                <xsd:element ref="ns1:PVSWSDocDate" minOccurs="0"/>
                <xsd:element ref="ns1:PVSWSDocEstablishBy" minOccurs="0"/>
                <xsd:element ref="ns1:PVSWSDocType" minOccurs="0"/>
                <xsd:element ref="ns1:PVSWSDocPhase" minOccurs="0"/>
                <xsd:element ref="ns1:PVSWSDocStatus" minOccurs="0"/>
                <xsd:element ref="ns1:PVSWSDocRevBy" minOccurs="0"/>
                <xsd:element ref="ns1:PVSWSDocApproveBy" minOccurs="0"/>
                <xsd:element ref="ns1:PVSWSDocLocation" minOccurs="0"/>
                <xsd:element ref="ns1:PVSWSDocRevDate" minOccurs="0"/>
                <xsd:element ref="ns1:PVSWSDocChangeLabel" minOccurs="0"/>
                <xsd:element ref="ns1:PVSWSDocAssignment" minOccurs="0"/>
                <xsd:element ref="ns1:PVSWSDocAssignNr" minOccurs="0"/>
                <xsd:element ref="ns1:PVSWSDocAssignmentResponsible" minOccurs="0"/>
                <xsd:element ref="ns1:PVSWSDocCompany" minOccurs="0"/>
                <xsd:element ref="ns1:PVSWSDocItemVersion" minOccurs="0"/>
                <xsd:element ref="ns1:PVSWSDocProjName" minOccurs="0"/>
                <xsd:element ref="ns1:PVSWSDocToolName" minOccurs="0"/>
                <xsd:element ref="ns1:PVSWSDocToolVersion" minOccurs="0"/>
                <xsd:element ref="ns1:PVSWSDocToolPublishedDate" minOccurs="0"/>
                <xsd:element ref="ns1:PVSWSDocToolResponsible" minOccurs="0"/>
                <xsd:element ref="ns1:PVSWSDocToolModifiedBy" minOccurs="0"/>
                <xsd:element ref="ns1:PVSWSDocToolProces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VSWSDocName" ma:index="8" nillable="true" ma:displayName="Dokumentnamn" ma:description="" ma:hidden="true" ma:internalName="PVSWSDocName" ma:readOnly="false">
      <xsd:simpleType>
        <xsd:restriction base="dms:Text"/>
      </xsd:simpleType>
    </xsd:element>
    <xsd:element name="PVSWSDocAssign1" ma:index="9" nillable="true" ma:displayName="Titel" ma:description="" ma:internalName="PVSWSDocAssign1" ma:readOnly="false">
      <xsd:simpleType>
        <xsd:restriction base="dms:Text"/>
      </xsd:simpleType>
    </xsd:element>
    <xsd:element name="PVSWSDocAssign2" ma:index="10" nillable="true" ma:displayName="Titel rad 2" ma:description="" ma:internalName="PVSWSDocAssign2" ma:readOnly="false">
      <xsd:simpleType>
        <xsd:restriction base="dms:Text"/>
      </xsd:simpleType>
    </xsd:element>
    <xsd:element name="PVSWSDocAssign3" ma:index="11" nillable="true" ma:displayName="Titel rad 3" ma:description="" ma:internalName="PVSWSDocAssign3" ma:readOnly="false">
      <xsd:simpleType>
        <xsd:restriction base="dms:Text"/>
      </xsd:simpleType>
    </xsd:element>
    <xsd:element name="PVSWSDocAssign4" ma:index="12" nillable="true" ma:displayName="Titel rad 4" ma:description="" ma:internalName="PVSWSDocAssign4" ma:readOnly="false">
      <xsd:simpleType>
        <xsd:restriction base="dms:Text"/>
      </xsd:simpleType>
    </xsd:element>
    <xsd:element name="PVSWSDocDate" ma:index="13" nillable="true" ma:displayName="Datum" ma:default="[today]" ma:description="" ma:format="DateOnly" ma:internalName="PVSWSDocDate">
      <xsd:simpleType>
        <xsd:restriction base="dms:DateTime"/>
      </xsd:simpleType>
    </xsd:element>
    <xsd:element name="PVSWSDocEstablishBy" ma:index="14" nillable="true" ma:displayName="Författare" ma:description="" ma:internalName="PVSWSDocEstablishBy" ma:readOnly="false">
      <xsd:simpleType>
        <xsd:restriction base="dms:Text"/>
      </xsd:simpleType>
    </xsd:element>
    <xsd:element name="PVSWSDocType" ma:index="15" nillable="true" ma:displayName="Dokumenttyp" ma:default="" ma:description="" ma:format="Dropdown" ma:internalName="PVSWSDocType">
      <xsd:simpleType>
        <xsd:restriction base="dms:Choice">
          <xsd:enumeration value="Rapport"/>
          <xsd:enumeration value="Administrativa föreskrifter"/>
          <xsd:enumeration value="Avtal och kontrakt"/>
          <xsd:enumeration value="Beräkningar"/>
          <xsd:enumeration value="Bilder"/>
          <xsd:enumeration value="Korrespondens"/>
          <xsd:enumeration value="Beskrivningar"/>
          <xsd:enumeration value="Ekonomi"/>
          <xsd:enumeration value="Handlingsförteckning"/>
          <xsd:enumeration value="Listor"/>
          <xsd:enumeration value="Mallar och instruktioner"/>
          <xsd:enumeration value="Mängdförteckning"/>
          <xsd:enumeration value="Organisation"/>
          <xsd:enumeration value="PM"/>
          <xsd:enumeration value="Mötesdokument"/>
          <xsd:enumeration value="Ritningsförteckning"/>
          <xsd:enumeration value="Styrande dokument"/>
          <xsd:enumeration value="Skiss"/>
          <xsd:enumeration value="Teknisk beskrivning"/>
          <xsd:enumeration value="Tidplaner"/>
          <xsd:enumeration value="Upphandling"/>
          <xsd:enumeration value="Utlåtanden och granskning"/>
        </xsd:restriction>
      </xsd:simpleType>
    </xsd:element>
    <xsd:element name="PVSWSDocPhase" ma:index="16" nillable="true" ma:displayName="Skede" ma:default="" ma:description="" ma:format="Dropdown" ma:internalName="PVSWSDocPhase">
      <xsd:simpleType>
        <xsd:restriction base="dms:Choice">
          <xsd:enumeration value="Förstudiehandling"/>
          <xsd:enumeration value="Preliminär handling"/>
          <xsd:enumeration value="Programhandling"/>
          <xsd:enumeration value="Informationshandling"/>
          <xsd:enumeration value="Systemhandling"/>
          <xsd:enumeration value="Förfrågningsunderlag"/>
          <xsd:enumeration value="Bygghandling"/>
          <xsd:enumeration value="Relationshandling"/>
          <xsd:enumeration value="Förvaltningshandling"/>
          <xsd:enumeration value="Upphandlingsdokument"/>
        </xsd:restriction>
      </xsd:simpleType>
    </xsd:element>
    <xsd:element name="PVSWSDocStatus" ma:index="17" nillable="true" ma:displayName="Granskningsstatus" ma:default="" ma:description="" ma:format="Dropdown" ma:internalName="PVSWSDocStatus">
      <xsd:simpleType>
        <xsd:restriction base="dms:Choice">
          <xsd:enumeration value="Under arbete"/>
          <xsd:enumeration value="För information"/>
          <xsd:enumeration value="Preliminär"/>
          <xsd:enumeration value="Förhandskopia"/>
          <xsd:enumeration value="För granskning"/>
          <xsd:enumeration value="För godkännande"/>
          <xsd:enumeration value="Godkänd"/>
          <xsd:enumeration value="Ej giltigt"/>
          <xsd:enumeration value="Ersatt"/>
        </xsd:restriction>
      </xsd:simpleType>
    </xsd:element>
    <xsd:element name="PVSWSDocRevBy" ma:index="18" nillable="true" ma:displayName="Granskad av" ma:description="" ma:internalName="PVSWSDocRevBy" ma:readOnly="false">
      <xsd:simpleType>
        <xsd:restriction base="dms:Text"/>
      </xsd:simpleType>
    </xsd:element>
    <xsd:element name="PVSWSDocApproveBy" ma:index="19" nillable="true" ma:displayName="Godkänd av" ma:description="" ma:internalName="PVSWSDocApproveBy" ma:readOnly="false">
      <xsd:simpleType>
        <xsd:restriction base="dms:Text"/>
      </xsd:simpleType>
    </xsd:element>
    <xsd:element name="PVSWSDocLocation" ma:index="20" nillable="true" ma:displayName="Ansvarig part" ma:description="" ma:internalName="PVSWSDocLocation" ma:readOnly="false">
      <xsd:simpleType>
        <xsd:restriction base="dms:Text"/>
      </xsd:simpleType>
    </xsd:element>
    <xsd:element name="PVSWSDocRevDate" ma:index="21" nillable="true" ma:displayName="Ändringsdatum" ma:description="" ma:format="DateOnly" ma:internalName="PVSWSDocRevDate">
      <xsd:simpleType>
        <xsd:restriction base="dms:DateTime"/>
      </xsd:simpleType>
    </xsd:element>
    <xsd:element name="PVSWSDocChangeLabel" ma:index="22" nillable="true" ma:displayName="Ändringsbeteckning" ma:description="Ändringsbeteckning bör vara 2 tecken (siffror eller bokstäver)" ma:internalName="PVSWSDocChangeLabel">
      <xsd:simpleType>
        <xsd:restriction base="dms:Text">
          <xsd:maxLength value="20"/>
        </xsd:restriction>
      </xsd:simpleType>
    </xsd:element>
    <xsd:element name="PVSWSDocAssignment" ma:index="23" nillable="true" ma:displayName="Uppdragsnamn" ma:default="Dvaab Deltömning med enfacksbil" ma:description="" ma:internalName="PVSWSDocAssignment" ma:readOnly="false">
      <xsd:simpleType>
        <xsd:restriction base="dms:Text"/>
      </xsd:simpleType>
    </xsd:element>
    <xsd:element name="PVSWSDocAssignNr" ma:index="24" nillable="true" ma:displayName="Uppdragsnummer" ma:default="10324996" ma:description="" ma:internalName="PVSWSDocAssignNr" ma:readOnly="false">
      <xsd:simpleType>
        <xsd:restriction base="dms:Text"/>
      </xsd:simpleType>
    </xsd:element>
    <xsd:element name="PVSWSDocAssignmentResponsible" ma:index="25" nillable="true" ma:displayName="Uppdragsansvarig" ma:internalName="PVSWSDocAssignmentResponsible">
      <xsd:simpleType>
        <xsd:restriction base="dms:Text"/>
      </xsd:simpleType>
    </xsd:element>
    <xsd:element name="PVSWSDocCompany" ma:index="26" nillable="true" ma:displayName="Företag" ma:default="WSP Sverige AB" ma:internalName="PVSWSDocCompany">
      <xsd:simpleType>
        <xsd:restriction base="dms:Text"/>
      </xsd:simpleType>
    </xsd:element>
    <xsd:element name="PVSWSDocItemVersion" ma:index="27" nillable="true" ma:displayName="Version" ma:internalName="PVSWSDocItemVersion">
      <xsd:simpleType>
        <xsd:restriction base="dms:Text"/>
      </xsd:simpleType>
    </xsd:element>
    <xsd:element name="PVSWSDocProjName" ma:index="28" nillable="true" ma:displayName="Projektnamn" ma:description="" ma:internalName="PVSWSDocProjName" ma:readOnly="false">
      <xsd:simpleType>
        <xsd:restriction base="dms:Text"/>
      </xsd:simpleType>
    </xsd:element>
    <xsd:element name="PVSWSDocToolName" ma:index="29" nillable="true" ma:displayName="Mallnamn" ma:description="Namnet på den använda mallen" ma:internalName="PVSWSDocToolName" ma:readOnly="false">
      <xsd:simpleType>
        <xsd:restriction base="dms:Text"/>
      </xsd:simpleType>
    </xsd:element>
    <xsd:element name="PVSWSDocToolVersion" ma:index="30" nillable="true" ma:displayName="Mallversion" ma:description="Versionen på den använda mallen" ma:internalName="PVSWSDocToolVersion" ma:readOnly="false">
      <xsd:simpleType>
        <xsd:restriction base="dms:Text"/>
      </xsd:simpleType>
    </xsd:element>
    <xsd:element name="PVSWSDocToolPublishedDate" ma:index="31" nillable="true" ma:displayName="Mall publicerad" ma:description="Publiceringsdatum för den använda mallen" ma:format="DateOnly" ma:internalName="PVSWSDocToolPublishedDate" ma:readOnly="false">
      <xsd:simpleType>
        <xsd:restriction base="dms:DateTime"/>
      </xsd:simpleType>
    </xsd:element>
    <xsd:element name="PVSWSDocToolResponsible" ma:index="32" nillable="true" ma:displayName="Mallansvarig" ma:description="Den ansvariga för den använda mallen" ma:internalName="PVSWSDocToolResponsible" ma:readOnly="false">
      <xsd:simpleType>
        <xsd:restriction base="dms:Text"/>
      </xsd:simpleType>
    </xsd:element>
    <xsd:element name="PVSWSDocToolModifiedBy" ma:index="33" nillable="true" ma:displayName="Mall ändrad av" ma:description="Personen som ändrade den använda mallen" ma:internalName="PVSWSDocToolModifiedBy" ma:readOnly="false">
      <xsd:simpleType>
        <xsd:restriction base="dms:Text"/>
      </xsd:simpleType>
    </xsd:element>
    <xsd:element name="PVSWSDocToolProcess" ma:index="34" nillable="true" ma:displayName="Uppdragstyp för mall" ma:description="Uppdragstypen för den använda mallen" ma:internalName="PVSWSDocToolProcess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Precio.VS.ApplicationLogic.Workplace.EventReceivers.DocumentEventReceiver_ItemAdded_Synchronous</Name>
    <Synchronization>Synchronous</Synchronization>
    <Type>10001</Type>
    <SequenceNumber>10000</SequenceNumber>
    <Url/>
    <Assembly>Precio.VS.ApplicationLogic, Version=1.0.0.0, Culture=neutral, PublicKeyToken=ebe4555da8d0fa9c</Assembly>
    <Class>Precio.VS.ApplicationLogic.Workplace.EventReceivers.DocumentEventReceiver</Class>
    <Data/>
    <Filter/>
  </Receiver>
  <Receiver>
    <Name>Precio.VS.ApplicationLogic.Workplace.EventReceivers.DocumentEventReceiver_ItemUpdated_Synchronous</Name>
    <Synchronization>Synchronous</Synchronization>
    <Type>10002</Type>
    <SequenceNumber>10000</SequenceNumber>
    <Url/>
    <Assembly>Precio.VS.ApplicationLogic, Version=1.0.0.0, Culture=neutral, PublicKeyToken=ebe4555da8d0fa9c</Assembly>
    <Class>Precio.VS.ApplicationLogic.Workplace.EventReceivers.DocumentEventReceiver</Class>
    <Data/>
    <Filter/>
  </Receiver>
  <Receiver>
    <Name>Precio.VS.ApplicationLogic.Workplace.EventReceivers.DocumentEventReceiver_ItemDeleted_Synchronous</Name>
    <Synchronization>Synchronous</Synchronization>
    <Type>10003</Type>
    <SequenceNumber>10000</SequenceNumber>
    <Url/>
    <Assembly>Precio.VS.ApplicationLogic, Version=1.0.0.0, Culture=neutral, PublicKeyToken=ebe4555da8d0fa9c</Assembly>
    <Class>Precio.VS.ApplicationLogic.Workplace.EventReceivers.DocumentEventReceiver</Class>
    <Data/>
    <Filter/>
  </Receiver>
</spe:Receivers>
</file>

<file path=customXml/itemProps1.xml><?xml version="1.0" encoding="utf-8"?>
<ds:datastoreItem xmlns:ds="http://schemas.openxmlformats.org/officeDocument/2006/customXml" ds:itemID="{539DD032-3AFB-43B1-BDEC-C5D5FB78C4DA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B78EA3A5-8F46-406F-800C-A9BEA39D3F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EDFA60-0FDE-4106-9A0A-1FFAF02A7023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F770956-CCF4-422A-8CAD-17E4B20703F5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Rapportpresentation-mall 191204</Template>
  <TotalTime>2851</TotalTime>
  <Words>717</Words>
  <Application>Microsoft Macintosh PowerPoint</Application>
  <PresentationFormat>Bredbild</PresentationFormat>
  <Paragraphs>62</Paragraphs>
  <Slides>7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3" baseType="lpstr">
      <vt:lpstr>Arial</vt:lpstr>
      <vt:lpstr>Calibri</vt:lpstr>
      <vt:lpstr>Georgia</vt:lpstr>
      <vt:lpstr>Systemtypsnitt</vt:lpstr>
      <vt:lpstr>Wingdings</vt:lpstr>
      <vt:lpstr>AvfallSverige-mall</vt:lpstr>
      <vt:lpstr>Deltömning av slamavskiljare med enfacksbil</vt:lpstr>
      <vt:lpstr>Om projektet</vt:lpstr>
      <vt:lpstr>Bakgrund</vt:lpstr>
      <vt:lpstr>Resultat slammängder och transportarbete</vt:lpstr>
      <vt:lpstr>Resultat suspenderade ämnen</vt:lpstr>
      <vt:lpstr>Slutsatser</vt:lpstr>
      <vt:lpstr>Rapportinformation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Rapporttitel</dc:title>
  <dc:creator>Åström, Jan-Olof</dc:creator>
  <cp:lastModifiedBy>Jessica Christiansen</cp:lastModifiedBy>
  <cp:revision>21</cp:revision>
  <dcterms:created xsi:type="dcterms:W3CDTF">2022-04-21T10:46:53Z</dcterms:created>
  <dcterms:modified xsi:type="dcterms:W3CDTF">2022-06-03T12:09:19Z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0x010100F3AFF667EC9D4557811DA86F1C6D7EFB00BA51CEFA05179F478BD338909C474E50</vt:lpwstr>
  </property>
</Properties>
</file>