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4" r:id="rId2"/>
    <p:sldId id="265" r:id="rId3"/>
    <p:sldId id="266" r:id="rId4"/>
    <p:sldId id="267" r:id="rId5"/>
    <p:sldId id="268" r:id="rId6"/>
    <p:sldId id="269"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0"/>
    <p:restoredTop sz="94684"/>
  </p:normalViewPr>
  <p:slideViewPr>
    <p:cSldViewPr snapToGrid="0" snapToObjects="1">
      <p:cViewPr varScale="1">
        <p:scale>
          <a:sx n="128" d="100"/>
          <a:sy n="128" d="100"/>
        </p:scale>
        <p:origin x="72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2023-03-21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2"/>
        </a:solidFill>
        <a:effectLst/>
      </p:bgPr>
    </p:bg>
    <p:spTree>
      <p:nvGrpSpPr>
        <p:cNvPr id="1" name=""/>
        <p:cNvGrpSpPr/>
        <p:nvPr/>
      </p:nvGrpSpPr>
      <p:grpSpPr>
        <a:xfrm>
          <a:off x="0" y="0"/>
          <a:ext cx="0" cy="0"/>
          <a:chOff x="0" y="0"/>
          <a:chExt cx="0" cy="0"/>
        </a:xfrm>
      </p:grpSpPr>
      <p:pic>
        <p:nvPicPr>
          <p:cNvPr id="5" name="Picture 4" descr="log_vit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2296" y="3578111"/>
            <a:ext cx="4067408" cy="1840394"/>
          </a:xfrm>
          <a:prstGeom prst="rect">
            <a:avLst/>
          </a:prstGeom>
        </p:spPr>
      </p:pic>
      <p:sp>
        <p:nvSpPr>
          <p:cNvPr id="6"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9" name="Rubrik 6"/>
          <p:cNvSpPr>
            <a:spLocks noGrp="1"/>
          </p:cNvSpPr>
          <p:nvPr>
            <p:ph type="title" hasCustomPrompt="1"/>
          </p:nvPr>
        </p:nvSpPr>
        <p:spPr>
          <a:xfrm>
            <a:off x="838200" y="1275328"/>
            <a:ext cx="10515600" cy="684101"/>
          </a:xfrm>
        </p:spPr>
        <p:txBody>
          <a:bodyPr/>
          <a:lstStyle>
            <a:lvl1pPr algn="ctr">
              <a:defRPr>
                <a:solidFill>
                  <a:schemeClr val="bg1"/>
                </a:solidFill>
              </a:defRPr>
            </a:lvl1pPr>
          </a:lstStyle>
          <a:p>
            <a:r>
              <a:rPr lang="sv-SE" dirty="0"/>
              <a:t>PRESENTATIONS RUBRIK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å grundsida">
    <p:bg>
      <p:bgPr>
        <a:solidFill>
          <a:srgbClr val="55565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bak grundsida">
    <p:bg>
      <p:bgPr>
        <a:solidFill>
          <a:schemeClr val="bg1"/>
        </a:solidFill>
        <a:effectLst/>
      </p:bgPr>
    </p:bg>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0"/>
            <a:ext cx="12192000" cy="6858000"/>
          </a:xfrm>
        </p:spPr>
        <p:txBody>
          <a:bodyPr/>
          <a:lstStyle/>
          <a:p>
            <a:r>
              <a:rPr lang="sv-SE"/>
              <a:t>Klicka på ikonen för att lägga till en bild</a:t>
            </a:r>
          </a:p>
        </p:txBody>
      </p:sp>
      <p:pic>
        <p:nvPicPr>
          <p:cNvPr id="6" name="Picture 7" descr="logvit.png"/>
          <p:cNvPicPr>
            <a:picLocks noChangeAspect="1"/>
          </p:cNvPicPr>
          <p:nvPr userDrawn="1"/>
        </p:nvPicPr>
        <p:blipFill>
          <a:blip r:embed="rId2" cstate="screen">
            <a:alphaModFix amt="99000"/>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
        <p:nvSpPr>
          <p:cNvPr id="2" name="Rubrik 1"/>
          <p:cNvSpPr>
            <a:spLocks noGrp="1"/>
          </p:cNvSpPr>
          <p:nvPr>
            <p:ph type="title" hasCustomPrompt="1"/>
          </p:nvPr>
        </p:nvSpPr>
        <p:spPr>
          <a:xfrm>
            <a:off x="507234" y="512763"/>
            <a:ext cx="11168829"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11160126"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5206524" y="4329592"/>
            <a:ext cx="1778924" cy="523220"/>
          </a:xfrm>
          <a:prstGeom prst="rect">
            <a:avLst/>
          </a:prstGeom>
          <a:noFill/>
        </p:spPr>
        <p:txBody>
          <a:bodyPr wrap="square" rtlCol="0">
            <a:spAutoFit/>
          </a:bodyPr>
          <a:lstStyle/>
          <a:p>
            <a:pPr algn="ctr"/>
            <a:r>
              <a:rPr lang="sv-SE" sz="2800" b="1" dirty="0">
                <a:solidFill>
                  <a:schemeClr val="bg2"/>
                </a:solidFill>
              </a:rPr>
              <a:t>TACK!</a:t>
            </a:r>
            <a:endParaRPr lang="sv-SE" sz="2400" b="1" dirty="0">
              <a:solidFill>
                <a:schemeClr val="bg2"/>
              </a:solidFill>
            </a:endParaRPr>
          </a:p>
        </p:txBody>
      </p:sp>
    </p:spTree>
    <p:extLst>
      <p:ext uri="{BB962C8B-B14F-4D97-AF65-F5344CB8AC3E}">
        <p14:creationId xmlns:p14="http://schemas.microsoft.com/office/powerpoint/2010/main" val="198208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 För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2113755"/>
            <a:ext cx="9144000" cy="584371"/>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och datum</a:t>
            </a:r>
          </a:p>
        </p:txBody>
      </p:sp>
      <p:sp>
        <p:nvSpPr>
          <p:cNvPr id="7" name="Rubrik 6"/>
          <p:cNvSpPr>
            <a:spLocks noGrp="1"/>
          </p:cNvSpPr>
          <p:nvPr>
            <p:ph type="title" hasCustomPrompt="1"/>
          </p:nvPr>
        </p:nvSpPr>
        <p:spPr>
          <a:xfrm>
            <a:off x="838200" y="1275328"/>
            <a:ext cx="10515600" cy="684101"/>
          </a:xfrm>
        </p:spPr>
        <p:txBody>
          <a:bodyPr/>
          <a:lstStyle>
            <a:lvl1pPr algn="ctr">
              <a:defRPr>
                <a:solidFill>
                  <a:schemeClr val="bg2"/>
                </a:solidFill>
              </a:defRPr>
            </a:lvl1pPr>
          </a:lstStyle>
          <a:p>
            <a:r>
              <a:rPr lang="sv-SE" dirty="0"/>
              <a:t>PRESENTATIONS RUBRIK</a:t>
            </a:r>
          </a:p>
        </p:txBody>
      </p:sp>
      <p:pic>
        <p:nvPicPr>
          <p:cNvPr id="8"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5225" y="3578111"/>
            <a:ext cx="4068384" cy="1840394"/>
          </a:xfrm>
          <a:prstGeom prst="rect">
            <a:avLst/>
          </a:prstGeom>
        </p:spPr>
      </p:pic>
    </p:spTree>
    <p:extLst>
      <p:ext uri="{BB962C8B-B14F-4D97-AF65-F5344CB8AC3E}">
        <p14:creationId xmlns:p14="http://schemas.microsoft.com/office/powerpoint/2010/main" val="17362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t grundsid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tx2"/>
                </a:solidFill>
              </a:defRPr>
            </a:lvl1pPr>
          </a:lstStyle>
          <a:p>
            <a:r>
              <a:rPr lang="sv-SE" dirty="0"/>
              <a:t>Rubrik</a:t>
            </a:r>
          </a:p>
        </p:txBody>
      </p:sp>
      <p:pic>
        <p:nvPicPr>
          <p:cNvPr id="5" name="Picture 4" descr="log_green_lig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158"/>
          </a:xfrm>
          <a:prstGeom prst="rect">
            <a:avLst/>
          </a:prstGeom>
        </p:spPr>
      </p:pic>
      <p:sp>
        <p:nvSpPr>
          <p:cNvPr id="13" name="Platshållare för text 12"/>
          <p:cNvSpPr>
            <a:spLocks noGrp="1"/>
          </p:cNvSpPr>
          <p:nvPr>
            <p:ph type="body" sz="quarter" idx="11"/>
          </p:nvPr>
        </p:nvSpPr>
        <p:spPr>
          <a:xfrm>
            <a:off x="515937" y="1397530"/>
            <a:ext cx="7008123" cy="4258203"/>
          </a:xfrm>
        </p:spPr>
        <p:txBody>
          <a:bodyPr>
            <a:normAutofit/>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normAutofit/>
          </a:bodyPr>
          <a:lstStyle>
            <a:lvl1pPr>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66941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å grund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öd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nröd grundsida">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1397530"/>
            <a:ext cx="3734330" cy="4258203"/>
          </a:xfrm>
        </p:spPr>
        <p:txBody>
          <a:bodyPr/>
          <a:lstStyle>
            <a:lvl1pPr>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15938" y="500062"/>
            <a:ext cx="10515600" cy="715421"/>
          </a:xfrm>
          <a:prstGeom prst="rect">
            <a:avLst/>
          </a:prstGeom>
        </p:spPr>
        <p:txBody>
          <a:bodyPr vert="horz" lIns="91440" tIns="45720" rIns="91440" bIns="45720" rtlCol="0" anchor="ctr">
            <a:normAutofit/>
          </a:bodyPr>
          <a:lstStyle/>
          <a:p>
            <a:r>
              <a:rPr lang="sv-SE" dirty="0"/>
              <a:t>Klicka här för att ändra formatet för bakgrundsrubriken</a:t>
            </a:r>
          </a:p>
        </p:txBody>
      </p:sp>
      <p:sp>
        <p:nvSpPr>
          <p:cNvPr id="3" name="Platshållare för text 2"/>
          <p:cNvSpPr>
            <a:spLocks noGrp="1"/>
          </p:cNvSpPr>
          <p:nvPr>
            <p:ph type="body" idx="1"/>
          </p:nvPr>
        </p:nvSpPr>
        <p:spPr>
          <a:xfrm>
            <a:off x="515938" y="1580298"/>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4270956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2"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fredrika.stranne@avfallsverige.se" TargetMode="External"/><Relationship Id="rId2" Type="http://schemas.openxmlformats.org/officeDocument/2006/relationships/hyperlink" Target="http://www.avfallsverige.se/" TargetMode="External"/><Relationship Id="rId1" Type="http://schemas.openxmlformats.org/officeDocument/2006/relationships/slideLayout" Target="../slideLayouts/slideLayout10.xml"/><Relationship Id="rId4" Type="http://schemas.openxmlformats.org/officeDocument/2006/relationships/hyperlink" Target="mailto:camilla.nilsson@avfallsverige.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24000" y="2113755"/>
            <a:ext cx="9144000" cy="395269"/>
          </a:xfrm>
        </p:spPr>
        <p:txBody>
          <a:bodyPr/>
          <a:lstStyle/>
          <a:p>
            <a:r>
              <a:rPr lang="sv-SE" dirty="0"/>
              <a:t>Rapport 2023:08</a:t>
            </a:r>
          </a:p>
        </p:txBody>
      </p:sp>
      <p:sp>
        <p:nvSpPr>
          <p:cNvPr id="3" name="Rubrik 2"/>
          <p:cNvSpPr>
            <a:spLocks noGrp="1"/>
          </p:cNvSpPr>
          <p:nvPr>
            <p:ph type="title"/>
          </p:nvPr>
        </p:nvSpPr>
        <p:spPr/>
        <p:txBody>
          <a:bodyPr>
            <a:normAutofit fontScale="90000"/>
          </a:bodyPr>
          <a:lstStyle/>
          <a:p>
            <a:r>
              <a:rPr lang="sv-SE" sz="4000" dirty="0"/>
              <a:t>Ökad återvinning av mineraliskt bygg- och rivningsavfall</a:t>
            </a:r>
          </a:p>
        </p:txBody>
      </p:sp>
      <p:sp>
        <p:nvSpPr>
          <p:cNvPr id="4" name="Underrubrik 1">
            <a:extLst>
              <a:ext uri="{FF2B5EF4-FFF2-40B4-BE49-F238E27FC236}">
                <a16:creationId xmlns:a16="http://schemas.microsoft.com/office/drawing/2014/main" id="{51CDAAEA-E451-6E4A-8182-3FAB62012F74}"/>
              </a:ext>
            </a:extLst>
          </p:cNvPr>
          <p:cNvSpPr txBox="1">
            <a:spLocks/>
          </p:cNvSpPr>
          <p:nvPr/>
        </p:nvSpPr>
        <p:spPr>
          <a:xfrm>
            <a:off x="1501697" y="2605507"/>
            <a:ext cx="9144000" cy="3952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sv-SE" dirty="0"/>
              <a:t>mars 2023</a:t>
            </a:r>
          </a:p>
        </p:txBody>
      </p:sp>
    </p:spTree>
    <p:extLst>
      <p:ext uri="{BB962C8B-B14F-4D97-AF65-F5344CB8AC3E}">
        <p14:creationId xmlns:p14="http://schemas.microsoft.com/office/powerpoint/2010/main" val="9259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81EBA25-F9FC-9444-8372-339677D02A04}"/>
              </a:ext>
            </a:extLst>
          </p:cNvPr>
          <p:cNvSpPr>
            <a:spLocks noGrp="1"/>
          </p:cNvSpPr>
          <p:nvPr>
            <p:ph type="pic" sz="quarter" idx="12"/>
          </p:nvPr>
        </p:nvSpPr>
        <p:spPr/>
      </p:sp>
      <p:sp>
        <p:nvSpPr>
          <p:cNvPr id="8" name="Rubrik 7">
            <a:extLst>
              <a:ext uri="{FF2B5EF4-FFF2-40B4-BE49-F238E27FC236}">
                <a16:creationId xmlns:a16="http://schemas.microsoft.com/office/drawing/2014/main" id="{D4C68242-003B-9E4A-91C1-577E63AB1CC0}"/>
              </a:ext>
            </a:extLst>
          </p:cNvPr>
          <p:cNvSpPr>
            <a:spLocks noGrp="1"/>
          </p:cNvSpPr>
          <p:nvPr>
            <p:ph type="title"/>
          </p:nvPr>
        </p:nvSpPr>
        <p:spPr/>
        <p:txBody>
          <a:bodyPr>
            <a:normAutofit/>
          </a:bodyPr>
          <a:lstStyle/>
          <a:p>
            <a:r>
              <a:rPr lang="sv-SE" sz="3200" dirty="0"/>
              <a:t>Projektorganisation</a:t>
            </a:r>
          </a:p>
        </p:txBody>
      </p:sp>
      <p:sp>
        <p:nvSpPr>
          <p:cNvPr id="11" name="Platshållare för text 10">
            <a:extLst>
              <a:ext uri="{FF2B5EF4-FFF2-40B4-BE49-F238E27FC236}">
                <a16:creationId xmlns:a16="http://schemas.microsoft.com/office/drawing/2014/main" id="{E5B19FCA-C79B-424E-AE84-04A7C935B287}"/>
              </a:ext>
            </a:extLst>
          </p:cNvPr>
          <p:cNvSpPr txBox="1">
            <a:spLocks noGrp="1"/>
          </p:cNvSpPr>
          <p:nvPr>
            <p:ph type="body" sz="quarter" idx="11"/>
          </p:nvPr>
        </p:nvSpPr>
        <p:spPr>
          <a:xfrm>
            <a:off x="515937" y="1397530"/>
            <a:ext cx="7008123" cy="4016484"/>
          </a:xfrm>
          <a:prstGeom prst="rect">
            <a:avLst/>
          </a:prstGeom>
          <a:noFill/>
        </p:spPr>
        <p:txBody>
          <a:bodyPr wrap="square" rtlCol="0">
            <a:spAutoFit/>
          </a:bodyPr>
          <a:lstStyle/>
          <a:p>
            <a:r>
              <a:rPr lang="sv-SE" sz="2000" dirty="0">
                <a:solidFill>
                  <a:srgbClr val="68A2A6"/>
                </a:solidFill>
              </a:rPr>
              <a:t>Genomförare:</a:t>
            </a:r>
          </a:p>
          <a:p>
            <a:r>
              <a:rPr lang="sv-SE" sz="2000" dirty="0">
                <a:solidFill>
                  <a:schemeClr val="tx1"/>
                </a:solidFill>
              </a:rPr>
              <a:t>Tobias Robinson, </a:t>
            </a:r>
            <a:r>
              <a:rPr lang="sv-SE" sz="2000" dirty="0" err="1">
                <a:solidFill>
                  <a:schemeClr val="tx1"/>
                </a:solidFill>
              </a:rPr>
              <a:t>Ecoloop</a:t>
            </a:r>
            <a:endParaRPr lang="sv-SE" sz="2000" dirty="0">
              <a:solidFill>
                <a:schemeClr val="tx1"/>
              </a:solidFill>
            </a:endParaRPr>
          </a:p>
          <a:p>
            <a:r>
              <a:rPr lang="sv-SE" dirty="0">
                <a:solidFill>
                  <a:schemeClr val="tx1"/>
                </a:solidFill>
              </a:rPr>
              <a:t>Josef </a:t>
            </a:r>
            <a:r>
              <a:rPr lang="sv-SE" dirty="0" err="1">
                <a:solidFill>
                  <a:schemeClr val="tx1"/>
                </a:solidFill>
              </a:rPr>
              <a:t>Màcsik</a:t>
            </a:r>
            <a:r>
              <a:rPr lang="sv-SE" dirty="0">
                <a:solidFill>
                  <a:schemeClr val="tx1"/>
                </a:solidFill>
              </a:rPr>
              <a:t>, </a:t>
            </a:r>
            <a:r>
              <a:rPr lang="sv-SE" dirty="0" err="1">
                <a:solidFill>
                  <a:schemeClr val="tx1"/>
                </a:solidFill>
              </a:rPr>
              <a:t>Ecoloop</a:t>
            </a:r>
            <a:endParaRPr lang="sv-SE" sz="2000" dirty="0">
              <a:solidFill>
                <a:schemeClr val="tx1"/>
              </a:solidFill>
            </a:endParaRPr>
          </a:p>
          <a:p>
            <a:endParaRPr lang="sv-SE" sz="2000" dirty="0"/>
          </a:p>
          <a:p>
            <a:r>
              <a:rPr lang="sv-SE" sz="2000" dirty="0">
                <a:solidFill>
                  <a:srgbClr val="68A2A6"/>
                </a:solidFill>
              </a:rPr>
              <a:t>Projektledare:</a:t>
            </a:r>
          </a:p>
          <a:p>
            <a:r>
              <a:rPr lang="sv-SE" sz="2000" dirty="0">
                <a:solidFill>
                  <a:schemeClr val="tx1"/>
                </a:solidFill>
              </a:rPr>
              <a:t>Tobias Robinson, </a:t>
            </a:r>
            <a:r>
              <a:rPr lang="sv-SE" sz="2000" dirty="0" err="1">
                <a:solidFill>
                  <a:schemeClr val="tx1"/>
                </a:solidFill>
              </a:rPr>
              <a:t>Ecoloop</a:t>
            </a:r>
            <a:endParaRPr lang="sv-SE" sz="2000" dirty="0">
              <a:solidFill>
                <a:schemeClr val="tx1"/>
              </a:solidFill>
            </a:endParaRPr>
          </a:p>
          <a:p>
            <a:endParaRPr lang="sv-SE" sz="2000" dirty="0"/>
          </a:p>
          <a:p>
            <a:r>
              <a:rPr lang="sv-SE" sz="2000" dirty="0">
                <a:solidFill>
                  <a:srgbClr val="68A2A6"/>
                </a:solidFill>
              </a:rPr>
              <a:t>Finansiär(er):</a:t>
            </a:r>
          </a:p>
          <a:p>
            <a:r>
              <a:rPr lang="sv-SE" sz="2000" dirty="0">
                <a:solidFill>
                  <a:schemeClr val="tx1"/>
                </a:solidFill>
              </a:rPr>
              <a:t>Avfall Sveriges Utvecklingssatsning</a:t>
            </a:r>
          </a:p>
          <a:p>
            <a:r>
              <a:rPr lang="sv-SE" dirty="0">
                <a:solidFill>
                  <a:schemeClr val="tx1"/>
                </a:solidFill>
              </a:rPr>
              <a:t>Avfall Sveriges Avfallsanläggningssatsning</a:t>
            </a:r>
            <a:endParaRPr lang="sv-SE" sz="2000" dirty="0">
              <a:solidFill>
                <a:schemeClr val="tx1"/>
              </a:solidFill>
            </a:endParaRPr>
          </a:p>
        </p:txBody>
      </p:sp>
    </p:spTree>
    <p:extLst>
      <p:ext uri="{BB962C8B-B14F-4D97-AF65-F5344CB8AC3E}">
        <p14:creationId xmlns:p14="http://schemas.microsoft.com/office/powerpoint/2010/main" val="207067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BDF98-E1AE-BD40-A7A8-34F968D016D0}"/>
              </a:ext>
            </a:extLst>
          </p:cNvPr>
          <p:cNvSpPr>
            <a:spLocks noGrp="1"/>
          </p:cNvSpPr>
          <p:nvPr>
            <p:ph type="title"/>
          </p:nvPr>
        </p:nvSpPr>
        <p:spPr/>
        <p:txBody>
          <a:bodyPr/>
          <a:lstStyle/>
          <a:p>
            <a:r>
              <a:rPr lang="sv-SE" sz="3200" dirty="0"/>
              <a:t>Bakgrund</a:t>
            </a:r>
            <a:endParaRPr lang="sv-SE" dirty="0"/>
          </a:p>
        </p:txBody>
      </p:sp>
      <p:sp>
        <p:nvSpPr>
          <p:cNvPr id="3" name="Platshållare för text 2">
            <a:extLst>
              <a:ext uri="{FF2B5EF4-FFF2-40B4-BE49-F238E27FC236}">
                <a16:creationId xmlns:a16="http://schemas.microsoft.com/office/drawing/2014/main" id="{5A6304C6-AD8C-DA49-A719-7CC886847963}"/>
              </a:ext>
            </a:extLst>
          </p:cNvPr>
          <p:cNvSpPr>
            <a:spLocks noGrp="1"/>
          </p:cNvSpPr>
          <p:nvPr>
            <p:ph type="body" sz="quarter" idx="11"/>
          </p:nvPr>
        </p:nvSpPr>
        <p:spPr/>
        <p:txBody>
          <a:bodyPr>
            <a:normAutofit/>
          </a:bodyPr>
          <a:lstStyle/>
          <a:p>
            <a:r>
              <a:rPr lang="sv-SE" sz="1800" dirty="0">
                <a:effectLst/>
                <a:latin typeface="Times New Roman" panose="02020603050405020304" pitchFamily="18" charset="0"/>
                <a:ea typeface="Calibri" panose="020F0502020204030204" pitchFamily="34" charset="0"/>
                <a:cs typeface="Arial" panose="020B0604020202020204" pitchFamily="34" charset="0"/>
              </a:rPr>
              <a:t>Mineraliskt bygg- och rivningsavfall går idag ofta till deponiändamål. Mycket av avfallet har sådana egenskaper att det skulle kunna användas som </a:t>
            </a:r>
            <a:r>
              <a:rPr lang="sv-SE" sz="1800" dirty="0">
                <a:latin typeface="Times New Roman" panose="02020603050405020304" pitchFamily="18" charset="0"/>
                <a:ea typeface="Calibri" panose="020F0502020204030204" pitchFamily="34" charset="0"/>
                <a:cs typeface="Arial" panose="020B0604020202020204" pitchFamily="34" charset="0"/>
              </a:rPr>
              <a:t>anläggningsmaterial. Detta skulle minska belastning på deponier samt minska uttaget av naturresurser och utsläpp av växthusgaser.</a:t>
            </a:r>
          </a:p>
          <a:p>
            <a:r>
              <a:rPr lang="sv-SE" sz="1800" dirty="0">
                <a:latin typeface="Times New Roman" panose="02020603050405020304" pitchFamily="18" charset="0"/>
                <a:ea typeface="Calibri" panose="020F0502020204030204" pitchFamily="34" charset="0"/>
                <a:cs typeface="Arial" panose="020B0604020202020204" pitchFamily="34" charset="0"/>
              </a:rPr>
              <a:t>Studiens syfte är att hitta relevanta avsättning för detta avfall baserat på marknadens behov och materialens egenskaper. Studiens mål är att rangordna vilka material som är mest intressanta att återanvända samt ta fram förslag som underlättar för sortering. </a:t>
            </a:r>
          </a:p>
          <a:p>
            <a:r>
              <a:rPr lang="sv-SE" sz="1800" dirty="0">
                <a:latin typeface="Times New Roman" panose="02020603050405020304" pitchFamily="18" charset="0"/>
                <a:ea typeface="Calibri" panose="020F0502020204030204" pitchFamily="34" charset="0"/>
                <a:cs typeface="Arial" panose="020B0604020202020204" pitchFamily="34" charset="0"/>
              </a:rPr>
              <a:t>Studien gjordes i form av litteraturgenomgång, intervjuer med myndigheter och branschföreträdare samt en plockanalys.</a:t>
            </a:r>
          </a:p>
          <a:p>
            <a:endParaRPr lang="sv-SE" sz="1800" dirty="0">
              <a:effectLst/>
              <a:latin typeface="Times New Roman" panose="02020603050405020304" pitchFamily="18" charset="0"/>
              <a:ea typeface="Calibri" panose="020F0502020204030204" pitchFamily="34" charset="0"/>
              <a:cs typeface="Arial" panose="020B0604020202020204" pitchFamily="34" charset="0"/>
            </a:endParaRPr>
          </a:p>
          <a:p>
            <a:endParaRPr lang="sv-SE" dirty="0"/>
          </a:p>
        </p:txBody>
      </p:sp>
      <p:pic>
        <p:nvPicPr>
          <p:cNvPr id="6" name="Platshållare för bild 5" descr="En bild som visar klippa, natur, stapel, sten&#10;&#10;Automatiskt genererad beskrivning">
            <a:extLst>
              <a:ext uri="{FF2B5EF4-FFF2-40B4-BE49-F238E27FC236}">
                <a16:creationId xmlns:a16="http://schemas.microsoft.com/office/drawing/2014/main" id="{3D2E7083-3672-6B54-F7B5-B3F9F44D5E37}"/>
              </a:ext>
            </a:extLst>
          </p:cNvPr>
          <p:cNvPicPr>
            <a:picLocks noGrp="1" noChangeAspect="1"/>
          </p:cNvPicPr>
          <p:nvPr>
            <p:ph type="pic" sz="quarter" idx="12"/>
          </p:nvPr>
        </p:nvPicPr>
        <p:blipFill>
          <a:blip r:embed="rId2"/>
          <a:srcRect l="17126" r="17126"/>
          <a:stretch>
            <a:fillRect/>
          </a:stretch>
        </p:blipFill>
        <p:spPr/>
      </p:pic>
    </p:spTree>
    <p:extLst>
      <p:ext uri="{BB962C8B-B14F-4D97-AF65-F5344CB8AC3E}">
        <p14:creationId xmlns:p14="http://schemas.microsoft.com/office/powerpoint/2010/main" val="107078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06418E-9900-E646-9474-81CD92A328B1}"/>
              </a:ext>
            </a:extLst>
          </p:cNvPr>
          <p:cNvSpPr>
            <a:spLocks noGrp="1"/>
          </p:cNvSpPr>
          <p:nvPr>
            <p:ph type="title"/>
          </p:nvPr>
        </p:nvSpPr>
        <p:spPr/>
        <p:txBody>
          <a:bodyPr/>
          <a:lstStyle/>
          <a:p>
            <a:r>
              <a:rPr lang="sv-SE" sz="3200" dirty="0"/>
              <a:t>Resultat</a:t>
            </a:r>
            <a:endParaRPr lang="sv-SE" dirty="0"/>
          </a:p>
        </p:txBody>
      </p:sp>
      <p:sp>
        <p:nvSpPr>
          <p:cNvPr id="3" name="Platshållare för text 2">
            <a:extLst>
              <a:ext uri="{FF2B5EF4-FFF2-40B4-BE49-F238E27FC236}">
                <a16:creationId xmlns:a16="http://schemas.microsoft.com/office/drawing/2014/main" id="{687D9A21-1E20-9246-B39A-E6E61DCD37E4}"/>
              </a:ext>
            </a:extLst>
          </p:cNvPr>
          <p:cNvSpPr>
            <a:spLocks noGrp="1"/>
          </p:cNvSpPr>
          <p:nvPr>
            <p:ph type="body" sz="quarter" idx="11"/>
          </p:nvPr>
        </p:nvSpPr>
        <p:spPr/>
        <p:txBody>
          <a:bodyPr>
            <a:normAutofit fontScale="92500" lnSpcReduction="20000"/>
          </a:bodyPr>
          <a:lstStyle/>
          <a:p>
            <a:pPr>
              <a:lnSpc>
                <a:spcPct val="107000"/>
              </a:lnSpc>
              <a:spcBef>
                <a:spcPts val="600"/>
              </a:spcBef>
              <a:spcAft>
                <a:spcPts val="600"/>
              </a:spcAft>
            </a:pPr>
            <a:r>
              <a:rPr lang="sv-SE" sz="1800" dirty="0">
                <a:effectLst/>
                <a:latin typeface="Times New Roman" panose="02020603050405020304" pitchFamily="18" charset="0"/>
                <a:ea typeface="Calibri" panose="020F0502020204030204" pitchFamily="34" charset="0"/>
                <a:cs typeface="Arial" panose="020B0604020202020204" pitchFamily="34" charset="0"/>
              </a:rPr>
              <a:t>Cirka 1 – 2 miljoner ton mineraliskt byggavfall per år genereras och används till deponi eller annan/okänd hantering. Kommunala ÅVC tar emot cirka 0,5 miljoner ton per år.</a:t>
            </a:r>
          </a:p>
          <a:p>
            <a:pPr>
              <a:lnSpc>
                <a:spcPct val="107000"/>
              </a:lnSpc>
              <a:spcBef>
                <a:spcPts val="600"/>
              </a:spcBef>
              <a:spcAft>
                <a:spcPts val="600"/>
              </a:spcAft>
            </a:pPr>
            <a:r>
              <a:rPr lang="sv-SE" sz="1800" dirty="0">
                <a:effectLst/>
                <a:latin typeface="Times New Roman" panose="02020603050405020304" pitchFamily="18" charset="0"/>
                <a:ea typeface="Calibri" panose="020F0502020204030204" pitchFamily="34" charset="0"/>
                <a:cs typeface="Arial" panose="020B0604020202020204" pitchFamily="34" charset="0"/>
              </a:rPr>
              <a:t>Plockanalysen indikerar att mineraliskt byggavfall på ÅVC är rätt sorterat från avfallslämnarna samt att den största fraktionen är betong, porslin och tegel som utgör 60 – 70 %. </a:t>
            </a:r>
          </a:p>
          <a:p>
            <a:pPr>
              <a:lnSpc>
                <a:spcPct val="107000"/>
              </a:lnSpc>
              <a:spcBef>
                <a:spcPts val="600"/>
              </a:spcBef>
              <a:spcAft>
                <a:spcPts val="600"/>
              </a:spcAft>
            </a:pPr>
            <a:r>
              <a:rPr lang="sv-SE" sz="1800" dirty="0">
                <a:effectLst/>
                <a:latin typeface="Times New Roman" panose="02020603050405020304" pitchFamily="18" charset="0"/>
                <a:ea typeface="Calibri" panose="020F0502020204030204" pitchFamily="34" charset="0"/>
                <a:cs typeface="Arial" panose="020B0604020202020204" pitchFamily="34" charset="0"/>
              </a:rPr>
              <a:t>Betong, porslin och tegel har tekniskt intressanta egenskaper samt användare som är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intresserade</a:t>
            </a:r>
            <a:r>
              <a:rPr lang="sv-SE" sz="1800" dirty="0">
                <a:effectLst/>
                <a:latin typeface="Times New Roman" panose="02020603050405020304" pitchFamily="18" charset="0"/>
                <a:ea typeface="Calibri" panose="020F0502020204030204" pitchFamily="34" charset="0"/>
                <a:cs typeface="Arial" panose="020B0604020202020204" pitchFamily="34" charset="0"/>
              </a:rPr>
              <a:t>. Separerade fraktioner av betong, porslin och tegel är därmed de material som har störst potential i ett kort tidsperspektiv att nyttiggöras för enklare tillämpningar. Det krävs dock ett utvecklingsarbete tillsammans med slutanvändaren för att utveckla metoder för kvalitetssäkring. </a:t>
            </a:r>
          </a:p>
          <a:p>
            <a:pPr>
              <a:lnSpc>
                <a:spcPct val="107000"/>
              </a:lnSpc>
              <a:spcBef>
                <a:spcPts val="600"/>
              </a:spcBef>
              <a:spcAft>
                <a:spcPts val="600"/>
              </a:spcAft>
            </a:pPr>
            <a:r>
              <a:rPr lang="sv-SE" sz="1800" dirty="0">
                <a:effectLst/>
                <a:latin typeface="Times" panose="02020603050405020304" pitchFamily="18" charset="0"/>
                <a:ea typeface="Times" panose="02020603050405020304" pitchFamily="18" charset="0"/>
                <a:cs typeface="Arial" panose="020B0604020202020204" pitchFamily="34" charset="0"/>
              </a:rPr>
              <a:t>En </a:t>
            </a:r>
            <a:r>
              <a:rPr lang="sv-SE" sz="1800" dirty="0" err="1">
                <a:effectLst/>
                <a:latin typeface="Times" panose="02020603050405020304" pitchFamily="18" charset="0"/>
                <a:ea typeface="Times" panose="02020603050405020304" pitchFamily="18" charset="0"/>
                <a:cs typeface="Arial" panose="020B0604020202020204" pitchFamily="34" charset="0"/>
              </a:rPr>
              <a:t>case</a:t>
            </a:r>
            <a:r>
              <a:rPr lang="sv-SE" sz="1800" dirty="0">
                <a:effectLst/>
                <a:latin typeface="Times" panose="02020603050405020304" pitchFamily="18" charset="0"/>
                <a:ea typeface="Times" panose="02020603050405020304" pitchFamily="18" charset="0"/>
                <a:cs typeface="Arial" panose="020B0604020202020204" pitchFamily="34" charset="0"/>
              </a:rPr>
              <a:t> </a:t>
            </a:r>
            <a:r>
              <a:rPr lang="sv-SE" sz="1800" dirty="0" err="1">
                <a:effectLst/>
                <a:latin typeface="Times" panose="02020603050405020304" pitchFamily="18" charset="0"/>
                <a:ea typeface="Times" panose="02020603050405020304" pitchFamily="18" charset="0"/>
                <a:cs typeface="Arial" panose="020B0604020202020204" pitchFamily="34" charset="0"/>
              </a:rPr>
              <a:t>study</a:t>
            </a:r>
            <a:r>
              <a:rPr lang="sv-SE" sz="1800" dirty="0">
                <a:effectLst/>
                <a:latin typeface="Times" panose="02020603050405020304" pitchFamily="18" charset="0"/>
                <a:ea typeface="Times" panose="02020603050405020304" pitchFamily="18" charset="0"/>
                <a:cs typeface="Arial" panose="020B0604020202020204" pitchFamily="34" charset="0"/>
              </a:rPr>
              <a:t> gjordes för att utvärdera om </a:t>
            </a:r>
            <a:r>
              <a:rPr lang="sv-SE" sz="1800" dirty="0" err="1">
                <a:effectLst/>
                <a:latin typeface="Times" panose="02020603050405020304" pitchFamily="18" charset="0"/>
                <a:ea typeface="Times" panose="02020603050405020304" pitchFamily="18" charset="0"/>
                <a:cs typeface="Arial" panose="020B0604020202020204" pitchFamily="34" charset="0"/>
              </a:rPr>
              <a:t>växtssubstrat</a:t>
            </a:r>
            <a:r>
              <a:rPr lang="sv-SE" sz="1800" dirty="0">
                <a:effectLst/>
                <a:latin typeface="Times" panose="02020603050405020304" pitchFamily="18" charset="0"/>
                <a:ea typeface="Times" panose="02020603050405020304" pitchFamily="18" charset="0"/>
                <a:cs typeface="Arial" panose="020B0604020202020204" pitchFamily="34" charset="0"/>
              </a:rPr>
              <a:t> kan vara relevant avsättning. Substrattillverkarna är intresserade av returmaterial som ersättning av pimpsten, sand och krossmaterial. Tegel har störst potential för att ersätta bland annat pimpsten. Det är viktigt att kvaliteten och leveransmängden kan hållas jämn och att materialet inte innehåller föroreningar. </a:t>
            </a:r>
            <a:endParaRPr lang="sv-SE" sz="1800" dirty="0">
              <a:effectLst/>
              <a:latin typeface="Times New Roman" panose="02020603050405020304" pitchFamily="18" charset="0"/>
              <a:ea typeface="Calibri" panose="020F0502020204030204" pitchFamily="34" charset="0"/>
              <a:cs typeface="Arial" panose="020B0604020202020204" pitchFamily="34" charset="0"/>
            </a:endParaRPr>
          </a:p>
          <a:p>
            <a:endParaRPr lang="sv-SE" dirty="0"/>
          </a:p>
        </p:txBody>
      </p:sp>
      <p:pic>
        <p:nvPicPr>
          <p:cNvPr id="11" name="Platshållare för bild 10">
            <a:extLst>
              <a:ext uri="{FF2B5EF4-FFF2-40B4-BE49-F238E27FC236}">
                <a16:creationId xmlns:a16="http://schemas.microsoft.com/office/drawing/2014/main" id="{CD3F6FBE-9C1F-7D22-C83E-92453F01C8FE}"/>
              </a:ext>
            </a:extLst>
          </p:cNvPr>
          <p:cNvPicPr>
            <a:picLocks noGrp="1" noChangeAspect="1"/>
          </p:cNvPicPr>
          <p:nvPr>
            <p:ph type="pic" sz="quarter" idx="12"/>
          </p:nvPr>
        </p:nvPicPr>
        <p:blipFill>
          <a:blip r:embed="rId2"/>
          <a:srcRect l="17114" r="17114"/>
          <a:stretch/>
        </p:blipFill>
        <p:spPr>
          <a:xfrm>
            <a:off x="7941734" y="1397530"/>
            <a:ext cx="3734330" cy="4258203"/>
          </a:xfrm>
        </p:spPr>
      </p:pic>
    </p:spTree>
    <p:extLst>
      <p:ext uri="{BB962C8B-B14F-4D97-AF65-F5344CB8AC3E}">
        <p14:creationId xmlns:p14="http://schemas.microsoft.com/office/powerpoint/2010/main" val="118391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73639A-B709-AB4A-B384-F69AACAF85CC}"/>
              </a:ext>
            </a:extLst>
          </p:cNvPr>
          <p:cNvSpPr>
            <a:spLocks noGrp="1"/>
          </p:cNvSpPr>
          <p:nvPr>
            <p:ph type="title"/>
          </p:nvPr>
        </p:nvSpPr>
        <p:spPr/>
        <p:txBody>
          <a:bodyPr/>
          <a:lstStyle/>
          <a:p>
            <a:r>
              <a:rPr lang="sv-SE" sz="3200" dirty="0"/>
              <a:t>Slutsatser</a:t>
            </a:r>
            <a:endParaRPr lang="sv-SE" dirty="0"/>
          </a:p>
        </p:txBody>
      </p:sp>
      <p:sp>
        <p:nvSpPr>
          <p:cNvPr id="3" name="Platshållare för text 2">
            <a:extLst>
              <a:ext uri="{FF2B5EF4-FFF2-40B4-BE49-F238E27FC236}">
                <a16:creationId xmlns:a16="http://schemas.microsoft.com/office/drawing/2014/main" id="{1F5EF221-8C43-1E4F-8D84-27D8FEA14357}"/>
              </a:ext>
            </a:extLst>
          </p:cNvPr>
          <p:cNvSpPr>
            <a:spLocks noGrp="1"/>
          </p:cNvSpPr>
          <p:nvPr>
            <p:ph type="body" sz="quarter" idx="11"/>
          </p:nvPr>
        </p:nvSpPr>
        <p:spPr/>
        <p:txBody>
          <a:bodyPr/>
          <a:lstStyle/>
          <a:p>
            <a:pPr>
              <a:lnSpc>
                <a:spcPct val="107000"/>
              </a:lnSpc>
              <a:spcBef>
                <a:spcPts val="600"/>
              </a:spcBef>
              <a:spcAft>
                <a:spcPts val="600"/>
              </a:spcAft>
            </a:pPr>
            <a:r>
              <a:rPr lang="sv-SE" sz="1800" dirty="0">
                <a:effectLst/>
                <a:latin typeface="Times New Roman" panose="02020603050405020304" pitchFamily="18" charset="0"/>
                <a:ea typeface="Calibri" panose="020F0502020204030204" pitchFamily="34" charset="0"/>
                <a:cs typeface="Arial" panose="020B0604020202020204" pitchFamily="34" charset="0"/>
              </a:rPr>
              <a:t>Projektet har följande rekommendationer till de kommunala avfallsbolagen:</a:t>
            </a:r>
          </a:p>
          <a:p>
            <a:pPr marL="342900" lvl="0" indent="-342900">
              <a:lnSpc>
                <a:spcPct val="107000"/>
              </a:lnSpc>
              <a:spcBef>
                <a:spcPts val="600"/>
              </a:spcBef>
              <a:buFont typeface="+mj-lt"/>
              <a:buAutoNum type="arabicPeriod"/>
            </a:pPr>
            <a:r>
              <a:rPr lang="sv-SE" sz="1800" dirty="0">
                <a:effectLst/>
                <a:latin typeface="Times" panose="02020603050405020304" pitchFamily="18" charset="0"/>
                <a:ea typeface="Times" panose="02020603050405020304" pitchFamily="18" charset="0"/>
                <a:cs typeface="Arial" panose="020B0604020202020204" pitchFamily="34" charset="0"/>
              </a:rPr>
              <a:t>Börja sortera betong, porslin och tegel.</a:t>
            </a:r>
            <a:endParaRPr lang="sv-SE" sz="1800"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sv-SE" sz="1800" dirty="0">
                <a:effectLst/>
                <a:latin typeface="Times New Roman" panose="02020603050405020304" pitchFamily="18" charset="0"/>
                <a:ea typeface="Calibri" panose="020F0502020204030204" pitchFamily="34" charset="0"/>
                <a:cs typeface="Arial" panose="020B0604020202020204" pitchFamily="34" charset="0"/>
              </a:rPr>
              <a:t>Samverka med alla parter i hanteringskedjan för att klara en god sortering och kvalitetssäkring som leder till en säkrad avsättning av utsorterad betong, porslin och tegel. </a:t>
            </a:r>
          </a:p>
          <a:p>
            <a:pPr marL="342900" lvl="0" indent="-342900">
              <a:lnSpc>
                <a:spcPct val="107000"/>
              </a:lnSpc>
              <a:spcAft>
                <a:spcPts val="600"/>
              </a:spcAft>
              <a:buFont typeface="+mj-lt"/>
              <a:buAutoNum type="arabicPeriod"/>
            </a:pPr>
            <a:r>
              <a:rPr lang="sv-SE" sz="1800" dirty="0">
                <a:effectLst/>
                <a:latin typeface="Times New Roman" panose="02020603050405020304" pitchFamily="18" charset="0"/>
                <a:ea typeface="Calibri" panose="020F0502020204030204" pitchFamily="34" charset="0"/>
                <a:cs typeface="Arial" panose="020B0604020202020204" pitchFamily="34" charset="0"/>
              </a:rPr>
              <a:t>Förenkla för separat sortering av betong, porslin och tegel genom att använda samma benämningar och materialindelningar i alla kommuner.</a:t>
            </a:r>
          </a:p>
          <a:p>
            <a:pPr>
              <a:lnSpc>
                <a:spcPct val="107000"/>
              </a:lnSpc>
              <a:spcBef>
                <a:spcPts val="600"/>
              </a:spcBef>
              <a:spcAft>
                <a:spcPts val="600"/>
              </a:spcAft>
            </a:pPr>
            <a:r>
              <a:rPr lang="sv-SE" sz="1800" dirty="0">
                <a:effectLst/>
                <a:latin typeface="Times New Roman" panose="02020603050405020304" pitchFamily="18" charset="0"/>
                <a:ea typeface="Calibri" panose="020F0502020204030204" pitchFamily="34" charset="0"/>
                <a:cs typeface="Arial" panose="020B0604020202020204" pitchFamily="34" charset="0"/>
              </a:rPr>
              <a:t>Västra Skåne är ett intressant område att börja i </a:t>
            </a:r>
            <a:r>
              <a:rPr lang="sv-SE" sz="1800" dirty="0" err="1">
                <a:effectLst/>
                <a:latin typeface="Times New Roman" panose="02020603050405020304" pitchFamily="18" charset="0"/>
                <a:ea typeface="Calibri" panose="020F0502020204030204" pitchFamily="34" charset="0"/>
                <a:cs typeface="Arial" panose="020B0604020202020204" pitchFamily="34" charset="0"/>
              </a:rPr>
              <a:t>pga</a:t>
            </a:r>
            <a:r>
              <a:rPr lang="sv-SE" sz="1800" dirty="0">
                <a:effectLst/>
                <a:latin typeface="Times New Roman" panose="02020603050405020304" pitchFamily="18" charset="0"/>
                <a:ea typeface="Calibri" panose="020F0502020204030204" pitchFamily="34" charset="0"/>
                <a:cs typeface="Arial" panose="020B0604020202020204" pitchFamily="34" charset="0"/>
              </a:rPr>
              <a:t> underskott av ballastmaterial, liksom göteborgsområdet där det finns behov att minska belastningen på deponier.</a:t>
            </a:r>
          </a:p>
          <a:p>
            <a:endParaRPr lang="sv-SE" dirty="0"/>
          </a:p>
        </p:txBody>
      </p:sp>
      <p:pic>
        <p:nvPicPr>
          <p:cNvPr id="8" name="Platshållare för bild 7" descr="En bild som visar byggmaterial, tegelsten, sten&#10;&#10;Automatiskt genererad beskrivning">
            <a:extLst>
              <a:ext uri="{FF2B5EF4-FFF2-40B4-BE49-F238E27FC236}">
                <a16:creationId xmlns:a16="http://schemas.microsoft.com/office/drawing/2014/main" id="{E34EE6AE-2152-047E-A9EE-B4FDDFE96FCE}"/>
              </a:ext>
            </a:extLst>
          </p:cNvPr>
          <p:cNvPicPr>
            <a:picLocks noGrp="1" noChangeAspect="1"/>
          </p:cNvPicPr>
          <p:nvPr>
            <p:ph type="pic" sz="quarter" idx="12"/>
          </p:nvPr>
        </p:nvPicPr>
        <p:blipFill>
          <a:blip r:embed="rId2"/>
          <a:srcRect l="17126" r="17126"/>
          <a:stretch>
            <a:fillRect/>
          </a:stretch>
        </p:blipFill>
        <p:spPr/>
      </p:pic>
    </p:spTree>
    <p:extLst>
      <p:ext uri="{BB962C8B-B14F-4D97-AF65-F5344CB8AC3E}">
        <p14:creationId xmlns:p14="http://schemas.microsoft.com/office/powerpoint/2010/main" val="87174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75405-E0AD-3E4D-A5AF-2AE73C42BD30}"/>
              </a:ext>
            </a:extLst>
          </p:cNvPr>
          <p:cNvSpPr>
            <a:spLocks noGrp="1"/>
          </p:cNvSpPr>
          <p:nvPr>
            <p:ph type="title"/>
          </p:nvPr>
        </p:nvSpPr>
        <p:spPr/>
        <p:txBody>
          <a:bodyPr>
            <a:noAutofit/>
          </a:bodyPr>
          <a:lstStyle/>
          <a:p>
            <a:r>
              <a:rPr lang="sv-SE" sz="3200" dirty="0"/>
              <a:t>Rapportinformation</a:t>
            </a:r>
          </a:p>
        </p:txBody>
      </p:sp>
      <p:sp>
        <p:nvSpPr>
          <p:cNvPr id="3" name="Platshållare för text 2">
            <a:extLst>
              <a:ext uri="{FF2B5EF4-FFF2-40B4-BE49-F238E27FC236}">
                <a16:creationId xmlns:a16="http://schemas.microsoft.com/office/drawing/2014/main" id="{D0ADCDA3-280B-4B40-998E-17282984CED1}"/>
              </a:ext>
            </a:extLst>
          </p:cNvPr>
          <p:cNvSpPr>
            <a:spLocks noGrp="1"/>
          </p:cNvSpPr>
          <p:nvPr>
            <p:ph type="body" sz="quarter" idx="11"/>
          </p:nvPr>
        </p:nvSpPr>
        <p:spPr/>
        <p:txBody>
          <a:bodyPr/>
          <a:lstStyle/>
          <a:p>
            <a:r>
              <a:rPr lang="sv-SE" kern="0" dirty="0"/>
              <a:t>Rapporten finns för nedladdning (kostnadsfritt för Avfall Sveriges medlemmar) från </a:t>
            </a:r>
            <a:r>
              <a:rPr lang="sv-SE" kern="0" dirty="0">
                <a:hlinkClick r:id="rId2"/>
              </a:rPr>
              <a:t>www.avfallsverige.se</a:t>
            </a:r>
            <a:endParaRPr lang="sv-SE" kern="0" dirty="0"/>
          </a:p>
          <a:p>
            <a:endParaRPr lang="sv-SE" kern="0" dirty="0"/>
          </a:p>
          <a:p>
            <a:r>
              <a:rPr lang="sv-SE" kern="0" dirty="0"/>
              <a:t>Mer information om detta projekt kan du få från:</a:t>
            </a:r>
          </a:p>
          <a:p>
            <a:r>
              <a:rPr lang="sv-SE" dirty="0"/>
              <a:t>Fredrika </a:t>
            </a:r>
            <a:r>
              <a:rPr lang="sv-SE" dirty="0" err="1"/>
              <a:t>Stranne</a:t>
            </a:r>
            <a:r>
              <a:rPr lang="sv-SE" dirty="0"/>
              <a:t>, rådgivare för deponerings- och avfallsanläggningar, </a:t>
            </a:r>
            <a:r>
              <a:rPr lang="sv-SE" dirty="0">
                <a:hlinkClick r:id="rId3"/>
              </a:rPr>
              <a:t>fredrika.stranne@avfallsverige.se</a:t>
            </a:r>
            <a:endParaRPr lang="sv-SE" dirty="0"/>
          </a:p>
          <a:p>
            <a:endParaRPr lang="sv-SE" dirty="0"/>
          </a:p>
          <a:p>
            <a:r>
              <a:rPr lang="sv-SE" dirty="0"/>
              <a:t>Camilla Nilsson, rådgivare för ÅVC, </a:t>
            </a:r>
            <a:r>
              <a:rPr lang="sv-SE" dirty="0">
                <a:hlinkClick r:id="rId4"/>
              </a:rPr>
              <a:t>camilla.nilsson@avfallsverige.se</a:t>
            </a:r>
            <a:endParaRPr lang="sv-SE"/>
          </a:p>
          <a:p>
            <a:endParaRPr lang="sv-SE" dirty="0"/>
          </a:p>
        </p:txBody>
      </p:sp>
      <p:sp>
        <p:nvSpPr>
          <p:cNvPr id="4" name="Platshållare för bild 3">
            <a:extLst>
              <a:ext uri="{FF2B5EF4-FFF2-40B4-BE49-F238E27FC236}">
                <a16:creationId xmlns:a16="http://schemas.microsoft.com/office/drawing/2014/main" id="{47A8CD13-ABA9-554D-AD69-465ACB141EA8}"/>
              </a:ext>
            </a:extLst>
          </p:cNvPr>
          <p:cNvSpPr>
            <a:spLocks noGrp="1"/>
          </p:cNvSpPr>
          <p:nvPr>
            <p:ph type="pic" sz="quarter" idx="12"/>
          </p:nvPr>
        </p:nvSpPr>
        <p:spPr/>
      </p:sp>
    </p:spTree>
    <p:extLst>
      <p:ext uri="{BB962C8B-B14F-4D97-AF65-F5344CB8AC3E}">
        <p14:creationId xmlns:p14="http://schemas.microsoft.com/office/powerpoint/2010/main" val="1580263107"/>
      </p:ext>
    </p:extLst>
  </p:cSld>
  <p:clrMapOvr>
    <a:masterClrMapping/>
  </p:clrMapOvr>
</p:sld>
</file>

<file path=ppt/theme/theme1.xml><?xml version="1.0" encoding="utf-8"?>
<a:theme xmlns:a="http://schemas.openxmlformats.org/drawingml/2006/main" name="AvfallSverige-mall">
  <a:themeElements>
    <a:clrScheme name="Avfall Sverige">
      <a:dk1>
        <a:sysClr val="windowText" lastClr="000000"/>
      </a:dk1>
      <a:lt1>
        <a:sysClr val="window" lastClr="FFFFFF"/>
      </a:lt1>
      <a:dk2>
        <a:srgbClr val="007079"/>
      </a:dk2>
      <a:lt2>
        <a:srgbClr val="669C9F"/>
      </a:lt2>
      <a:accent1>
        <a:srgbClr val="004C73"/>
      </a:accent1>
      <a:accent2>
        <a:srgbClr val="51B8CF"/>
      </a:accent2>
      <a:accent3>
        <a:srgbClr val="9B064A"/>
      </a:accent3>
      <a:accent4>
        <a:srgbClr val="EC9C00"/>
      </a:accent4>
      <a:accent5>
        <a:srgbClr val="44A12B"/>
      </a:accent5>
      <a:accent6>
        <a:srgbClr val="CC003A"/>
      </a:accent6>
      <a:hlink>
        <a:srgbClr val="0000FF"/>
      </a:hlink>
      <a:folHlink>
        <a:srgbClr val="800080"/>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presentation-mall 190429" id="{B66FCBE3-748F-3C4D-8ABD-947A9AFB897E}" vid="{BA1568FF-1C9B-9F49-924E-93DC5DC385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AvfallSverige-mall</Template>
  <TotalTime>30</TotalTime>
  <Words>462</Words>
  <Application>Microsoft Macintosh PowerPoint</Application>
  <PresentationFormat>Bredbild</PresentationFormat>
  <Paragraphs>36</Paragraphs>
  <Slides>6</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6</vt:i4>
      </vt:variant>
    </vt:vector>
  </HeadingPairs>
  <TitlesOfParts>
    <vt:vector size="12" baseType="lpstr">
      <vt:lpstr>Arial</vt:lpstr>
      <vt:lpstr>Calibri</vt:lpstr>
      <vt:lpstr>Georgia</vt:lpstr>
      <vt:lpstr>Times</vt:lpstr>
      <vt:lpstr>Times New Roman</vt:lpstr>
      <vt:lpstr>AvfallSverige-mall</vt:lpstr>
      <vt:lpstr>Ökad återvinning av mineraliskt bygg- och rivningsavfall</vt:lpstr>
      <vt:lpstr>Projektorganisation</vt:lpstr>
      <vt:lpstr>Bakgrund</vt:lpstr>
      <vt:lpstr>Resultat</vt:lpstr>
      <vt:lpstr>Slutsatser</vt:lpstr>
      <vt:lpstr>Rapportinformation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Rapporttitel</dc:title>
  <dc:creator>Camilla Nilsson</dc:creator>
  <cp:lastModifiedBy>Jessica Christiansen</cp:lastModifiedBy>
  <cp:revision>4</cp:revision>
  <dcterms:created xsi:type="dcterms:W3CDTF">2021-08-17T08:47:27Z</dcterms:created>
  <dcterms:modified xsi:type="dcterms:W3CDTF">2023-03-21T14:59:30Z</dcterms:modified>
</cp:coreProperties>
</file>