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62" r:id="rId4"/>
    <p:sldId id="263" r:id="rId5"/>
    <p:sldId id="264" r:id="rId6"/>
    <p:sldId id="265" r:id="rId7"/>
    <p:sldId id="258" r:id="rId8"/>
    <p:sldId id="260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A2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82764" autoAdjust="0"/>
  </p:normalViewPr>
  <p:slideViewPr>
    <p:cSldViewPr snapToGrid="0" snapToObjects="1">
      <p:cViewPr varScale="1">
        <p:scale>
          <a:sx n="92" d="100"/>
          <a:sy n="92" d="100"/>
        </p:scale>
        <p:origin x="-176" y="-1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FF3AC-8C3E-6D4B-A3E7-E079B4621608}" type="datetimeFigureOut">
              <a:rPr lang="sv-SE" smtClean="0"/>
              <a:t>19-03-04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7DEBD-AC2C-5348-8611-B91E0BA19E2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490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7DEBD-AC2C-5348-8611-B91E0BA19E2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881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Genomförandet av projektet bestod</a:t>
            </a:r>
            <a:r>
              <a:rPr lang="sv-SE" baseline="0" dirty="0" smtClean="0"/>
              <a:t> av:</a:t>
            </a:r>
          </a:p>
          <a:p>
            <a:pPr marL="342900" lvl="0" indent="-342900">
              <a:buFont typeface="Arial"/>
              <a:buChar char="•"/>
            </a:pPr>
            <a:r>
              <a:rPr lang="sv-SE" sz="1200" dirty="0" smtClean="0"/>
              <a:t>Tre gemensamma träffar</a:t>
            </a:r>
          </a:p>
          <a:p>
            <a:pPr marL="342900" lvl="0" indent="-342900">
              <a:buFont typeface="Arial"/>
              <a:buChar char="•"/>
            </a:pPr>
            <a:r>
              <a:rPr lang="sv-SE" sz="1200" dirty="0" smtClean="0"/>
              <a:t>Kommunerna coachades</a:t>
            </a:r>
          </a:p>
          <a:p>
            <a:pPr marL="342900" lvl="0" indent="-342900">
              <a:buFont typeface="Arial"/>
              <a:buChar char="•"/>
            </a:pPr>
            <a:r>
              <a:rPr lang="sv-SE" sz="1200" dirty="0" smtClean="0"/>
              <a:t>Handlingsplan med åtgärder</a:t>
            </a:r>
          </a:p>
          <a:p>
            <a:pPr marL="342900" lvl="0" indent="-342900">
              <a:buFont typeface="Arial"/>
              <a:buChar char="•"/>
            </a:pPr>
            <a:r>
              <a:rPr lang="sv-SE" sz="1200" dirty="0" smtClean="0"/>
              <a:t>Kommunikationsinsatser </a:t>
            </a:r>
            <a:br>
              <a:rPr lang="sv-SE" sz="1200" dirty="0" smtClean="0"/>
            </a:br>
            <a:r>
              <a:rPr lang="sv-SE" sz="1200" dirty="0" smtClean="0"/>
              <a:t>för att sprida engagemang</a:t>
            </a: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7DEBD-AC2C-5348-8611-B91E0BA19E2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1536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>
                <a:solidFill>
                  <a:schemeClr val="bg1"/>
                </a:solidFill>
              </a:rPr>
              <a:t>Minskning av </a:t>
            </a:r>
            <a:r>
              <a:rPr lang="sv-SE" dirty="0" err="1" smtClean="0">
                <a:solidFill>
                  <a:schemeClr val="bg1"/>
                </a:solidFill>
              </a:rPr>
              <a:t>matsvinn</a:t>
            </a:r>
            <a:r>
              <a:rPr lang="sv-SE" dirty="0" smtClean="0">
                <a:solidFill>
                  <a:schemeClr val="bg1"/>
                </a:solidFill>
              </a:rPr>
              <a:t> med ca 32 %,</a:t>
            </a:r>
            <a:r>
              <a:rPr lang="sv-SE" baseline="0" dirty="0" smtClean="0">
                <a:solidFill>
                  <a:schemeClr val="bg1"/>
                </a:solidFill>
              </a:rPr>
              <a:t> beräknat efter trendlinjen i diagrammet. Räknas resultatet på första och sista mätperioderna blir det </a:t>
            </a:r>
            <a:r>
              <a:rPr lang="sv-SE" dirty="0" smtClean="0">
                <a:solidFill>
                  <a:schemeClr val="bg1"/>
                </a:solidFill>
              </a:rPr>
              <a:t>16 %.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>
                <a:solidFill>
                  <a:schemeClr val="bg1"/>
                </a:solidFill>
              </a:rPr>
              <a:t>Se</a:t>
            </a:r>
            <a:r>
              <a:rPr lang="sv-SE" baseline="0" dirty="0" smtClean="0">
                <a:solidFill>
                  <a:schemeClr val="bg1"/>
                </a:solidFill>
              </a:rPr>
              <a:t> rapporten för mer information.</a:t>
            </a:r>
            <a:endParaRPr lang="sv-SE" dirty="0" smtClean="0">
              <a:solidFill>
                <a:schemeClr val="bg1"/>
              </a:solidFill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7DEBD-AC2C-5348-8611-B91E0BA19E2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9573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Minskning av </a:t>
            </a:r>
            <a:r>
              <a:rPr lang="sv-SE" dirty="0" err="1" smtClean="0"/>
              <a:t>matsvinn</a:t>
            </a:r>
            <a:r>
              <a:rPr lang="sv-SE" dirty="0" smtClean="0"/>
              <a:t> med ca 17 % beräknat efter </a:t>
            </a:r>
            <a:r>
              <a:rPr lang="sv-SE" baseline="0" dirty="0" smtClean="0">
                <a:solidFill>
                  <a:schemeClr val="bg1"/>
                </a:solidFill>
              </a:rPr>
              <a:t>första och sista mätperioderna på grund av betydligt färre mätresultat.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Räknas resultatet efter</a:t>
            </a:r>
            <a:r>
              <a:rPr lang="sv-SE" baseline="0" dirty="0" smtClean="0"/>
              <a:t> trendlinjen som i förra bilden blir det </a:t>
            </a:r>
            <a:r>
              <a:rPr lang="sv-SE" dirty="0" smtClean="0"/>
              <a:t>25 %.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>
                <a:solidFill>
                  <a:schemeClr val="bg1"/>
                </a:solidFill>
              </a:rPr>
              <a:t>Se</a:t>
            </a:r>
            <a:r>
              <a:rPr lang="sv-SE" baseline="0" dirty="0" smtClean="0">
                <a:solidFill>
                  <a:schemeClr val="bg1"/>
                </a:solidFill>
              </a:rPr>
              <a:t> rapporten för mer information.</a:t>
            </a:r>
            <a:endParaRPr lang="sv-SE" dirty="0" smtClean="0">
              <a:solidFill>
                <a:schemeClr val="bg1"/>
              </a:solidFill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7DEBD-AC2C-5348-8611-B91E0BA19E2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9573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7DEBD-AC2C-5348-8611-B91E0BA19E2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9573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7DEBD-AC2C-5348-8611-B91E0BA19E2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9573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7DEBD-AC2C-5348-8611-B91E0BA19E2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4717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_vit_s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296" y="4148486"/>
            <a:ext cx="4067408" cy="1840394"/>
          </a:xfrm>
          <a:prstGeom prst="rect">
            <a:avLst/>
          </a:prstGeom>
        </p:spPr>
      </p:pic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113755"/>
            <a:ext cx="9144000" cy="584371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Rapportnummer (fylls i av Avfall Sverige)</a:t>
            </a:r>
            <a:endParaRPr lang="sv-SE" dirty="0"/>
          </a:p>
        </p:txBody>
      </p:sp>
      <p:sp>
        <p:nvSpPr>
          <p:cNvPr id="9" name="Rubrik 6"/>
          <p:cNvSpPr>
            <a:spLocks noGrp="1"/>
          </p:cNvSpPr>
          <p:nvPr>
            <p:ph type="title" hasCustomPrompt="1"/>
          </p:nvPr>
        </p:nvSpPr>
        <p:spPr>
          <a:xfrm>
            <a:off x="838200" y="1275328"/>
            <a:ext cx="10515600" cy="684101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Rapporttitel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2882407"/>
            <a:ext cx="9144000" cy="583846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sv-SE" sz="20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 smtClean="0"/>
              <a:t>Datum (YYYY-MM-DD)</a:t>
            </a:r>
            <a:endParaRPr lang="sv-S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nröd grundsi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Fylls i av Avfall Sverige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Fylls i av Avfall Sverige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 hasCustomPrompt="1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Läggs in av Avfall Sverige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jusgrön grundsi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Fylls i av Avfall Sverige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Fylls i av Avfall Sverige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 hasCustomPrompt="1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Läggs in av Avfall Sverige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30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grundsida">
    <p:bg>
      <p:bgPr>
        <a:solidFill>
          <a:srgbClr val="555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Fylls i av Avfall Sverige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Fylls i av Avfall Sverige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 hasCustomPrompt="1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Läggs in av Avfall Sverige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_green_s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597" y="1444510"/>
            <a:ext cx="5084778" cy="23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89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_green_lig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158"/>
          </a:xfrm>
          <a:prstGeom prst="rect">
            <a:avLst/>
          </a:prstGeom>
        </p:spPr>
      </p:pic>
      <p:sp>
        <p:nvSpPr>
          <p:cNvPr id="15" name="Platshållare för bild 14"/>
          <p:cNvSpPr>
            <a:spLocks noGrp="1"/>
          </p:cNvSpPr>
          <p:nvPr>
            <p:ph type="pic" sz="quarter" idx="12" hasCustomPrompt="1"/>
          </p:nvPr>
        </p:nvSpPr>
        <p:spPr>
          <a:xfrm>
            <a:off x="8685728" y="1177380"/>
            <a:ext cx="2990336" cy="4478354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sv-SE" noProof="0" dirty="0" smtClean="0"/>
              <a:t>Omslagsbild (läggs in av Avfall Sverige)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669415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grund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Bakgrund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 hasCustomPrompt="1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noProof="0" dirty="0" smtClean="0"/>
              <a:t>Dra eventuell bild till platshållaren eller klicka på ikonen för att lägga till den</a:t>
            </a:r>
            <a:endParaRPr lang="sv-SE" noProof="0" dirty="0"/>
          </a:p>
        </p:txBody>
      </p:sp>
      <p:pic>
        <p:nvPicPr>
          <p:cNvPr id="6" name="Picture 7" descr="log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Grön grund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Resultat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 hasCustomPrompt="1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noProof="0" dirty="0" smtClean="0"/>
              <a:t>Dra eventuell bild till platshållaren eller klicka på ikonen för att lägga till den</a:t>
            </a:r>
            <a:endParaRPr lang="sv-SE" noProof="0" dirty="0"/>
          </a:p>
        </p:txBody>
      </p:sp>
      <p:pic>
        <p:nvPicPr>
          <p:cNvPr id="6" name="Picture 7" descr="log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82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ön grund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Slutsatser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 marL="285750" indent="-285750">
              <a:buFont typeface="Arial"/>
              <a:buChar char="•"/>
              <a:defRPr>
                <a:solidFill>
                  <a:schemeClr val="bg1"/>
                </a:solidFill>
              </a:defRPr>
            </a:lvl1pPr>
            <a:lvl2pPr marL="742950" indent="-285750">
              <a:buFont typeface="Arial"/>
              <a:buChar char="•"/>
              <a:defRPr>
                <a:solidFill>
                  <a:schemeClr val="bg1"/>
                </a:solidFill>
              </a:defRPr>
            </a:lvl2pPr>
            <a:lvl3pPr marL="1200150" indent="-285750"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1657350" indent="-285750">
              <a:buFont typeface="Arial"/>
              <a:buChar char="•"/>
              <a:defRPr>
                <a:solidFill>
                  <a:schemeClr val="bg1"/>
                </a:solidFill>
              </a:defRPr>
            </a:lvl4pPr>
            <a:lvl5pPr marL="2114550" indent="-285750">
              <a:buFont typeface="Arial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 hasCustomPrompt="1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Dra </a:t>
            </a:r>
            <a:r>
              <a:rPr lang="sv-SE" noProof="0" dirty="0" smtClean="0"/>
              <a:t>eventuell bild </a:t>
            </a:r>
            <a:r>
              <a:rPr lang="sv-SE" dirty="0" smtClean="0"/>
              <a:t>till platshållaren eller klicka på ikonen för att lägga till den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96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 grund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Fylls i Av Avfall Sverige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Fylls i av Avfall Sverige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 hasCustomPrompt="1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Läggs in av Avfall Sverige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öd grundsid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Fylls i av Avfall Sverige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Fylls i av Avfall Sverige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 hasCustomPrompt="1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Läggs in av Avfall Sverige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jusblå grundsi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Fylls i av Avfall Sverige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Fylls i av Avfall Sverige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 hasCustomPrompt="1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dirty="0" smtClean="0"/>
              <a:t>Läggs in av Avfall Sverige</a:t>
            </a:r>
            <a:endParaRPr lang="sv-SE" noProof="0" dirty="0"/>
          </a:p>
        </p:txBody>
      </p:sp>
      <p:pic>
        <p:nvPicPr>
          <p:cNvPr id="6" name="Picture 7" descr="log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l grundsid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Fylls i av Avfall Sverige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1397530"/>
            <a:ext cx="7008123" cy="425820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Fylls i av Avfall Sverige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 hasCustomPrompt="1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Läggs in av Avfall Sverige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15938" y="500062"/>
            <a:ext cx="10515600" cy="715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formatet för bakgrundsrubriken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15938" y="158029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270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65" r:id="rId4"/>
    <p:sldLayoutId id="2147483663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4" r:id="rId11"/>
    <p:sldLayoutId id="2147483662" r:id="rId12"/>
    <p:sldLayoutId id="2147483660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23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356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avfallsverige.se/" TargetMode="External"/><Relationship Id="rId3" Type="http://schemas.openxmlformats.org/officeDocument/2006/relationships/hyperlink" Target="mailto:asa.hagelin@avfallsverige.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1524000" y="2634455"/>
            <a:ext cx="9144000" cy="584371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				2019:08							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Resultat av och erfarenheter från användning av Avfall Sveriges metod för förebyggande av avfall </a:t>
            </a:r>
            <a:br>
              <a:rPr lang="sv-SE" dirty="0"/>
            </a:br>
            <a:r>
              <a:rPr lang="sv-SE" dirty="0"/>
              <a:t>– </a:t>
            </a:r>
            <a:br>
              <a:rPr lang="sv-SE" dirty="0"/>
            </a:br>
            <a:r>
              <a:rPr lang="sv-SE" dirty="0"/>
              <a:t>Översta steget och andra projekt </a:t>
            </a:r>
          </a:p>
        </p:txBody>
      </p:sp>
    </p:spTree>
    <p:extLst>
      <p:ext uri="{BB962C8B-B14F-4D97-AF65-F5344CB8AC3E}">
        <p14:creationId xmlns:p14="http://schemas.microsoft.com/office/powerpoint/2010/main" val="418970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927751" y="1177380"/>
            <a:ext cx="736120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solidFill>
                  <a:srgbClr val="68A2A6"/>
                </a:solidFill>
              </a:rPr>
              <a:t>Genomförare:</a:t>
            </a:r>
          </a:p>
          <a:p>
            <a:r>
              <a:rPr lang="sv-SE" sz="2000" dirty="0"/>
              <a:t>Ekenässkolans kök och Eslövs kommun – </a:t>
            </a:r>
            <a:r>
              <a:rPr lang="sv-SE" sz="2000" b="1" dirty="0" err="1"/>
              <a:t>matsvinn</a:t>
            </a:r>
            <a:r>
              <a:rPr lang="sv-SE" sz="2000" b="1" dirty="0"/>
              <a:t> </a:t>
            </a:r>
          </a:p>
          <a:p>
            <a:r>
              <a:rPr lang="sv-SE" sz="2000" dirty="0" err="1"/>
              <a:t>Linegården</a:t>
            </a:r>
            <a:r>
              <a:rPr lang="sv-SE" sz="2000" dirty="0"/>
              <a:t> och Lunds kommun – </a:t>
            </a:r>
            <a:r>
              <a:rPr lang="sv-SE" sz="2000" b="1" dirty="0" err="1"/>
              <a:t>matsvinn</a:t>
            </a:r>
            <a:r>
              <a:rPr lang="sv-SE" sz="2000" b="1" dirty="0"/>
              <a:t> </a:t>
            </a:r>
          </a:p>
          <a:p>
            <a:r>
              <a:rPr lang="sv-SE" sz="2000" dirty="0"/>
              <a:t>Hattstugan och Svedala kommun – </a:t>
            </a:r>
            <a:r>
              <a:rPr lang="sv-SE" sz="2000" b="1" dirty="0" err="1"/>
              <a:t>matsvinn</a:t>
            </a:r>
            <a:r>
              <a:rPr lang="sv-SE" sz="2000" b="1" dirty="0"/>
              <a:t> </a:t>
            </a:r>
          </a:p>
          <a:p>
            <a:r>
              <a:rPr lang="sv-SE" sz="2000" dirty="0"/>
              <a:t>IT-avdelningen i Lomma kommun och </a:t>
            </a:r>
            <a:r>
              <a:rPr lang="sv-SE" sz="2000" dirty="0" err="1"/>
              <a:t>Sysav</a:t>
            </a:r>
            <a:r>
              <a:rPr lang="sv-SE" sz="2000" dirty="0"/>
              <a:t> - </a:t>
            </a:r>
            <a:r>
              <a:rPr lang="sv-SE" sz="2000" b="1" dirty="0"/>
              <a:t>IT</a:t>
            </a:r>
          </a:p>
          <a:p>
            <a:endParaRPr lang="sv-SE" sz="2000" dirty="0"/>
          </a:p>
          <a:p>
            <a:r>
              <a:rPr lang="sv-SE" sz="2000" dirty="0">
                <a:solidFill>
                  <a:srgbClr val="68A2A6"/>
                </a:solidFill>
              </a:rPr>
              <a:t>Projektledare:</a:t>
            </a:r>
          </a:p>
          <a:p>
            <a:r>
              <a:rPr lang="sv-SE" sz="2000" dirty="0" smtClean="0"/>
              <a:t>Maria Larsson, </a:t>
            </a:r>
            <a:r>
              <a:rPr lang="sv-SE" sz="2000" dirty="0" err="1" smtClean="0"/>
              <a:t>Marla</a:t>
            </a:r>
            <a:r>
              <a:rPr lang="sv-SE" sz="2000" dirty="0" smtClean="0"/>
              <a:t> Miljödialog</a:t>
            </a:r>
          </a:p>
          <a:p>
            <a:endParaRPr lang="sv-SE" sz="2000" dirty="0"/>
          </a:p>
          <a:p>
            <a:r>
              <a:rPr lang="sv-SE" sz="2000" dirty="0">
                <a:solidFill>
                  <a:srgbClr val="68A2A6"/>
                </a:solidFill>
              </a:rPr>
              <a:t>Finansiär(er):</a:t>
            </a:r>
          </a:p>
          <a:p>
            <a:r>
              <a:rPr lang="sv-SE" sz="2000" dirty="0"/>
              <a:t>Huvudman: Hållbar utveckling Skåne </a:t>
            </a:r>
          </a:p>
          <a:p>
            <a:r>
              <a:rPr lang="sv-SE" sz="2000" dirty="0"/>
              <a:t>Finansiärer: Region Skåne, länsstyrelsen och projektdeltagarna</a:t>
            </a:r>
          </a:p>
          <a:p>
            <a:r>
              <a:rPr lang="sv-SE" sz="2000" dirty="0" smtClean="0"/>
              <a:t>organisation</a:t>
            </a:r>
            <a:endParaRPr lang="sv-SE" sz="2000" dirty="0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802" y="1177380"/>
            <a:ext cx="3178262" cy="451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98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7234" y="512763"/>
            <a:ext cx="9214253" cy="63741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Resultat </a:t>
            </a:r>
            <a:r>
              <a:rPr lang="sv-SE" dirty="0"/>
              <a:t>Hattstugan, </a:t>
            </a:r>
            <a:r>
              <a:rPr lang="sv-SE" dirty="0" smtClean="0"/>
              <a:t>Bara, </a:t>
            </a:r>
            <a:r>
              <a:rPr lang="sv-SE" dirty="0" smtClean="0"/>
              <a:t>Svedala</a:t>
            </a:r>
            <a:r>
              <a:rPr lang="sv-SE" dirty="0" smtClean="0"/>
              <a:t> </a:t>
            </a:r>
            <a:r>
              <a:rPr lang="sv-SE" dirty="0" smtClean="0"/>
              <a:t>– 32 % minskning</a:t>
            </a:r>
            <a:endParaRPr lang="sv-SE" dirty="0"/>
          </a:p>
        </p:txBody>
      </p:sp>
      <p:pic>
        <p:nvPicPr>
          <p:cNvPr id="8" name="Bildobjekt 7" descr="Figur 7, resultat  Hattstug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78" y="1328533"/>
            <a:ext cx="8330274" cy="458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42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7234" y="512763"/>
            <a:ext cx="9214253" cy="637410"/>
          </a:xfrm>
        </p:spPr>
        <p:txBody>
          <a:bodyPr/>
          <a:lstStyle/>
          <a:p>
            <a:r>
              <a:rPr lang="sv-SE" dirty="0" smtClean="0"/>
              <a:t>Resultat </a:t>
            </a:r>
            <a:r>
              <a:rPr lang="sv-SE" dirty="0" err="1"/>
              <a:t>Linegården</a:t>
            </a:r>
            <a:r>
              <a:rPr lang="sv-SE" dirty="0"/>
              <a:t>, </a:t>
            </a:r>
            <a:r>
              <a:rPr lang="sv-SE" dirty="0" smtClean="0"/>
              <a:t>Lund – 17 % minskning </a:t>
            </a:r>
            <a:endParaRPr lang="sv-SE" dirty="0"/>
          </a:p>
        </p:txBody>
      </p:sp>
      <p:pic>
        <p:nvPicPr>
          <p:cNvPr id="3" name="Bildobjekt 2" descr="Figur 8, resultat Linegård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50173"/>
            <a:ext cx="7998178" cy="473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98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7234" y="512763"/>
            <a:ext cx="9398766" cy="637410"/>
          </a:xfrm>
        </p:spPr>
        <p:txBody>
          <a:bodyPr>
            <a:noAutofit/>
          </a:bodyPr>
          <a:lstStyle/>
          <a:p>
            <a:r>
              <a:rPr lang="sv-SE" dirty="0" smtClean="0"/>
              <a:t>Resultat </a:t>
            </a:r>
            <a:r>
              <a:rPr lang="sv-SE" dirty="0"/>
              <a:t>Ekenässkolan, </a:t>
            </a:r>
            <a:r>
              <a:rPr lang="sv-SE" dirty="0" smtClean="0"/>
              <a:t>Eslöv – ökning ?!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sv-SE" sz="2400" dirty="0"/>
              <a:t>Olika sätt att mäta</a:t>
            </a:r>
          </a:p>
          <a:p>
            <a:pPr marL="342900" indent="-342900">
              <a:buFontTx/>
              <a:buChar char="-"/>
            </a:pPr>
            <a:r>
              <a:rPr lang="sv-SE" sz="2400" dirty="0"/>
              <a:t>Nytt digitalt system</a:t>
            </a:r>
          </a:p>
          <a:p>
            <a:pPr marL="342900" indent="-342900">
              <a:buFontTx/>
              <a:buChar char="-"/>
            </a:pPr>
            <a:r>
              <a:rPr lang="sv-SE" sz="2400" dirty="0"/>
              <a:t>Feltolkningar av nya instruktioner i köket </a:t>
            </a:r>
          </a:p>
          <a:p>
            <a:pPr marL="342900" indent="-342900">
              <a:buFontTx/>
              <a:buChar char="-"/>
            </a:pPr>
            <a:r>
              <a:rPr lang="sv-SE" sz="2400" dirty="0"/>
              <a:t>Kantiner kontra skålar</a:t>
            </a:r>
          </a:p>
          <a:p>
            <a:pPr marL="342900" indent="-342900">
              <a:buFontTx/>
              <a:buChar char="-"/>
            </a:pPr>
            <a:r>
              <a:rPr lang="sv-SE" sz="2400" dirty="0"/>
              <a:t>Personalbyte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9363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7234" y="512763"/>
            <a:ext cx="9398766" cy="637410"/>
          </a:xfrm>
        </p:spPr>
        <p:txBody>
          <a:bodyPr>
            <a:noAutofit/>
          </a:bodyPr>
          <a:lstStyle/>
          <a:p>
            <a:r>
              <a:rPr lang="sv-SE" dirty="0" smtClean="0"/>
              <a:t>Resultat IT-</a:t>
            </a:r>
            <a:r>
              <a:rPr lang="sv-SE" dirty="0" err="1" smtClean="0"/>
              <a:t>avd</a:t>
            </a:r>
            <a:r>
              <a:rPr lang="sv-SE" dirty="0" smtClean="0"/>
              <a:t>, Lomma 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sz="2800" dirty="0"/>
              <a:t>Inga mätbara resultat än, men </a:t>
            </a:r>
            <a:r>
              <a:rPr lang="is-IS" sz="2800" dirty="0"/>
              <a:t>…</a:t>
            </a:r>
            <a:endParaRPr lang="sv-SE" sz="2800" dirty="0"/>
          </a:p>
          <a:p>
            <a:pPr marL="342900" indent="-342900">
              <a:buFontTx/>
              <a:buChar char="-"/>
            </a:pPr>
            <a:r>
              <a:rPr lang="sv-SE" sz="2000" dirty="0"/>
              <a:t>Bättre helhetssyn på verksamheten</a:t>
            </a:r>
          </a:p>
          <a:p>
            <a:pPr marL="342900" indent="-342900">
              <a:buFontTx/>
              <a:buChar char="-"/>
            </a:pPr>
            <a:r>
              <a:rPr lang="sv-SE" sz="2000" dirty="0"/>
              <a:t>Certifieringsprocess vid inköp</a:t>
            </a:r>
          </a:p>
          <a:p>
            <a:pPr marL="342900" indent="-342900">
              <a:buFontTx/>
              <a:buChar char="-"/>
            </a:pPr>
            <a:r>
              <a:rPr lang="sv-SE" sz="2000" dirty="0" err="1"/>
              <a:t>Id-märkning</a:t>
            </a:r>
            <a:r>
              <a:rPr lang="sv-SE" sz="2000" dirty="0"/>
              <a:t> och inventering</a:t>
            </a:r>
          </a:p>
          <a:p>
            <a:pPr marL="342900" indent="-342900">
              <a:buFontTx/>
              <a:buChar char="-"/>
            </a:pPr>
            <a:r>
              <a:rPr lang="sv-SE" sz="2000" dirty="0"/>
              <a:t>Standardisering av mobila enheter  </a:t>
            </a:r>
          </a:p>
          <a:p>
            <a:endParaRPr lang="sv-SE" sz="1600" dirty="0"/>
          </a:p>
        </p:txBody>
      </p:sp>
      <p:pic>
        <p:nvPicPr>
          <p:cNvPr id="3" name="Bildobjekt 2" descr="Figur 2, Lomm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240" y="1397530"/>
            <a:ext cx="5063055" cy="404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04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7233" y="710317"/>
            <a:ext cx="11515433" cy="637410"/>
          </a:xfrm>
        </p:spPr>
        <p:txBody>
          <a:bodyPr>
            <a:noAutofit/>
          </a:bodyPr>
          <a:lstStyle/>
          <a:p>
            <a:r>
              <a:rPr lang="sv-SE" dirty="0" smtClean="0"/>
              <a:t>Slutsatser: Tips för att komma igång och lyckas med att förebygga avfall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>
          <a:xfrm>
            <a:off x="515937" y="1595084"/>
            <a:ext cx="7008123" cy="4258203"/>
          </a:xfrm>
        </p:spPr>
        <p:txBody>
          <a:bodyPr/>
          <a:lstStyle/>
          <a:p>
            <a:pPr marL="342900" indent="-342900">
              <a:spcBef>
                <a:spcPts val="1500"/>
              </a:spcBef>
              <a:buFont typeface="Wingdings" charset="2"/>
              <a:buChar char="§"/>
            </a:pPr>
            <a:r>
              <a:rPr lang="sv-SE" sz="2000" dirty="0" smtClean="0"/>
              <a:t>Säkerställ </a:t>
            </a:r>
            <a:r>
              <a:rPr lang="sv-SE" sz="2000" dirty="0"/>
              <a:t>ledarskap</a:t>
            </a:r>
          </a:p>
          <a:p>
            <a:pPr marL="342900" indent="-342900">
              <a:spcBef>
                <a:spcPts val="1500"/>
              </a:spcBef>
              <a:buFont typeface="Wingdings" charset="2"/>
              <a:buChar char="§"/>
            </a:pPr>
            <a:r>
              <a:rPr lang="sv-SE" sz="2000" dirty="0"/>
              <a:t>Rutin för mätning</a:t>
            </a:r>
          </a:p>
          <a:p>
            <a:pPr marL="342900" indent="-342900">
              <a:spcBef>
                <a:spcPts val="1500"/>
              </a:spcBef>
              <a:buFont typeface="Wingdings" charset="2"/>
              <a:buChar char="§"/>
            </a:pPr>
            <a:r>
              <a:rPr lang="sv-SE" sz="2000" dirty="0"/>
              <a:t>Ta vara på andras idéer och erfarenheter </a:t>
            </a:r>
          </a:p>
          <a:p>
            <a:pPr marL="342900" indent="-342900">
              <a:spcBef>
                <a:spcPts val="1500"/>
              </a:spcBef>
              <a:buFont typeface="Wingdings" charset="2"/>
              <a:buChar char="§"/>
            </a:pPr>
            <a:r>
              <a:rPr lang="sv-SE" sz="2000" dirty="0"/>
              <a:t>Använd: </a:t>
            </a:r>
          </a:p>
          <a:p>
            <a:pPr marL="800100" lvl="1" indent="-342900">
              <a:spcBef>
                <a:spcPts val="1500"/>
              </a:spcBef>
              <a:buFont typeface="Wingdings" charset="2"/>
              <a:buChar char="ü"/>
            </a:pPr>
            <a:r>
              <a:rPr lang="sv-SE" sz="2000" dirty="0"/>
              <a:t>mål som redan finns </a:t>
            </a:r>
          </a:p>
          <a:p>
            <a:pPr marL="800100" lvl="1" indent="-342900">
              <a:spcBef>
                <a:spcPts val="1500"/>
              </a:spcBef>
              <a:buFont typeface="Wingdings" charset="2"/>
              <a:buChar char="ü"/>
            </a:pPr>
            <a:r>
              <a:rPr lang="sv-SE" sz="2000" dirty="0"/>
              <a:t>många argument – miljö, ekonomi, arbetsmiljö, kvalitet</a:t>
            </a:r>
          </a:p>
          <a:p>
            <a:pPr marL="800100" lvl="1" indent="-342900">
              <a:spcBef>
                <a:spcPts val="1500"/>
              </a:spcBef>
              <a:buFont typeface="Wingdings" charset="2"/>
              <a:buChar char="ü"/>
            </a:pPr>
            <a:r>
              <a:rPr lang="sv-SE" sz="2000" dirty="0"/>
              <a:t>goda exempel </a:t>
            </a:r>
          </a:p>
          <a:p>
            <a:pPr marL="342900" indent="-342900">
              <a:spcBef>
                <a:spcPts val="1500"/>
              </a:spcBef>
              <a:buFont typeface="Wingdings" charset="2"/>
              <a:buChar char="§"/>
            </a:pPr>
            <a:r>
              <a:rPr lang="sv-SE" sz="2000" dirty="0"/>
              <a:t>Gör det konkret   </a:t>
            </a:r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0632" y="1481769"/>
            <a:ext cx="3168701" cy="447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94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Rapportinformation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Rapporten finns för nedladdning (kostnadsfritt för Avfall Sveriges medlemmar) från </a:t>
            </a:r>
            <a:r>
              <a:rPr lang="sv-SE" dirty="0">
                <a:hlinkClick r:id="rId2"/>
              </a:rPr>
              <a:t>www.avfallsverige.se</a:t>
            </a:r>
            <a:endParaRPr lang="sv-SE" dirty="0"/>
          </a:p>
          <a:p>
            <a:endParaRPr lang="sv-SE" dirty="0"/>
          </a:p>
          <a:p>
            <a:r>
              <a:rPr lang="sv-SE" dirty="0"/>
              <a:t>Mer information om detta projekt kan du få från:</a:t>
            </a:r>
          </a:p>
          <a:p>
            <a:r>
              <a:rPr lang="sv-SE" dirty="0" smtClean="0"/>
              <a:t>Åsa Hagelin, </a:t>
            </a:r>
            <a:r>
              <a:rPr lang="sv-SE" dirty="0"/>
              <a:t>rådgivare för </a:t>
            </a:r>
            <a:r>
              <a:rPr lang="sv-SE" dirty="0" smtClean="0"/>
              <a:t>avfallsförebyggande och återanvändning</a:t>
            </a:r>
            <a:endParaRPr lang="sv-SE" dirty="0"/>
          </a:p>
          <a:p>
            <a:r>
              <a:rPr lang="sv-SE" dirty="0" smtClean="0"/>
              <a:t>Tel.070-553 15 45, </a:t>
            </a:r>
            <a:r>
              <a:rPr lang="sv-SE" dirty="0"/>
              <a:t>e-post: </a:t>
            </a:r>
            <a:r>
              <a:rPr lang="sv-SE" dirty="0" smtClean="0">
                <a:hlinkClick r:id="rId3"/>
              </a:rPr>
              <a:t>asa.hagelin@avfallsverige.se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Läs mer om förebyggande av avfall:</a:t>
            </a:r>
          </a:p>
          <a:p>
            <a:r>
              <a:rPr lang="sv-SE" dirty="0" smtClean="0"/>
              <a:t>2017:38 </a:t>
            </a:r>
            <a:r>
              <a:rPr lang="mr-IN" dirty="0" smtClean="0"/>
              <a:t>–</a:t>
            </a:r>
            <a:r>
              <a:rPr lang="sv-SE" dirty="0" smtClean="0"/>
              <a:t> Kommunikationsstöd för förebyggande-coacher</a:t>
            </a:r>
          </a:p>
          <a:p>
            <a:r>
              <a:rPr lang="sv-SE" dirty="0" smtClean="0"/>
              <a:t>2017:18 </a:t>
            </a:r>
            <a:r>
              <a:rPr lang="mr-IN" dirty="0" smtClean="0"/>
              <a:t>–</a:t>
            </a:r>
            <a:r>
              <a:rPr lang="sv-SE" dirty="0" smtClean="0"/>
              <a:t> Förebyggande av avfall </a:t>
            </a:r>
            <a:r>
              <a:rPr lang="mr-IN" dirty="0" smtClean="0"/>
              <a:t>–</a:t>
            </a:r>
            <a:r>
              <a:rPr lang="sv-SE" dirty="0" smtClean="0"/>
              <a:t> test och utveckling av metod</a:t>
            </a:r>
            <a:endParaRPr lang="sv-SE" dirty="0"/>
          </a:p>
          <a:p>
            <a:endParaRPr lang="sv-SE" dirty="0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891777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apport-ppt_mall">
  <a:themeElements>
    <a:clrScheme name="Avfall Sverige">
      <a:dk1>
        <a:sysClr val="windowText" lastClr="000000"/>
      </a:dk1>
      <a:lt1>
        <a:sysClr val="window" lastClr="FFFFFF"/>
      </a:lt1>
      <a:dk2>
        <a:srgbClr val="007079"/>
      </a:dk2>
      <a:lt2>
        <a:srgbClr val="669C9F"/>
      </a:lt2>
      <a:accent1>
        <a:srgbClr val="004C73"/>
      </a:accent1>
      <a:accent2>
        <a:srgbClr val="51B8CF"/>
      </a:accent2>
      <a:accent3>
        <a:srgbClr val="9B064A"/>
      </a:accent3>
      <a:accent4>
        <a:srgbClr val="EC9C00"/>
      </a:accent4>
      <a:accent5>
        <a:srgbClr val="44A12B"/>
      </a:accent5>
      <a:accent6>
        <a:srgbClr val="CC003A"/>
      </a:accent6>
      <a:hlink>
        <a:srgbClr val="0000FF"/>
      </a:hlink>
      <a:folHlink>
        <a:srgbClr val="800080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vfallSverige" id="{1C63E865-F61C-484E-8E98-B73CB32795AC}" vid="{5534D309-B542-D242-A697-A898A1443A6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Rapport-ppt_mall.potx</Template>
  <TotalTime>370</TotalTime>
  <Words>358</Words>
  <Application>Microsoft Macintosh PowerPoint</Application>
  <PresentationFormat>Anpassad</PresentationFormat>
  <Paragraphs>65</Paragraphs>
  <Slides>8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9" baseType="lpstr">
      <vt:lpstr>Rapport-ppt_mall</vt:lpstr>
      <vt:lpstr>Resultat av och erfarenheter från användning av Avfall Sveriges metod för förebyggande av avfall  –  Översta steget och andra projekt </vt:lpstr>
      <vt:lpstr>PowerPoint-presentation</vt:lpstr>
      <vt:lpstr>Resultat Hattstugan, Bara, Svedala – 32 % minskning</vt:lpstr>
      <vt:lpstr>Resultat Linegården, Lund – 17 % minskning </vt:lpstr>
      <vt:lpstr>Resultat Ekenässkolan, Eslöv – ökning ?!</vt:lpstr>
      <vt:lpstr>Resultat IT-avd, Lomma </vt:lpstr>
      <vt:lpstr>Slutsatser: Tips för att komma igång och lyckas med att förebygga avfall </vt:lpstr>
      <vt:lpstr>Rapportinformation</vt:lpstr>
    </vt:vector>
  </TitlesOfParts>
  <Company>Avfall Sverige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Per Nilzén</dc:creator>
  <cp:lastModifiedBy>Åsa Hagelin</cp:lastModifiedBy>
  <cp:revision>22</cp:revision>
  <dcterms:created xsi:type="dcterms:W3CDTF">2019-01-08T09:30:34Z</dcterms:created>
  <dcterms:modified xsi:type="dcterms:W3CDTF">2019-03-04T12:43:34Z</dcterms:modified>
</cp:coreProperties>
</file>