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16"/>
  </p:notesMasterIdLst>
  <p:sldIdLst>
    <p:sldId id="288" r:id="rId5"/>
    <p:sldId id="272" r:id="rId6"/>
    <p:sldId id="284" r:id="rId7"/>
    <p:sldId id="273" r:id="rId8"/>
    <p:sldId id="277" r:id="rId9"/>
    <p:sldId id="306" r:id="rId10"/>
    <p:sldId id="290" r:id="rId11"/>
    <p:sldId id="274" r:id="rId12"/>
    <p:sldId id="285" r:id="rId13"/>
    <p:sldId id="286" r:id="rId14"/>
    <p:sldId id="287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1E6589-A183-3EB7-0BAE-FF687B383E80}" name="Yevgeniya Arushanyan" initials="YA" userId="S::yevgeniya.arushanyan@ramboll.se::57ddd114-c0d8-4644-b64d-47d1c9a54e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B69"/>
    <a:srgbClr val="487574"/>
    <a:srgbClr val="555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just format 1 - Dekorfär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Mellanmörkt forma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llanmörkt format 1 - Dekorfär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8"/>
    <p:restoredTop sz="95918"/>
  </p:normalViewPr>
  <p:slideViewPr>
    <p:cSldViewPr snapToGrid="0" snapToObjects="1">
      <p:cViewPr varScale="1">
        <p:scale>
          <a:sx n="123" d="100"/>
          <a:sy n="123" d="100"/>
        </p:scale>
        <p:origin x="111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623F8-B430-2046-B694-FB0FAFDB97CB}" type="datetimeFigureOut">
              <a:rPr lang="sv-SE" smtClean="0"/>
              <a:t>2024-11-18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C78AF-77EE-8146-868A-7BEA0BB9E5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12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En bra måttstock är 3-4 punkter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Vid nödfall kan man minska textstorleken men annars är det bra om den är 22pt stor.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Georgia brödtext.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Versaler på rubrik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1200" dirty="0">
              <a:solidFill>
                <a:srgbClr val="487574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1200" dirty="0">
                <a:solidFill>
                  <a:srgbClr val="487574"/>
                </a:solidFill>
              </a:rPr>
              <a:t>Tabeller gör sig bra om dem får ta plats, de får gärna ha en egen sida och att man istället skriver ”se tabell på sida X”.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C78AF-77EE-8146-868A-7BEA0BB9E5F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45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örstasid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-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286000"/>
            <a:ext cx="5980771" cy="1865861"/>
          </a:xfrm>
        </p:spPr>
        <p:txBody>
          <a:bodyPr anchor="b">
            <a:noAutofit/>
          </a:bodyPr>
          <a:lstStyle>
            <a:lvl1pPr algn="r">
              <a:defRPr sz="40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321801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Presentatör Presentatörisson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19448C84-5967-6512-69D6-E75A6D5F08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9" y="4856866"/>
            <a:ext cx="5980771" cy="36512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rgbClr val="006766"/>
                </a:solidFill>
              </a:defRPr>
            </a:lvl1pPr>
          </a:lstStyle>
          <a:p>
            <a:pPr lvl="0"/>
            <a:r>
              <a:rPr lang="sv-SE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8741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e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2139083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70442502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text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412701FE-1F1F-6A20-6B86-E7000F171D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32700" y="774700"/>
            <a:ext cx="4025900" cy="5308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F6B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Eventuell bild. </a:t>
            </a:r>
            <a:br>
              <a:rPr lang="sv-SE" dirty="0"/>
            </a:br>
            <a:r>
              <a:rPr lang="sv-SE" dirty="0"/>
              <a:t>Kan utelämnas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72DB10D3-DB5A-905D-A856-F149CB4D5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6400800" cy="4394200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F6B69"/>
                </a:solidFill>
              </a:defRPr>
            </a:lvl1pPr>
            <a:lvl2pPr>
              <a:defRPr sz="2400">
                <a:solidFill>
                  <a:srgbClr val="0F6B69"/>
                </a:solidFill>
              </a:defRPr>
            </a:lvl2pPr>
            <a:lvl3pPr>
              <a:defRPr sz="2400">
                <a:solidFill>
                  <a:srgbClr val="0F6B69"/>
                </a:solidFill>
              </a:defRPr>
            </a:lvl3pPr>
            <a:lvl4pPr>
              <a:defRPr sz="2400">
                <a:solidFill>
                  <a:srgbClr val="0F6B69"/>
                </a:solidFill>
              </a:defRPr>
            </a:lvl4pPr>
            <a:lvl5pPr>
              <a:defRPr sz="2400">
                <a:solidFill>
                  <a:srgbClr val="0F6B69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5970090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ck Sv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23D6E94-6DF3-680B-12EE-25ADACEDF855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 descr="En bild som visar Grafik, symbol&#10;&#10;Automatiskt genererad beskrivning">
            <a:extLst>
              <a:ext uri="{FF2B5EF4-FFF2-40B4-BE49-F238E27FC236}">
                <a16:creationId xmlns:a16="http://schemas.microsoft.com/office/drawing/2014/main" id="{622607C0-06D1-EC1F-0318-4BB16DDCE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542" y="0"/>
            <a:ext cx="10517458" cy="6858000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5C427E8F-F031-7F3F-E614-A8D18371ACE5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C0E4147B-9C32-72BD-FD94-14A44DFBA33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288A2DC-79B3-927F-5C81-4614A05261AC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34673851-F7F9-8FCA-8196-C9D9296B78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89627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noProof="0" dirty="0" err="1"/>
              <a:t>Headline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34584" y="2469300"/>
            <a:ext cx="4322232" cy="3360000"/>
          </a:xfrm>
        </p:spPr>
        <p:txBody>
          <a:bodyPr/>
          <a:lstStyle>
            <a:lvl1pPr>
              <a:spcBef>
                <a:spcPts val="1333"/>
              </a:spcBef>
              <a:defRPr sz="1867"/>
            </a:lvl1pPr>
            <a:lvl2pPr>
              <a:spcBef>
                <a:spcPts val="800"/>
              </a:spcBef>
              <a:defRPr sz="1867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600"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sv-SE" noProof="0" dirty="0"/>
              <a:t>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  <a:p>
            <a:pPr lvl="0"/>
            <a:endParaRPr lang="sv-SE" noProof="0" dirty="0"/>
          </a:p>
          <a:p>
            <a:pPr lvl="0"/>
            <a:endParaRPr lang="sv-SE" noProof="0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35185" y="2469300"/>
            <a:ext cx="4322233" cy="3360000"/>
          </a:xfrm>
        </p:spPr>
        <p:txBody>
          <a:bodyPr/>
          <a:lstStyle>
            <a:lvl1pPr>
              <a:spcBef>
                <a:spcPts val="1333"/>
              </a:spcBef>
              <a:defRPr sz="1867"/>
            </a:lvl1pPr>
            <a:lvl2pPr>
              <a:spcBef>
                <a:spcPts val="800"/>
              </a:spcBef>
              <a:defRPr sz="1867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600"/>
            </a:lvl4pPr>
            <a:lvl5pPr>
              <a:spcBef>
                <a:spcPts val="800"/>
              </a:spcBef>
              <a:defRPr/>
            </a:lvl5pPr>
          </a:lstStyle>
          <a:p>
            <a:pPr lvl="0"/>
            <a:r>
              <a:rPr lang="sv-SE" noProof="0" dirty="0"/>
              <a:t>Text, Nivå 1</a:t>
            </a:r>
          </a:p>
          <a:p>
            <a:pPr lvl="1"/>
            <a:r>
              <a:rPr lang="sv-SE" noProof="0" dirty="0"/>
              <a:t>Nivå 2</a:t>
            </a:r>
          </a:p>
          <a:p>
            <a:pPr lvl="2"/>
            <a:r>
              <a:rPr lang="sv-SE" noProof="0" dirty="0"/>
              <a:t>Nivå 3</a:t>
            </a:r>
          </a:p>
          <a:p>
            <a:pPr lvl="3"/>
            <a:r>
              <a:rPr lang="sv-SE" noProof="0" dirty="0"/>
              <a:t>Nivå 4</a:t>
            </a:r>
          </a:p>
          <a:p>
            <a:pPr lvl="4"/>
            <a:r>
              <a:rPr lang="sv-SE" noProof="0" dirty="0"/>
              <a:t>Nivå 5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0910EA6-F1D6-E84A-9420-8AE8E9B8F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4867" y="6244007"/>
            <a:ext cx="28448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33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endParaRPr lang="sv-S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F401E7B-C163-E446-9F28-0E3D9DB7A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5734" y="6244007"/>
            <a:ext cx="3829133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33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r>
              <a:rPr lang="en-US"/>
              <a:t>RISE — Research Institutes of Sweden</a:t>
            </a:r>
            <a:endParaRPr lang="sv-SE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030A5F1-ED3C-1F41-8223-11BDFF4E1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9184" y="6244007"/>
            <a:ext cx="336549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33">
                <a:solidFill>
                  <a:srgbClr val="000000"/>
                </a:solidFill>
                <a:latin typeface="Roboto Mono"/>
                <a:ea typeface="Roboto Mono" pitchFamily="2" charset="0"/>
                <a:cs typeface="Roboto Mono"/>
              </a:defRPr>
            </a:lvl1pPr>
          </a:lstStyle>
          <a:p>
            <a:fld id="{2066355A-084C-D24E-9AD2-7E4FC41EA62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61894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5">
          <p15:clr>
            <a:srgbClr val="FBAE40"/>
          </p15:clr>
        </p15:guide>
        <p15:guide id="2" pos="5035">
          <p15:clr>
            <a:srgbClr val="FBAE40"/>
          </p15:clr>
        </p15:guide>
        <p15:guide id="3" pos="2767">
          <p15:clr>
            <a:srgbClr val="FBAE40"/>
          </p15:clr>
        </p15:guide>
        <p15:guide id="4" pos="299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örstasida E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7F0DF69-AB9B-C84B-AE9E-3E8BD3BB8D79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gradFill flip="none" rotWithShape="1">
            <a:gsLst>
              <a:gs pos="0">
                <a:srgbClr val="006766"/>
              </a:gs>
              <a:gs pos="59000">
                <a:srgbClr val="609292">
                  <a:alpha val="25000"/>
                </a:srgbClr>
              </a:gs>
              <a:gs pos="100000">
                <a:srgbClr val="609292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C86080F9-E9B7-9B58-ED00-4BE4C8BF28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99735" y="0"/>
            <a:ext cx="7023100" cy="6858000"/>
          </a:xfrm>
          <a:prstGeom prst="rect">
            <a:avLst/>
          </a:prstGeom>
        </p:spPr>
      </p:pic>
      <p:sp>
        <p:nvSpPr>
          <p:cNvPr id="6" name="Frihandsfigur 5">
            <a:extLst>
              <a:ext uri="{FF2B5EF4-FFF2-40B4-BE49-F238E27FC236}">
                <a16:creationId xmlns:a16="http://schemas.microsoft.com/office/drawing/2014/main" id="{116392A3-180C-D867-E5FD-A6679FA04571}"/>
              </a:ext>
            </a:extLst>
          </p:cNvPr>
          <p:cNvSpPr/>
          <p:nvPr/>
        </p:nvSpPr>
        <p:spPr>
          <a:xfrm>
            <a:off x="5267747" y="2"/>
            <a:ext cx="6924253" cy="6857999"/>
          </a:xfrm>
          <a:custGeom>
            <a:avLst/>
            <a:gdLst>
              <a:gd name="connsiteX0" fmla="*/ 2350721 w 6924253"/>
              <a:gd name="connsiteY0" fmla="*/ 0 h 6857999"/>
              <a:gd name="connsiteX1" fmla="*/ 6924253 w 6924253"/>
              <a:gd name="connsiteY1" fmla="*/ 0 h 6857999"/>
              <a:gd name="connsiteX2" fmla="*/ 6924253 w 6924253"/>
              <a:gd name="connsiteY2" fmla="*/ 6857999 h 6857999"/>
              <a:gd name="connsiteX3" fmla="*/ 914743 w 6924253"/>
              <a:gd name="connsiteY3" fmla="*/ 6857999 h 6857999"/>
              <a:gd name="connsiteX4" fmla="*/ 798922 w 6924253"/>
              <a:gd name="connsiteY4" fmla="*/ 6702427 h 6857999"/>
              <a:gd name="connsiteX5" fmla="*/ 0 w 6924253"/>
              <a:gd name="connsiteY5" fmla="*/ 4075329 h 6857999"/>
              <a:gd name="connsiteX6" fmla="*/ 2252266 w 6924253"/>
              <a:gd name="connsiteY6" fmla="*/ 568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24253" h="6857999">
                <a:moveTo>
                  <a:pt x="2350721" y="0"/>
                </a:moveTo>
                <a:lnTo>
                  <a:pt x="6924253" y="0"/>
                </a:lnTo>
                <a:lnTo>
                  <a:pt x="6924253" y="6857999"/>
                </a:lnTo>
                <a:lnTo>
                  <a:pt x="914743" y="6857999"/>
                </a:lnTo>
                <a:lnTo>
                  <a:pt x="798922" y="6702427"/>
                </a:lnTo>
                <a:cubicBezTo>
                  <a:pt x="294524" y="5952507"/>
                  <a:pt x="0" y="5048466"/>
                  <a:pt x="0" y="4075329"/>
                </a:cubicBezTo>
                <a:cubicBezTo>
                  <a:pt x="0" y="2372341"/>
                  <a:pt x="901980" y="880956"/>
                  <a:pt x="2252266" y="56861"/>
                </a:cubicBezTo>
                <a:close/>
              </a:path>
            </a:pathLst>
          </a:cu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>
              <a:solidFill>
                <a:srgbClr val="006766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C451060-0048-E858-D04A-CBA3C39A7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0" y="2003345"/>
            <a:ext cx="5980771" cy="1865861"/>
          </a:xfrm>
        </p:spPr>
        <p:txBody>
          <a:bodyPr anchor="b">
            <a:noAutofit/>
          </a:bodyPr>
          <a:lstStyle>
            <a:lvl1pPr algn="r">
              <a:defRPr sz="3200">
                <a:solidFill>
                  <a:srgbClr val="006766"/>
                </a:solidFill>
              </a:defRPr>
            </a:lvl1pPr>
          </a:lstStyle>
          <a:p>
            <a:r>
              <a:rPr lang="sv-SE" dirty="0"/>
              <a:t>TITLE OF PRESENTATION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272A535-4801-90D0-2FC6-CF8DCE0A7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039146"/>
            <a:ext cx="5980771" cy="36512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rgbClr val="00676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</a:t>
            </a:r>
            <a:r>
              <a:rPr lang="sv-SE" dirty="0" err="1"/>
              <a:t>Nameworth</a:t>
            </a:r>
            <a:endParaRPr lang="sv-SE" dirty="0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D74099FE-86F5-FADB-BF8D-1E512CBFF8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5704538"/>
            <a:ext cx="5980771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006766"/>
                </a:solidFill>
              </a:defRPr>
            </a:lvl1pPr>
          </a:lstStyle>
          <a:p>
            <a:fld id="{70FFE6F2-7FCD-DC46-A11F-774055623A4E}" type="datetime4">
              <a:rPr lang="sv-SE" smtClean="0"/>
              <a:pPr/>
              <a:t>18 november 2024</a:t>
            </a:fld>
            <a:endParaRPr lang="sv-SE" dirty="0"/>
          </a:p>
        </p:txBody>
      </p:sp>
      <p:pic>
        <p:nvPicPr>
          <p:cNvPr id="13" name="Bildobjekt 12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0F6C6997-16B3-700C-5EA2-589DFDF715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74B4CDA8-0197-EF18-4979-D4E5106D4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128" y="4770645"/>
            <a:ext cx="3575642" cy="73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9165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vänst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 flipH="1">
            <a:off x="34656" y="0"/>
            <a:ext cx="7534543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873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EA2BF088-528F-E2AF-9E97-B19DF8CD7291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ABE3EF2-AB19-447A-B08B-251A67F28DF4}"/>
              </a:ext>
            </a:extLst>
          </p:cNvPr>
          <p:cNvSpPr txBox="1"/>
          <p:nvPr userDrawn="1"/>
        </p:nvSpPr>
        <p:spPr>
          <a:xfrm rot="5400000">
            <a:off x="10503416" y="3632228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C51C6E5-D182-6F84-0B02-EFB61D892CB0}"/>
              </a:ext>
            </a:extLst>
          </p:cNvPr>
          <p:cNvSpPr txBox="1"/>
          <p:nvPr userDrawn="1"/>
        </p:nvSpPr>
        <p:spPr>
          <a:xfrm rot="16200000">
            <a:off x="-2057916" y="2831039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B14622D-3438-FA13-78EF-249BF0F37762}"/>
              </a:ext>
            </a:extLst>
          </p:cNvPr>
          <p:cNvSpPr txBox="1"/>
          <p:nvPr userDrawn="1"/>
        </p:nvSpPr>
        <p:spPr>
          <a:xfrm>
            <a:off x="801551" y="686489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Rör ej. Ska alltid vara med.</a:t>
            </a:r>
          </a:p>
        </p:txBody>
      </p:sp>
    </p:spTree>
    <p:extLst>
      <p:ext uri="{BB962C8B-B14F-4D97-AF65-F5344CB8AC3E}">
        <p14:creationId xmlns:p14="http://schemas.microsoft.com/office/powerpoint/2010/main" val="263965274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utan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38F0E7C-DCCB-E014-7CC4-F2DD74E57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rgbClr val="416D70"/>
                </a:solidFill>
              </a:defRPr>
            </a:lvl1pPr>
          </a:lstStyle>
          <a:p>
            <a:r>
              <a:rPr lang="sv-SE" dirty="0"/>
              <a:t>Klicka här för att ändra rubrik</a:t>
            </a:r>
          </a:p>
        </p:txBody>
      </p:sp>
    </p:spTree>
    <p:extLst>
      <p:ext uri="{BB962C8B-B14F-4D97-AF65-F5344CB8AC3E}">
        <p14:creationId xmlns:p14="http://schemas.microsoft.com/office/powerpoint/2010/main" val="221915795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352825904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B8F8343-ED6E-2FE8-0EA1-346FAECCDDCE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FCCA705-C5FE-FB75-5824-9A7459DBACD2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075FBB38-1087-B701-7DDB-874DA5BBB1E7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B208098D-9026-51FB-D81B-2E43E1799C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2803" y="2606273"/>
            <a:ext cx="2651527" cy="26515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QR-KOD TILL RAPPORTEN</a:t>
            </a:r>
          </a:p>
        </p:txBody>
      </p:sp>
    </p:spTree>
    <p:extLst>
      <p:ext uri="{BB962C8B-B14F-4D97-AF65-F5344CB8AC3E}">
        <p14:creationId xmlns:p14="http://schemas.microsoft.com/office/powerpoint/2010/main" val="31590073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ga till höger med anvisn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AC608B2C-0714-41EC-C842-6E3096289282}"/>
              </a:ext>
            </a:extLst>
          </p:cNvPr>
          <p:cNvSpPr txBox="1"/>
          <p:nvPr userDrawn="1"/>
        </p:nvSpPr>
        <p:spPr>
          <a:xfrm>
            <a:off x="8059057" y="-461665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BB89D6E-7A4D-3F9C-3608-0522041549D4}"/>
              </a:ext>
            </a:extLst>
          </p:cNvPr>
          <p:cNvSpPr txBox="1"/>
          <p:nvPr userDrawn="1"/>
        </p:nvSpPr>
        <p:spPr>
          <a:xfrm rot="5400000">
            <a:off x="9663864" y="2971731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92D383B8-B3DB-7A0E-7F36-6A725FF5902A}"/>
              </a:ext>
            </a:extLst>
          </p:cNvPr>
          <p:cNvSpPr txBox="1"/>
          <p:nvPr userDrawn="1"/>
        </p:nvSpPr>
        <p:spPr>
          <a:xfrm>
            <a:off x="4509478" y="6858000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96913279-1974-1507-AD2A-68E3578782DF}"/>
              </a:ext>
            </a:extLst>
          </p:cNvPr>
          <p:cNvSpPr txBox="1"/>
          <p:nvPr userDrawn="1"/>
        </p:nvSpPr>
        <p:spPr>
          <a:xfrm rot="16200000">
            <a:off x="-2510064" y="2510064"/>
            <a:ext cx="5020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GUIDE GUIDE GUIDE GUIDE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>
              <a:solidFill>
                <a:schemeClr val="tx1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772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ga till höger med anvisning, samfinansiering"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afik, svart, svart och vit, design&#10;&#10;Automatiskt genererad beskrivning">
            <a:extLst>
              <a:ext uri="{FF2B5EF4-FFF2-40B4-BE49-F238E27FC236}">
                <a16:creationId xmlns:a16="http://schemas.microsoft.com/office/drawing/2014/main" id="{015D3E66-8808-29F5-53FC-9B8BA16C2C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pic>
        <p:nvPicPr>
          <p:cNvPr id="9" name="Bildobjekt 8" descr="En bild som visar Teckensnitt, Grafik, text, grafisk design&#10;&#10;Automatiskt genererad beskrivning">
            <a:extLst>
              <a:ext uri="{FF2B5EF4-FFF2-40B4-BE49-F238E27FC236}">
                <a16:creationId xmlns:a16="http://schemas.microsoft.com/office/drawing/2014/main" id="{AAF7B23C-C97E-0D86-A6B5-ADFA0C70A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6444887"/>
            <a:ext cx="1920240" cy="244928"/>
          </a:xfrm>
          <a:prstGeom prst="rect">
            <a:avLst/>
          </a:prstGeom>
        </p:spPr>
      </p:pic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E7AABA9-F143-6EEF-EDB7-E4BD310C78B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28100" y="8001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25F9AD34-92DE-06BC-A99E-DF8BFF0CC12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928100" y="3670300"/>
            <a:ext cx="2628900" cy="2628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Vid samfinansiering ska dessas loggor visas här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7B17F9D-D650-1BA4-AAED-8A52F75592F7}"/>
              </a:ext>
            </a:extLst>
          </p:cNvPr>
          <p:cNvSpPr txBox="1"/>
          <p:nvPr userDrawn="1"/>
        </p:nvSpPr>
        <p:spPr>
          <a:xfrm>
            <a:off x="8369300" y="-425966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5EEF13C-A2E8-FF03-DC28-2C2C60AFACE2}"/>
              </a:ext>
            </a:extLst>
          </p:cNvPr>
          <p:cNvSpPr txBox="1"/>
          <p:nvPr userDrawn="1"/>
        </p:nvSpPr>
        <p:spPr>
          <a:xfrm>
            <a:off x="8534400" y="6858000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7B2353-C162-E222-5386-36C1E7712BC3}"/>
              </a:ext>
            </a:extLst>
          </p:cNvPr>
          <p:cNvSpPr txBox="1"/>
          <p:nvPr userDrawn="1"/>
        </p:nvSpPr>
        <p:spPr>
          <a:xfrm rot="5400000">
            <a:off x="105923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5DB9C15-3DB3-7300-E1EA-3001EA3CF98D}"/>
              </a:ext>
            </a:extLst>
          </p:cNvPr>
          <p:cNvSpPr txBox="1"/>
          <p:nvPr userDrawn="1"/>
        </p:nvSpPr>
        <p:spPr>
          <a:xfrm rot="16200000">
            <a:off x="-2057916" y="3244334"/>
            <a:ext cx="374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tx1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Denna sida fylls i av Avfall Sverige</a:t>
            </a:r>
          </a:p>
        </p:txBody>
      </p:sp>
    </p:spTree>
    <p:extLst>
      <p:ext uri="{BB962C8B-B14F-4D97-AF65-F5344CB8AC3E}">
        <p14:creationId xmlns:p14="http://schemas.microsoft.com/office/powerpoint/2010/main" val="133141068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B318D88-F332-3177-E053-F8D33CD6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697" y="294075"/>
            <a:ext cx="7935703" cy="1844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D44067-90F8-7F55-85FA-B103BB692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97" y="2230243"/>
            <a:ext cx="7935703" cy="4081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33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6" r:id="rId3"/>
    <p:sldLayoutId id="2147483712" r:id="rId4"/>
    <p:sldLayoutId id="2147483720" r:id="rId5"/>
    <p:sldLayoutId id="2147483715" r:id="rId6"/>
    <p:sldLayoutId id="2147483719" r:id="rId7"/>
    <p:sldLayoutId id="2147483718" r:id="rId8"/>
    <p:sldLayoutId id="2147483713" r:id="rId9"/>
    <p:sldLayoutId id="2147483714" r:id="rId10"/>
    <p:sldLayoutId id="2147483717" r:id="rId11"/>
    <p:sldLayoutId id="2147483716" r:id="rId12"/>
    <p:sldLayoutId id="2147483708" r:id="rId13"/>
    <p:sldLayoutId id="2147483721" r:id="rId1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AF5E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typsnitt normalt"/>
        <a:buChar char="-"/>
        <a:defRPr sz="2400" kern="1200">
          <a:solidFill>
            <a:srgbClr val="FAF5E6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325" userDrawn="1">
          <p15:clr>
            <a:srgbClr val="F26B43"/>
          </p15:clr>
        </p15:guide>
        <p15:guide id="3" pos="7355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verige.se/rapporter-utveckling/rapporter/" TargetMode="External"/><Relationship Id="rId2" Type="http://schemas.openxmlformats.org/officeDocument/2006/relationships/hyperlink" Target="mailto:linn.andersson@avfallsverige.s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 5">
            <a:extLst>
              <a:ext uri="{FF2B5EF4-FFF2-40B4-BE49-F238E27FC236}">
                <a16:creationId xmlns:a16="http://schemas.microsoft.com/office/drawing/2014/main" id="{867E3E7F-ACF1-55B8-1762-ED7E9463E604}"/>
              </a:ext>
            </a:extLst>
          </p:cNvPr>
          <p:cNvSpPr/>
          <p:nvPr/>
        </p:nvSpPr>
        <p:spPr>
          <a:xfrm>
            <a:off x="4875696" y="-882164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DAF8DBB-0CCE-6F9C-C08C-4B74609EF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6900" y="2496069"/>
            <a:ext cx="6399871" cy="1865861"/>
          </a:xfrm>
        </p:spPr>
        <p:txBody>
          <a:bodyPr/>
          <a:lstStyle/>
          <a:p>
            <a:r>
              <a:rPr lang="sv-SE" dirty="0" err="1">
                <a:solidFill>
                  <a:srgbClr val="0F6B69"/>
                </a:solidFill>
              </a:rPr>
              <a:t>Hygienisering</a:t>
            </a:r>
            <a:r>
              <a:rPr lang="sv-SE" dirty="0">
                <a:solidFill>
                  <a:srgbClr val="0F6B69"/>
                </a:solidFill>
              </a:rPr>
              <a:t> i biogasanläggningar – </a:t>
            </a:r>
            <a:r>
              <a:rPr lang="sv-SE" sz="3600" dirty="0">
                <a:solidFill>
                  <a:srgbClr val="0F6B69"/>
                </a:solidFill>
              </a:rPr>
              <a:t>Förslag till fler nationella standardmetoder </a:t>
            </a:r>
            <a:endParaRPr lang="sv-SE" sz="40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10785B9-FF2F-1FDA-5D49-0E25ADF167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9" y="4779107"/>
            <a:ext cx="5980771" cy="365125"/>
          </a:xfrm>
        </p:spPr>
        <p:txBody>
          <a:bodyPr>
            <a:normAutofit fontScale="92500" lnSpcReduction="10000"/>
          </a:bodyPr>
          <a:lstStyle/>
          <a:p>
            <a:r>
              <a:rPr lang="sv-SE" sz="2400" dirty="0">
                <a:solidFill>
                  <a:srgbClr val="0F6B69"/>
                </a:solidFill>
              </a:rPr>
              <a:t>November 2024</a:t>
            </a:r>
          </a:p>
        </p:txBody>
      </p:sp>
      <p:sp>
        <p:nvSpPr>
          <p:cNvPr id="5" name="Underrubrik 1">
            <a:extLst>
              <a:ext uri="{FF2B5EF4-FFF2-40B4-BE49-F238E27FC236}">
                <a16:creationId xmlns:a16="http://schemas.microsoft.com/office/drawing/2014/main" id="{76657F26-6EC7-7E81-CA82-E0EDB3AE5B0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095999" y="4387956"/>
            <a:ext cx="5980771" cy="36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2400" dirty="0">
                <a:solidFill>
                  <a:srgbClr val="0F6B69"/>
                </a:solidFill>
              </a:rPr>
              <a:t>Rapport 2024:24</a:t>
            </a:r>
          </a:p>
        </p:txBody>
      </p:sp>
    </p:spTree>
    <p:extLst>
      <p:ext uri="{BB962C8B-B14F-4D97-AF65-F5344CB8AC3E}">
        <p14:creationId xmlns:p14="http://schemas.microsoft.com/office/powerpoint/2010/main" val="351834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998117" y="-420151"/>
            <a:ext cx="8355777" cy="8392862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6176005" y="4392090"/>
            <a:ext cx="3851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b="1" kern="0" dirty="0">
                <a:solidFill>
                  <a:srgbClr val="0F6B69"/>
                </a:solidFill>
              </a:rPr>
              <a:t>MER INFORMATION </a:t>
            </a:r>
            <a:br>
              <a:rPr lang="sv-SE" sz="2000" b="1" kern="0" dirty="0">
                <a:solidFill>
                  <a:srgbClr val="0F6B69"/>
                </a:solidFill>
              </a:rPr>
            </a:br>
            <a:r>
              <a:rPr lang="sv-SE" sz="2000" dirty="0">
                <a:solidFill>
                  <a:srgbClr val="0F6B69"/>
                </a:solidFill>
              </a:rPr>
              <a:t>Linn Andersson</a:t>
            </a:r>
          </a:p>
          <a:p>
            <a:r>
              <a:rPr lang="sv-SE" sz="2000" dirty="0">
                <a:solidFill>
                  <a:srgbClr val="0F6B69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linn.andersson@avfallsverige.se</a:t>
            </a:r>
            <a:endParaRPr lang="sv-SE" sz="2000" dirty="0">
              <a:solidFill>
                <a:srgbClr val="0F6B69"/>
              </a:solidFill>
            </a:endParaRPr>
          </a:p>
        </p:txBody>
      </p:sp>
      <p:cxnSp>
        <p:nvCxnSpPr>
          <p:cNvPr id="2" name="Rak 1">
            <a:extLst>
              <a:ext uri="{FF2B5EF4-FFF2-40B4-BE49-F238E27FC236}">
                <a16:creationId xmlns:a16="http://schemas.microsoft.com/office/drawing/2014/main" id="{8A7A11D4-FD0C-A067-1CF7-A811BCB082D6}"/>
              </a:ext>
            </a:extLst>
          </p:cNvPr>
          <p:cNvCxnSpPr>
            <a:cxnSpLocks/>
          </p:cNvCxnSpPr>
          <p:nvPr/>
        </p:nvCxnSpPr>
        <p:spPr>
          <a:xfrm>
            <a:off x="6094816" y="2095500"/>
            <a:ext cx="0" cy="3691761"/>
          </a:xfrm>
          <a:prstGeom prst="line">
            <a:avLst/>
          </a:prstGeom>
          <a:ln w="57150">
            <a:solidFill>
              <a:srgbClr val="416D6F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ruta 4">
            <a:extLst>
              <a:ext uri="{FF2B5EF4-FFF2-40B4-BE49-F238E27FC236}">
                <a16:creationId xmlns:a16="http://schemas.microsoft.com/office/drawing/2014/main" id="{19BF29D1-13AB-97C0-8639-106F9390BC44}"/>
              </a:ext>
            </a:extLst>
          </p:cNvPr>
          <p:cNvSpPr txBox="1"/>
          <p:nvPr/>
        </p:nvSpPr>
        <p:spPr>
          <a:xfrm>
            <a:off x="6176005" y="2453872"/>
            <a:ext cx="36250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2000" b="1" kern="0" dirty="0">
                <a:solidFill>
                  <a:srgbClr val="0F6B69"/>
                </a:solidFill>
              </a:rPr>
              <a:t>RAPPORTEN FINNS FÖR NEDLADDNING </a:t>
            </a:r>
            <a:br>
              <a:rPr lang="sv-SE" sz="2000" kern="0" dirty="0">
                <a:solidFill>
                  <a:srgbClr val="0F6B69"/>
                </a:solidFill>
              </a:rPr>
            </a:br>
            <a:r>
              <a:rPr lang="sv-SE" i="1" kern="0" dirty="0">
                <a:solidFill>
                  <a:srgbClr val="0F6B69"/>
                </a:solidFill>
              </a:rPr>
              <a:t>(kostnadsfritt för Avfall Sveriges medlemmar) </a:t>
            </a:r>
            <a:br>
              <a:rPr lang="sv-SE" kern="0" dirty="0">
                <a:solidFill>
                  <a:srgbClr val="0F6B69"/>
                </a:solidFill>
              </a:rPr>
            </a:br>
            <a:r>
              <a:rPr lang="sv-SE" sz="2000" kern="0" dirty="0">
                <a:solidFill>
                  <a:srgbClr val="0F6B69"/>
                </a:solidFill>
              </a:rPr>
              <a:t>på </a:t>
            </a:r>
            <a:r>
              <a:rPr lang="sv-SE" sz="2000" b="1" kern="0" dirty="0">
                <a:solidFill>
                  <a:srgbClr val="0F6B6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Avfall Sveriges hemsida</a:t>
            </a:r>
            <a:endParaRPr lang="sv-SE" sz="2000" b="1" kern="0" dirty="0">
              <a:solidFill>
                <a:srgbClr val="0F6B69"/>
              </a:solidFill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10CF6F9A-F1BF-0ABA-2B4D-A427CCAC69EE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919440B7-162A-35CD-ADF0-7DE6D2C3A07B}"/>
              </a:ext>
            </a:extLst>
          </p:cNvPr>
          <p:cNvSpPr txBox="1"/>
          <p:nvPr/>
        </p:nvSpPr>
        <p:spPr>
          <a:xfrm>
            <a:off x="3300625" y="1255136"/>
            <a:ext cx="5588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Rapportinformation</a:t>
            </a:r>
            <a:endParaRPr lang="sv-SE" sz="44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latshållare för bild 5" descr="En bild som visar mönster, stygn&#10;&#10;Automatiskt genererad beskrivning">
            <a:extLst>
              <a:ext uri="{FF2B5EF4-FFF2-40B4-BE49-F238E27FC236}">
                <a16:creationId xmlns:a16="http://schemas.microsoft.com/office/drawing/2014/main" id="{0D67F96A-B3D2-35CB-4D1C-65F7A20E423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216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 4">
            <a:extLst>
              <a:ext uri="{FF2B5EF4-FFF2-40B4-BE49-F238E27FC236}">
                <a16:creationId xmlns:a16="http://schemas.microsoft.com/office/drawing/2014/main" id="{197EAF60-8526-38FE-8132-E01A1ADB6FE2}"/>
              </a:ext>
            </a:extLst>
          </p:cNvPr>
          <p:cNvSpPr/>
          <p:nvPr/>
        </p:nvSpPr>
        <p:spPr>
          <a:xfrm>
            <a:off x="3209922" y="542927"/>
            <a:ext cx="5772144" cy="577214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Underrubrik 2">
            <a:extLst>
              <a:ext uri="{FF2B5EF4-FFF2-40B4-BE49-F238E27FC236}">
                <a16:creationId xmlns:a16="http://schemas.microsoft.com/office/drawing/2014/main" id="{AD0D48FF-D1B6-E84E-AA82-E77ADDBEF91F}"/>
              </a:ext>
            </a:extLst>
          </p:cNvPr>
          <p:cNvSpPr txBox="1">
            <a:spLocks/>
          </p:cNvSpPr>
          <p:nvPr/>
        </p:nvSpPr>
        <p:spPr>
          <a:xfrm>
            <a:off x="3861741" y="3800434"/>
            <a:ext cx="4468517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1800" kern="1200">
                <a:solidFill>
                  <a:srgbClr val="416D70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kern="1200">
                <a:solidFill>
                  <a:srgbClr val="FAF5E6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600" i="1" dirty="0">
                <a:solidFill>
                  <a:srgbClr val="006766"/>
                </a:solidFill>
              </a:rPr>
              <a:t>www.avfallsverige.se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ED93B9-C310-48FB-9657-E75C0A9A3917}"/>
              </a:ext>
            </a:extLst>
          </p:cNvPr>
          <p:cNvSpPr txBox="1"/>
          <p:nvPr/>
        </p:nvSpPr>
        <p:spPr>
          <a:xfrm>
            <a:off x="4429573" y="2875001"/>
            <a:ext cx="33328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dirty="0">
                <a:solidFill>
                  <a:srgbClr val="006766"/>
                </a:solidFill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6634616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1468551" y="-1219368"/>
            <a:ext cx="9254897" cy="9295973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918E95C-DB73-353B-6D96-517E713B2EC4}"/>
              </a:ext>
            </a:extLst>
          </p:cNvPr>
          <p:cNvSpPr txBox="1"/>
          <p:nvPr/>
        </p:nvSpPr>
        <p:spPr>
          <a:xfrm>
            <a:off x="3105435" y="493625"/>
            <a:ext cx="59811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Avfall Sveriges</a:t>
            </a:r>
            <a:b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</a:br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utvecklingssatsningar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2591937" y="1817064"/>
            <a:ext cx="70081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dirty="0">
                <a:solidFill>
                  <a:srgbClr val="0F6B69"/>
                </a:solidFill>
              </a:rPr>
              <a:t>Syftet med Avfall Sveriges utvecklingssatsning är att genom </a:t>
            </a:r>
            <a:r>
              <a:rPr lang="sv-SE" sz="2000" b="1" dirty="0">
                <a:solidFill>
                  <a:srgbClr val="0F6B69"/>
                </a:solidFill>
              </a:rPr>
              <a:t>samordnade</a:t>
            </a:r>
            <a:r>
              <a:rPr lang="sv-SE" sz="2000" dirty="0">
                <a:solidFill>
                  <a:srgbClr val="0F6B69"/>
                </a:solidFill>
              </a:rPr>
              <a:t> insatser </a:t>
            </a:r>
            <a:r>
              <a:rPr lang="sv-SE" sz="2000" b="1" dirty="0">
                <a:solidFill>
                  <a:srgbClr val="0F6B69"/>
                </a:solidFill>
              </a:rPr>
              <a:t>främja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b="1" dirty="0">
                <a:solidFill>
                  <a:srgbClr val="0F6B69"/>
                </a:solidFill>
              </a:rPr>
              <a:t>medlemmarnas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i="1" dirty="0">
                <a:solidFill>
                  <a:srgbClr val="0F6B69"/>
                </a:solidFill>
              </a:rPr>
              <a:t>verksamhetsutveckling</a:t>
            </a:r>
            <a:r>
              <a:rPr lang="sv-SE" sz="2000" dirty="0">
                <a:solidFill>
                  <a:srgbClr val="0F6B69"/>
                </a:solidFill>
              </a:rPr>
              <a:t> för en </a:t>
            </a:r>
            <a:r>
              <a:rPr lang="sv-SE" sz="2000" b="1" dirty="0">
                <a:solidFill>
                  <a:srgbClr val="0F6B69"/>
                </a:solidFill>
              </a:rPr>
              <a:t>avfallshantering</a:t>
            </a:r>
            <a:r>
              <a:rPr lang="sv-SE" sz="2000" dirty="0">
                <a:solidFill>
                  <a:srgbClr val="0F6B69"/>
                </a:solidFill>
              </a:rPr>
              <a:t> som är miljöriktig och hållbar utifrån ett samhällsansvar. </a:t>
            </a:r>
            <a:br>
              <a:rPr lang="sv-SE" sz="2000" dirty="0">
                <a:solidFill>
                  <a:srgbClr val="0F6B69"/>
                </a:solidFill>
              </a:rPr>
            </a:br>
            <a:endParaRPr lang="sv-SE" sz="2000" dirty="0">
              <a:solidFill>
                <a:srgbClr val="0F6B69"/>
              </a:solidFill>
            </a:endParaRP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Utvecklingssatsningens </a:t>
            </a:r>
            <a:r>
              <a:rPr lang="sv-SE" sz="2000" i="1" dirty="0">
                <a:solidFill>
                  <a:srgbClr val="0F6B69"/>
                </a:solidFill>
              </a:rPr>
              <a:t>inriktning</a:t>
            </a:r>
            <a:r>
              <a:rPr lang="sv-SE" sz="2000" dirty="0">
                <a:solidFill>
                  <a:srgbClr val="0F6B69"/>
                </a:solidFill>
              </a:rPr>
              <a:t> utgår från medlemmarnas behov, är starkt </a:t>
            </a:r>
            <a:r>
              <a:rPr lang="sv-SE" sz="2000" i="1" dirty="0">
                <a:solidFill>
                  <a:srgbClr val="0F6B69"/>
                </a:solidFill>
              </a:rPr>
              <a:t>medlemsförankrad</a:t>
            </a:r>
            <a:r>
              <a:rPr lang="sv-SE" sz="2000" dirty="0">
                <a:solidFill>
                  <a:srgbClr val="0F6B69"/>
                </a:solidFill>
              </a:rPr>
              <a:t>, framförallt genom arbetsgrupperna, och har sin grund i </a:t>
            </a:r>
            <a:r>
              <a:rPr lang="sv-SE" sz="2000" i="1" dirty="0">
                <a:solidFill>
                  <a:srgbClr val="0F6B69"/>
                </a:solidFill>
              </a:rPr>
              <a:t>Avfall Sveriges vision </a:t>
            </a:r>
            <a:r>
              <a:rPr lang="sv-SE" sz="2000" b="1" i="1" dirty="0">
                <a:solidFill>
                  <a:srgbClr val="0F6B69"/>
                </a:solidFill>
              </a:rPr>
              <a:t>”Det finns inget avfall”. </a:t>
            </a:r>
            <a:br>
              <a:rPr lang="sv-SE" sz="2000" b="1" i="1" dirty="0">
                <a:solidFill>
                  <a:srgbClr val="0F6B69"/>
                </a:solidFill>
              </a:rPr>
            </a:br>
            <a:endParaRPr lang="sv-SE" sz="2000" b="1" i="1" dirty="0">
              <a:solidFill>
                <a:srgbClr val="0F6B69"/>
              </a:solidFill>
            </a:endParaRPr>
          </a:p>
          <a:p>
            <a:pPr algn="ctr"/>
            <a:r>
              <a:rPr lang="sv-SE" sz="2000" b="1" dirty="0">
                <a:solidFill>
                  <a:srgbClr val="0F6B69"/>
                </a:solidFill>
              </a:rPr>
              <a:t>Särskilda satsningar</a:t>
            </a:r>
          </a:p>
          <a:p>
            <a:pPr algn="ctr"/>
            <a:r>
              <a:rPr lang="sv-SE" sz="2000" dirty="0">
                <a:solidFill>
                  <a:srgbClr val="0F6B69"/>
                </a:solidFill>
              </a:rPr>
              <a:t>Arbetsgrupperna för energiåtervinning, biologisk återvinning och avfallsanläggningar har </a:t>
            </a:r>
            <a:r>
              <a:rPr lang="sv-SE" sz="2000" i="1" dirty="0">
                <a:solidFill>
                  <a:srgbClr val="0F6B69"/>
                </a:solidFill>
              </a:rPr>
              <a:t>egna utvecklingssatsningar</a:t>
            </a:r>
            <a:r>
              <a:rPr lang="sv-SE" sz="2000" dirty="0">
                <a:solidFill>
                  <a:srgbClr val="0F6B69"/>
                </a:solidFill>
              </a:rPr>
              <a:t> som de själva bekostar och beslutar om.  </a:t>
            </a:r>
          </a:p>
          <a:p>
            <a:pPr algn="ctr"/>
            <a:endParaRPr lang="sv-SE" sz="2000" b="1" i="1" dirty="0">
              <a:solidFill>
                <a:srgbClr val="0F6B69"/>
              </a:solidFill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5249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937705" y="-1496449"/>
            <a:ext cx="10951866" cy="11000474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2A1EE8FB-ADFF-4828-95B6-1C4F3325A0A1}"/>
              </a:ext>
            </a:extLst>
          </p:cNvPr>
          <p:cNvSpPr txBox="1">
            <a:spLocks/>
          </p:cNvSpPr>
          <p:nvPr/>
        </p:nvSpPr>
        <p:spPr>
          <a:xfrm>
            <a:off x="516654" y="1992917"/>
            <a:ext cx="70081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Genomförare: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Daniel Tamm</a:t>
            </a:r>
            <a:r>
              <a:rPr lang="sv-SE" sz="2000" baseline="30000" dirty="0">
                <a:solidFill>
                  <a:srgbClr val="0F6B69"/>
                </a:solidFill>
              </a:rPr>
              <a:t>1</a:t>
            </a:r>
            <a:r>
              <a:rPr lang="sv-SE" sz="2000" dirty="0">
                <a:solidFill>
                  <a:srgbClr val="0F6B69"/>
                </a:solidFill>
              </a:rPr>
              <a:t>, Josefine Elving</a:t>
            </a:r>
            <a:r>
              <a:rPr lang="sv-SE" sz="2000" baseline="30000" dirty="0">
                <a:solidFill>
                  <a:srgbClr val="0F6B69"/>
                </a:solidFill>
              </a:rPr>
              <a:t>2</a:t>
            </a:r>
            <a:r>
              <a:rPr lang="sv-SE" sz="2000" dirty="0">
                <a:solidFill>
                  <a:srgbClr val="0F6B69"/>
                </a:solidFill>
              </a:rPr>
              <a:t>, Sara Bergström-Nilsson</a:t>
            </a:r>
            <a:r>
              <a:rPr lang="sv-SE" sz="2000" baseline="30000" dirty="0">
                <a:solidFill>
                  <a:srgbClr val="0F6B69"/>
                </a:solidFill>
              </a:rPr>
              <a:t>3</a:t>
            </a:r>
            <a:r>
              <a:rPr lang="sv-SE" sz="2000" dirty="0">
                <a:solidFill>
                  <a:srgbClr val="0F6B69"/>
                </a:solidFill>
              </a:rPr>
              <a:t>, </a:t>
            </a:r>
            <a:r>
              <a:rPr lang="sv-SE" sz="2000" dirty="0" err="1">
                <a:solidFill>
                  <a:srgbClr val="0F6B69"/>
                </a:solidFill>
              </a:rPr>
              <a:t>Masud</a:t>
            </a:r>
            <a:r>
              <a:rPr lang="sv-SE" sz="2000" dirty="0">
                <a:solidFill>
                  <a:srgbClr val="0F6B69"/>
                </a:solidFill>
              </a:rPr>
              <a:t> Parvage</a:t>
            </a:r>
            <a:r>
              <a:rPr lang="sv-SE" sz="2000" baseline="30000" dirty="0">
                <a:solidFill>
                  <a:srgbClr val="0F6B69"/>
                </a:solidFill>
              </a:rPr>
              <a:t>2</a:t>
            </a:r>
            <a:r>
              <a:rPr lang="sv-SE" sz="2000" dirty="0">
                <a:solidFill>
                  <a:srgbClr val="0F6B69"/>
                </a:solidFill>
              </a:rPr>
              <a:t>, Eva Emmoth</a:t>
            </a:r>
            <a:r>
              <a:rPr lang="sv-SE" sz="2000" baseline="30000" dirty="0">
                <a:solidFill>
                  <a:srgbClr val="0F6B69"/>
                </a:solidFill>
              </a:rPr>
              <a:t>2</a:t>
            </a:r>
            <a:r>
              <a:rPr lang="sv-SE" sz="2000" dirty="0">
                <a:solidFill>
                  <a:srgbClr val="0F6B69"/>
                </a:solidFill>
              </a:rPr>
              <a:t>, </a:t>
            </a:r>
            <a:r>
              <a:rPr lang="sv-SE" sz="2000" dirty="0" err="1">
                <a:solidFill>
                  <a:srgbClr val="0F6B69"/>
                </a:solidFill>
              </a:rPr>
              <a:t>María</a:t>
            </a:r>
            <a:r>
              <a:rPr lang="sv-SE" sz="2000" dirty="0">
                <a:solidFill>
                  <a:srgbClr val="0F6B69"/>
                </a:solidFill>
              </a:rPr>
              <a:t> del Pilar Castillo</a:t>
            </a:r>
            <a:r>
              <a:rPr lang="sv-SE" sz="2000" baseline="30000" dirty="0">
                <a:solidFill>
                  <a:srgbClr val="0F6B69"/>
                </a:solidFill>
              </a:rPr>
              <a:t>1</a:t>
            </a:r>
            <a:r>
              <a:rPr lang="sv-SE" sz="2000" dirty="0">
                <a:solidFill>
                  <a:srgbClr val="0F6B69"/>
                </a:solidFill>
              </a:rPr>
              <a:t>, Petter Melin</a:t>
            </a:r>
            <a:r>
              <a:rPr lang="sv-SE" sz="2000" baseline="30000" dirty="0">
                <a:solidFill>
                  <a:srgbClr val="0F6B69"/>
                </a:solidFill>
              </a:rPr>
              <a:t>1</a:t>
            </a:r>
            <a:r>
              <a:rPr lang="sv-SE" sz="2000" dirty="0">
                <a:solidFill>
                  <a:srgbClr val="0F6B69"/>
                </a:solidFill>
              </a:rPr>
              <a:t> </a:t>
            </a:r>
          </a:p>
          <a:p>
            <a:r>
              <a:rPr lang="sv-SE" sz="2000" dirty="0">
                <a:solidFill>
                  <a:srgbClr val="0F6B69"/>
                </a:solidFill>
              </a:rPr>
              <a:t>1: RISE Research </a:t>
            </a:r>
            <a:r>
              <a:rPr lang="sv-SE" sz="2000" dirty="0" err="1">
                <a:solidFill>
                  <a:srgbClr val="0F6B69"/>
                </a:solidFill>
              </a:rPr>
              <a:t>Institutes</a:t>
            </a:r>
            <a:r>
              <a:rPr lang="sv-SE" sz="2000" dirty="0">
                <a:solidFill>
                  <a:srgbClr val="0F6B69"/>
                </a:solidFill>
              </a:rPr>
              <a:t> </a:t>
            </a:r>
            <a:r>
              <a:rPr lang="sv-SE" sz="2000" dirty="0" err="1">
                <a:solidFill>
                  <a:srgbClr val="0F6B69"/>
                </a:solidFill>
              </a:rPr>
              <a:t>of</a:t>
            </a:r>
            <a:r>
              <a:rPr lang="sv-SE" sz="2000" dirty="0">
                <a:solidFill>
                  <a:srgbClr val="0F6B69"/>
                </a:solidFill>
              </a:rPr>
              <a:t> Sweden</a:t>
            </a:r>
          </a:p>
          <a:p>
            <a:r>
              <a:rPr lang="sv-SE" sz="2000" dirty="0">
                <a:solidFill>
                  <a:srgbClr val="0F6B69"/>
                </a:solidFill>
              </a:rPr>
              <a:t>2: Statens Veterinärmedicinska Anstalt</a:t>
            </a:r>
          </a:p>
          <a:p>
            <a:r>
              <a:rPr lang="sv-SE" sz="2000" dirty="0">
                <a:solidFill>
                  <a:srgbClr val="0F6B69"/>
                </a:solidFill>
              </a:rPr>
              <a:t>3: Hushållningssällskapet Halland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Projektledare:</a:t>
            </a:r>
          </a:p>
          <a:p>
            <a:r>
              <a:rPr lang="en-US" sz="2000" dirty="0">
                <a:solidFill>
                  <a:srgbClr val="0F6B69"/>
                </a:solidFill>
              </a:rPr>
              <a:t>Daniel Tamm, RISE</a:t>
            </a:r>
          </a:p>
          <a:p>
            <a:endParaRPr lang="sv-SE" sz="2000" dirty="0">
              <a:solidFill>
                <a:srgbClr val="0F6B69"/>
              </a:solidFill>
            </a:endParaRPr>
          </a:p>
          <a:p>
            <a:r>
              <a:rPr lang="sv-SE" sz="2000" b="1" i="1" dirty="0">
                <a:solidFill>
                  <a:srgbClr val="0F6B69"/>
                </a:solidFill>
              </a:rPr>
              <a:t>Finansiär:</a:t>
            </a:r>
          </a:p>
          <a:p>
            <a:r>
              <a:rPr lang="sv-SE" sz="2000" dirty="0">
                <a:solidFill>
                  <a:srgbClr val="0F6B69"/>
                </a:solidFill>
              </a:rPr>
              <a:t>Stiftelsen JTI, Avfall Sveriges utvecklingssatsning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A61966DE-A47D-90D3-2BFD-059674C22C4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0A969D43-E36F-C3C3-02EC-DC6508F1E0D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DD30448-A3FE-9A9F-2E05-D8F09C8D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5DC22768-B8CA-D367-ACE9-2DF336B32E1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Projektinformation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Lantbruksforskning logga">
            <a:extLst>
              <a:ext uri="{FF2B5EF4-FFF2-40B4-BE49-F238E27FC236}">
                <a16:creationId xmlns:a16="http://schemas.microsoft.com/office/drawing/2014/main" id="{45472DB7-C8B4-D6C5-BE24-D36A99CB180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8507" b="-15850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36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64348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79F8A3DF-80B5-DC45-25DF-1268CD2EC0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F0A894B0-603F-13C6-D4F4-A9FCA81526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035618"/>
          </a:xfrm>
        </p:spPr>
        <p:txBody>
          <a:bodyPr>
            <a:normAutofit/>
          </a:bodyPr>
          <a:lstStyle/>
          <a:p>
            <a:r>
              <a:rPr lang="sv-SE" dirty="0"/>
              <a:t>Ö</a:t>
            </a:r>
            <a:r>
              <a:rPr lang="sv-SE" dirty="0">
                <a:effectLst/>
                <a:latin typeface="Georgia" panose="02040502050405020303" pitchFamily="18" charset="0"/>
              </a:rPr>
              <a:t>ka lönsamheten i hanteringen av biogödsel</a:t>
            </a:r>
          </a:p>
          <a:p>
            <a:r>
              <a:rPr lang="sv-SE" dirty="0">
                <a:effectLst/>
                <a:latin typeface="Georgia" panose="02040502050405020303" pitchFamily="18" charset="0"/>
              </a:rPr>
              <a:t>Förbättra förutsättningar för lönsam avsättning av stallgödsel och biogödsel genom billigare och enklare hygieniseringsmetoder</a:t>
            </a:r>
          </a:p>
          <a:p>
            <a:r>
              <a:rPr lang="sv-SE" dirty="0"/>
              <a:t>Mål: Etablera</a:t>
            </a:r>
            <a:r>
              <a:rPr lang="sv-SE" dirty="0">
                <a:effectLst/>
                <a:latin typeface="Georgia" panose="02040502050405020303" pitchFamily="18" charset="0"/>
              </a:rPr>
              <a:t> fram fler godkända nationella </a:t>
            </a:r>
            <a:r>
              <a:rPr lang="sv-SE" dirty="0"/>
              <a:t>standardmetoder enligt ABP för hygienisering av stallgödsel, biogödsel eller andra liknande substrat</a:t>
            </a:r>
            <a:endParaRPr lang="sv-SE" dirty="0">
              <a:effectLst/>
              <a:latin typeface="Georgia" panose="02040502050405020303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4398B3F3-469C-37D0-ABA1-0E29CF7646D7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Syfte &amp; målsättning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020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C8EEFAA-C212-278E-9308-5127F3E6A888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D1DDD83F-1288-025E-174D-BC57B496A9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30B07C-94CE-2445-F353-EABA3C1ED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03561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sv-SE" dirty="0" err="1"/>
              <a:t>Hygienisering</a:t>
            </a:r>
            <a:r>
              <a:rPr lang="sv-SE" dirty="0"/>
              <a:t> är ett krav för ABP-material</a:t>
            </a:r>
          </a:p>
          <a:p>
            <a:pPr lvl="1"/>
            <a:r>
              <a:rPr lang="sv-SE" dirty="0"/>
              <a:t>Regleras i ABP-förordningarna (EG) nr 1069/2009 och (EU) nr 142/2011</a:t>
            </a:r>
            <a:br>
              <a:rPr lang="sv-SE" dirty="0"/>
            </a:br>
            <a:r>
              <a:rPr lang="sv-SE" dirty="0"/>
              <a:t>(s.k. ”bearbetning” och ”omvandling”)</a:t>
            </a:r>
          </a:p>
          <a:p>
            <a:pPr>
              <a:lnSpc>
                <a:spcPct val="100000"/>
              </a:lnSpc>
            </a:pPr>
            <a:r>
              <a:rPr lang="sv-SE" dirty="0"/>
              <a:t>I dagsläget finns 3 alternativ för hygienisering, se nästa sida</a:t>
            </a:r>
          </a:p>
          <a:p>
            <a:pPr>
              <a:lnSpc>
                <a:spcPct val="100000"/>
              </a:lnSpc>
            </a:pPr>
            <a:r>
              <a:rPr lang="sv-SE" dirty="0"/>
              <a:t>Önskemål om enkla, energieffektiva metoder med lägre temperaturer som fungerar med flödet på anläggningen</a:t>
            </a:r>
          </a:p>
          <a:p>
            <a:pPr>
              <a:lnSpc>
                <a:spcPct val="100000"/>
              </a:lnSpc>
            </a:pPr>
            <a:r>
              <a:rPr lang="sv-SE" dirty="0"/>
              <a:t>Behov av metod för att hygienisera bottensediment som behöver tömmas efter att biogasanläggningar varit igång i många år. </a:t>
            </a:r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  <a:p>
            <a:pPr>
              <a:lnSpc>
                <a:spcPct val="100000"/>
              </a:lnSpc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3F860522-DF86-777E-5CBB-63A009796F4E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Bakgrund</a:t>
            </a:r>
            <a:endParaRPr lang="sv-SE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0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26134-6080-452A-9F02-E6DB844A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733" y="641201"/>
            <a:ext cx="9120000" cy="1200000"/>
          </a:xfrm>
        </p:spPr>
        <p:txBody>
          <a:bodyPr/>
          <a:lstStyle/>
          <a:p>
            <a:r>
              <a:rPr lang="sv-SE" dirty="0"/>
              <a:t>Alternativ för hygienisering</a:t>
            </a:r>
            <a:br>
              <a:rPr lang="sv-SE" dirty="0"/>
            </a:br>
            <a:r>
              <a:rPr lang="sv-SE" sz="2133" dirty="0"/>
              <a:t>(EU) nr 142/2011 bilaga V</a:t>
            </a:r>
            <a:endParaRPr lang="sv-S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71F8AB-5DE1-42C1-B6FF-11FEC480F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949" y="2100703"/>
            <a:ext cx="3339351" cy="36267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6000" tIns="96000" rIns="96000" bIns="96000" rtlCol="0">
            <a:normAutofit/>
          </a:bodyPr>
          <a:lstStyle/>
          <a:p>
            <a:pPr marL="0" indent="0">
              <a:buNone/>
            </a:pPr>
            <a:r>
              <a:rPr lang="sv-SE" b="1" dirty="0">
                <a:solidFill>
                  <a:schemeClr val="tx2"/>
                </a:solidFill>
              </a:rPr>
              <a:t>Standardmetoden enligt i EU-lagstiftning </a:t>
            </a:r>
            <a:r>
              <a:rPr lang="sv-SE" dirty="0">
                <a:solidFill>
                  <a:schemeClr val="tx2"/>
                </a:solidFill>
              </a:rPr>
              <a:t>(”Pastörisering”)</a:t>
            </a:r>
          </a:p>
          <a:p>
            <a:r>
              <a:rPr lang="sv-SE" dirty="0">
                <a:solidFill>
                  <a:schemeClr val="tx2"/>
                </a:solidFill>
              </a:rPr>
              <a:t>70 °C, 1 timme, 12 mm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>
                <a:solidFill>
                  <a:schemeClr val="tx2"/>
                </a:solidFill>
              </a:rPr>
              <a:t>Stor investering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>
                <a:solidFill>
                  <a:schemeClr val="tx2"/>
                </a:solidFill>
              </a:rPr>
              <a:t>Högt energibehov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sv-SE" dirty="0">
                <a:solidFill>
                  <a:schemeClr val="tx2"/>
                </a:solidFill>
              </a:rPr>
              <a:t>Beläggningar </a:t>
            </a:r>
            <a:r>
              <a:rPr lang="sv-SE" dirty="0" err="1">
                <a:solidFill>
                  <a:schemeClr val="tx2"/>
                </a:solidFill>
              </a:rPr>
              <a:t>pga</a:t>
            </a:r>
            <a:r>
              <a:rPr lang="sv-SE" dirty="0">
                <a:solidFill>
                  <a:schemeClr val="tx2"/>
                </a:solidFill>
              </a:rPr>
              <a:t> temperaturen</a:t>
            </a:r>
          </a:p>
          <a:p>
            <a:endParaRPr lang="sv-SE" sz="2267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8716A5-567E-4132-A56E-B951EDE9E7F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50679" y="2100703"/>
            <a:ext cx="3528744" cy="36267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6000" tIns="96000" rIns="96000" bIns="96000" rtlCol="0">
            <a:normAutofit/>
          </a:bodyPr>
          <a:lstStyle/>
          <a:p>
            <a:pPr marL="0" indent="0">
              <a:buNone/>
            </a:pPr>
            <a:r>
              <a:rPr lang="sv-SE" b="1" dirty="0">
                <a:solidFill>
                  <a:schemeClr val="tx2"/>
                </a:solidFill>
              </a:rPr>
              <a:t>Nationell standardmetod</a:t>
            </a:r>
          </a:p>
          <a:p>
            <a:pPr marL="0" indent="0">
              <a:buNone/>
            </a:pPr>
            <a:r>
              <a:rPr lang="sv-SE" dirty="0">
                <a:solidFill>
                  <a:schemeClr val="tx2"/>
                </a:solidFill>
              </a:rPr>
              <a:t>Skapar genvägar vid validering:</a:t>
            </a:r>
          </a:p>
          <a:p>
            <a:r>
              <a:rPr lang="sv-SE" dirty="0">
                <a:solidFill>
                  <a:schemeClr val="tx2"/>
                </a:solidFill>
              </a:rPr>
              <a:t>Mikrobiologisk verifiering redan gjord</a:t>
            </a:r>
          </a:p>
          <a:p>
            <a:pPr marL="0" indent="0">
              <a:buNone/>
            </a:pPr>
            <a:r>
              <a:rPr lang="sv-SE" dirty="0">
                <a:solidFill>
                  <a:schemeClr val="tx2"/>
                </a:solidFill>
              </a:rPr>
              <a:t>Finns idag 1 svensk metod:</a:t>
            </a:r>
          </a:p>
          <a:p>
            <a:r>
              <a:rPr lang="sv-SE" dirty="0">
                <a:solidFill>
                  <a:schemeClr val="tx2"/>
                </a:solidFill>
              </a:rPr>
              <a:t>52 °C, 10 timmar,</a:t>
            </a:r>
            <a:br>
              <a:rPr lang="sv-SE" dirty="0">
                <a:solidFill>
                  <a:schemeClr val="tx2"/>
                </a:solidFill>
              </a:rPr>
            </a:br>
            <a:r>
              <a:rPr lang="sv-SE" dirty="0">
                <a:solidFill>
                  <a:schemeClr val="tx2"/>
                </a:solidFill>
              </a:rPr>
              <a:t>7 dygns uppehållstid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8E31E7-0CA2-4F96-AD23-9A33FD4D1455}"/>
              </a:ext>
            </a:extLst>
          </p:cNvPr>
          <p:cNvSpPr txBox="1"/>
          <p:nvPr/>
        </p:nvSpPr>
        <p:spPr>
          <a:xfrm>
            <a:off x="4331814" y="2100703"/>
            <a:ext cx="3339351" cy="3626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6000" tIns="96000" rIns="96000" bIns="96000">
            <a:noAutofit/>
          </a:bodyPr>
          <a:lstStyle/>
          <a:p>
            <a:pPr>
              <a:spcBef>
                <a:spcPts val="1333"/>
              </a:spcBef>
            </a:pPr>
            <a:r>
              <a:rPr lang="sv-SE" sz="1867" b="1" dirty="0">
                <a:solidFill>
                  <a:schemeClr val="tx2"/>
                </a:solidFill>
              </a:rPr>
              <a:t>Enskild validering</a:t>
            </a:r>
          </a:p>
          <a:p>
            <a:pPr marL="380990" indent="-380990">
              <a:spcBef>
                <a:spcPts val="1333"/>
              </a:spcBef>
              <a:buFont typeface="Arial" panose="020B0604020202020204" pitchFamily="34" charset="0"/>
              <a:buChar char="•"/>
            </a:pPr>
            <a:r>
              <a:rPr lang="sv-SE" sz="1867" dirty="0">
                <a:solidFill>
                  <a:schemeClr val="tx2"/>
                </a:solidFill>
              </a:rPr>
              <a:t>Kostsam process</a:t>
            </a:r>
          </a:p>
          <a:p>
            <a:pPr marL="380990" indent="-380990">
              <a:spcBef>
                <a:spcPts val="1333"/>
              </a:spcBef>
              <a:buFont typeface="Arial" panose="020B0604020202020204" pitchFamily="34" charset="0"/>
              <a:buChar char="•"/>
            </a:pPr>
            <a:r>
              <a:rPr lang="sv-SE" sz="1867" dirty="0">
                <a:solidFill>
                  <a:schemeClr val="tx2"/>
                </a:solidFill>
              </a:rPr>
              <a:t>Individuell mikrobiologisk verifiering, måste göras om för varje anläggning</a:t>
            </a:r>
          </a:p>
          <a:p>
            <a:pPr marL="380990" indent="-380990">
              <a:spcBef>
                <a:spcPts val="1333"/>
              </a:spcBef>
              <a:buFont typeface="Arial" panose="020B0604020202020204" pitchFamily="34" charset="0"/>
              <a:buChar char="•"/>
            </a:pPr>
            <a:r>
              <a:rPr lang="sv-SE" sz="1867" dirty="0">
                <a:solidFill>
                  <a:schemeClr val="tx2"/>
                </a:solidFill>
              </a:rPr>
              <a:t>Tar tid</a:t>
            </a:r>
          </a:p>
          <a:p>
            <a:pPr marL="380990" indent="-380990">
              <a:spcBef>
                <a:spcPts val="1333"/>
              </a:spcBef>
              <a:buFont typeface="Arial" panose="020B0604020202020204" pitchFamily="34" charset="0"/>
              <a:buChar char="•"/>
            </a:pPr>
            <a:r>
              <a:rPr lang="sv-SE" sz="1867" dirty="0">
                <a:solidFill>
                  <a:schemeClr val="tx2"/>
                </a:solidFill>
              </a:rPr>
              <a:t>Viss osäkerhet hur länge tillståndsprocessen tar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9D5970-51A5-8F9F-7865-76AA487B4728}"/>
              </a:ext>
            </a:extLst>
          </p:cNvPr>
          <p:cNvSpPr txBox="1"/>
          <p:nvPr/>
        </p:nvSpPr>
        <p:spPr>
          <a:xfrm>
            <a:off x="1655920" y="5923126"/>
            <a:ext cx="901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/>
              <a:t>Oavsett valt alternativ krävs alltid tillstånd från Jordbruksverket!</a:t>
            </a:r>
          </a:p>
        </p:txBody>
      </p:sp>
    </p:spTree>
    <p:extLst>
      <p:ext uri="{BB962C8B-B14F-4D97-AF65-F5344CB8AC3E}">
        <p14:creationId xmlns:p14="http://schemas.microsoft.com/office/powerpoint/2010/main" val="4148394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7E0FD-FBF5-21C5-8129-7F6B6EAE3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BFB46E30-EA40-E204-02F4-0E6F8E4B0FAD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B13F10B7-EECE-C97B-2893-8B0D9DCB4A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B2714EE0-5693-A3C4-54B9-52DD306C9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697" y="2047682"/>
            <a:ext cx="6791403" cy="403561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sv-SE" dirty="0"/>
              <a:t>Labbförsök med värmeaktivering: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Screeningsförsök i små volymer under kontrollerade förhållanden </a:t>
            </a:r>
            <a:r>
              <a:rPr lang="sv-SE" dirty="0">
                <a:sym typeface="Wingdings" pitchFamily="2" charset="2"/>
              </a:rPr>
              <a:t> bestämning av </a:t>
            </a:r>
            <a:r>
              <a:rPr lang="sv-SE" dirty="0" err="1">
                <a:sym typeface="Wingdings" pitchFamily="2" charset="2"/>
              </a:rPr>
              <a:t>inaktiveringshastighet</a:t>
            </a:r>
            <a:r>
              <a:rPr lang="sv-SE" dirty="0">
                <a:sym typeface="Wingdings" pitchFamily="2" charset="2"/>
              </a:rPr>
              <a:t> i utvalda matriser. Extrapolering av tid som motsvarar en 5 log</a:t>
            </a:r>
            <a:r>
              <a:rPr lang="sv-SE" baseline="-25000" dirty="0">
                <a:sym typeface="Wingdings" pitchFamily="2" charset="2"/>
              </a:rPr>
              <a:t>10</a:t>
            </a:r>
            <a:r>
              <a:rPr lang="sv-SE" dirty="0">
                <a:sym typeface="Wingdings" pitchFamily="2" charset="2"/>
              </a:rPr>
              <a:t>-reduktion (baserat på nötflytgödsel)</a:t>
            </a:r>
            <a:endParaRPr lang="sv-SE" dirty="0"/>
          </a:p>
          <a:p>
            <a:pPr>
              <a:lnSpc>
                <a:spcPct val="100000"/>
              </a:lnSpc>
            </a:pPr>
            <a:r>
              <a:rPr lang="sv-SE" dirty="0"/>
              <a:t>Verifierande försök</a:t>
            </a:r>
          </a:p>
          <a:p>
            <a:pPr lvl="1">
              <a:lnSpc>
                <a:spcPct val="100000"/>
              </a:lnSpc>
            </a:pPr>
            <a:r>
              <a:rPr lang="sv-SE" dirty="0"/>
              <a:t>Konfirmering av preliminära tid-temperaturkombinationer i ytterligare matriser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sv-SE" dirty="0"/>
          </a:p>
          <a:p>
            <a:pPr marL="0" indent="0">
              <a:lnSpc>
                <a:spcPct val="100000"/>
              </a:lnSpc>
              <a:buNone/>
            </a:pPr>
            <a:r>
              <a:rPr lang="sv-SE" dirty="0">
                <a:sym typeface="Wingdings" pitchFamily="2" charset="2"/>
              </a:rPr>
              <a:t>Förslag på standardmetod</a:t>
            </a:r>
          </a:p>
          <a:p>
            <a:pPr marL="0" indent="0">
              <a:lnSpc>
                <a:spcPct val="100000"/>
              </a:lnSpc>
              <a:buNone/>
            </a:pPr>
            <a:endParaRPr lang="sv-SE" dirty="0"/>
          </a:p>
        </p:txBody>
      </p:sp>
      <p:sp>
        <p:nvSpPr>
          <p:cNvPr id="2" name="Rubrik 2">
            <a:extLst>
              <a:ext uri="{FF2B5EF4-FFF2-40B4-BE49-F238E27FC236}">
                <a16:creationId xmlns:a16="http://schemas.microsoft.com/office/drawing/2014/main" id="{9FF01273-D7D6-D4B5-9066-30C5487AC2B2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Genomförande</a:t>
            </a:r>
            <a:endParaRPr lang="sv-SE" sz="48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A94D3BD3-40AC-0C70-8A7E-3A05DE5808FC}"/>
              </a:ext>
            </a:extLst>
          </p:cNvPr>
          <p:cNvSpPr/>
          <p:nvPr/>
        </p:nvSpPr>
        <p:spPr>
          <a:xfrm>
            <a:off x="9006157" y="6104965"/>
            <a:ext cx="4341126" cy="4360394"/>
          </a:xfrm>
          <a:prstGeom prst="ellipse">
            <a:avLst/>
          </a:prstGeom>
          <a:solidFill>
            <a:schemeClr val="bg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7008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356476" y="-3451674"/>
            <a:ext cx="15314783" cy="15382756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69E4181-7C15-0572-8EC8-300BFA5ED5FA}"/>
              </a:ext>
            </a:extLst>
          </p:cNvPr>
          <p:cNvSpPr txBox="1">
            <a:spLocks/>
          </p:cNvSpPr>
          <p:nvPr/>
        </p:nvSpPr>
        <p:spPr>
          <a:xfrm>
            <a:off x="354360" y="1644172"/>
            <a:ext cx="4366727" cy="2434298"/>
          </a:xfr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3 nya temp-tidkombinationsalternativ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Med enbart matavfall som substrat </a:t>
            </a:r>
            <a:r>
              <a:rPr lang="sv-SE" sz="2400" dirty="0">
                <a:solidFill>
                  <a:srgbClr val="0F6B69"/>
                </a:solidFill>
                <a:sym typeface="Wingdings" pitchFamily="2" charset="2"/>
              </a:rPr>
              <a:t> mycket snabb reduktion redan vid 52 </a:t>
            </a:r>
            <a:r>
              <a:rPr lang="sv-SE" sz="2400" b="1" kern="1200" dirty="0">
                <a:solidFill>
                  <a:srgbClr val="0F6B69"/>
                </a:solidFill>
                <a:effectLst/>
              </a:rPr>
              <a:t>°</a:t>
            </a:r>
            <a:r>
              <a:rPr lang="sv-SE" sz="2400" dirty="0">
                <a:solidFill>
                  <a:srgbClr val="0F6B69"/>
                </a:solidFill>
                <a:sym typeface="Wingdings" pitchFamily="2" charset="2"/>
              </a:rPr>
              <a:t>C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2400" dirty="0">
              <a:solidFill>
                <a:srgbClr val="0F6B69"/>
              </a:solidFill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sv-SE" sz="2400" dirty="0">
                <a:solidFill>
                  <a:srgbClr val="0F6B69"/>
                </a:solidFill>
              </a:rPr>
              <a:t>Kalkning av bottensediment Snabb avdödning av testorganismen </a:t>
            </a:r>
            <a:r>
              <a:rPr lang="sv-SE" sz="2400" dirty="0" err="1">
                <a:solidFill>
                  <a:srgbClr val="0F6B69"/>
                </a:solidFill>
              </a:rPr>
              <a:t>Ascaris</a:t>
            </a:r>
            <a:r>
              <a:rPr lang="sv-SE" sz="2400" dirty="0">
                <a:solidFill>
                  <a:srgbClr val="0F6B69"/>
                </a:solidFill>
              </a:rPr>
              <a:t> vid 65 </a:t>
            </a:r>
            <a:r>
              <a:rPr lang="sv-SE" sz="2400" b="1" kern="1200" dirty="0">
                <a:solidFill>
                  <a:srgbClr val="0F6B69"/>
                </a:solidFill>
                <a:effectLst/>
              </a:rPr>
              <a:t>°</a:t>
            </a:r>
            <a:r>
              <a:rPr lang="sv-SE" sz="2400" dirty="0">
                <a:solidFill>
                  <a:srgbClr val="0F6B69"/>
                </a:solidFill>
                <a:sym typeface="Wingdings" pitchFamily="2" charset="2"/>
              </a:rPr>
              <a:t>C. Avdödning beror på både pH och temperatur.</a:t>
            </a:r>
          </a:p>
          <a:p>
            <a:pPr marL="342900" indent="-342900">
              <a:buFont typeface="Wingdings" pitchFamily="2" charset="2"/>
              <a:buChar char="§"/>
            </a:pPr>
            <a:endParaRPr lang="sv-SE" sz="2400" dirty="0">
              <a:solidFill>
                <a:srgbClr val="0F6B69"/>
              </a:solidFill>
            </a:endParaRPr>
          </a:p>
          <a:p>
            <a:endParaRPr lang="sv-SE" sz="2400" dirty="0">
              <a:solidFill>
                <a:srgbClr val="0F6B69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1910F30-A515-E9A1-7F5D-3DF9C0F1D912}"/>
              </a:ext>
            </a:extLst>
          </p:cNvPr>
          <p:cNvSpPr txBox="1"/>
          <p:nvPr/>
        </p:nvSpPr>
        <p:spPr>
          <a:xfrm>
            <a:off x="7264801" y="1795097"/>
            <a:ext cx="3086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i="1" dirty="0">
                <a:solidFill>
                  <a:srgbClr val="416D6F"/>
                </a:solidFill>
                <a:latin typeface="Georgia" panose="02040502050405020303" pitchFamily="18" charset="0"/>
              </a:rPr>
              <a:t>Tabell 1. Förslag på nya standardmetoder</a:t>
            </a:r>
            <a:endParaRPr lang="sv-SE" sz="1600" i="1" dirty="0">
              <a:solidFill>
                <a:srgbClr val="416D6F"/>
              </a:solidFill>
              <a:latin typeface="Georgia" panose="02040502050405020303" pitchFamily="18" charset="0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F3C31ED8-1968-4710-D046-C4B547C09560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0CFCD65-7225-1D73-E7A1-7A08D5D92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AB8E2931-B289-DAFB-A64A-0C7026DCCB0E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Nyckelresultat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6" name="Platshållare för innehåll 6">
            <a:extLst>
              <a:ext uri="{FF2B5EF4-FFF2-40B4-BE49-F238E27FC236}">
                <a16:creationId xmlns:a16="http://schemas.microsoft.com/office/drawing/2014/main" id="{AB6032B8-BB80-A822-7EBB-A7507786C5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3677943"/>
              </p:ext>
            </p:extLst>
          </p:nvPr>
        </p:nvGraphicFramePr>
        <p:xfrm>
          <a:off x="5130368" y="2082574"/>
          <a:ext cx="5260490" cy="199589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458702">
                  <a:extLst>
                    <a:ext uri="{9D8B030D-6E8A-4147-A177-3AD203B41FA5}">
                      <a16:colId xmlns:a16="http://schemas.microsoft.com/office/drawing/2014/main" val="2532482421"/>
                    </a:ext>
                  </a:extLst>
                </a:gridCol>
                <a:gridCol w="1362411">
                  <a:extLst>
                    <a:ext uri="{9D8B030D-6E8A-4147-A177-3AD203B41FA5}">
                      <a16:colId xmlns:a16="http://schemas.microsoft.com/office/drawing/2014/main" val="1914981443"/>
                    </a:ext>
                  </a:extLst>
                </a:gridCol>
                <a:gridCol w="2439377">
                  <a:extLst>
                    <a:ext uri="{9D8B030D-6E8A-4147-A177-3AD203B41FA5}">
                      <a16:colId xmlns:a16="http://schemas.microsoft.com/office/drawing/2014/main" val="2205756780"/>
                    </a:ext>
                  </a:extLst>
                </a:gridCol>
              </a:tblGrid>
              <a:tr h="48296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sv-SE" sz="1200" b="1" kern="1200" dirty="0">
                          <a:solidFill>
                            <a:schemeClr val="lt1"/>
                          </a:solidFill>
                          <a:effectLst/>
                        </a:rPr>
                        <a:t>TEMPERATUR</a:t>
                      </a:r>
                      <a:endParaRPr lang="sv-S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sv-SE" sz="1200" b="1" kern="1200" dirty="0">
                          <a:solidFill>
                            <a:schemeClr val="lt1"/>
                          </a:solidFill>
                          <a:effectLst/>
                        </a:rPr>
                        <a:t>TID </a:t>
                      </a:r>
                      <a:endParaRPr lang="sv-S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sv-SE" sz="1200" b="1" kern="1200" dirty="0">
                          <a:solidFill>
                            <a:schemeClr val="lt1"/>
                          </a:solidFill>
                          <a:effectLst/>
                        </a:rPr>
                        <a:t>SUBSTRAT</a:t>
                      </a:r>
                      <a:endParaRPr lang="sv-SE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500090"/>
                  </a:ext>
                </a:extLst>
              </a:tr>
              <a:tr h="45744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sv-SE" sz="1200" b="1" kern="1200" dirty="0">
                          <a:solidFill>
                            <a:schemeClr val="bg2"/>
                          </a:solidFill>
                          <a:effectLst/>
                        </a:rPr>
                        <a:t>52 °C </a:t>
                      </a:r>
                      <a:endParaRPr lang="sv-SE" sz="1200" b="1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sv-SE" sz="1200" b="1" kern="1200" dirty="0">
                          <a:solidFill>
                            <a:schemeClr val="bg2"/>
                          </a:solidFill>
                          <a:effectLst/>
                        </a:rPr>
                        <a:t>1 timme</a:t>
                      </a:r>
                      <a:endParaRPr lang="sv-SE" sz="1200" b="1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sv-SE" sz="1200" b="1" kern="1200" dirty="0">
                          <a:solidFill>
                            <a:schemeClr val="bg2"/>
                          </a:solidFill>
                          <a:effectLst/>
                        </a:rPr>
                        <a:t>Bara matavfall</a:t>
                      </a:r>
                      <a:endParaRPr lang="sv-SE" sz="1200" b="1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061784"/>
                  </a:ext>
                </a:extLst>
              </a:tr>
              <a:tr h="55876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sv-SE" sz="1200" b="1" kern="1200" dirty="0">
                          <a:solidFill>
                            <a:schemeClr val="bg2"/>
                          </a:solidFill>
                          <a:effectLst/>
                        </a:rPr>
                        <a:t>60 °C </a:t>
                      </a:r>
                      <a:endParaRPr lang="sv-SE" sz="1200" b="1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sv-SE" sz="1200" b="1" kern="1200" dirty="0">
                          <a:solidFill>
                            <a:schemeClr val="bg2"/>
                          </a:solidFill>
                          <a:effectLst/>
                        </a:rPr>
                        <a:t>3,5 timmar</a:t>
                      </a:r>
                      <a:endParaRPr lang="sv-SE" sz="1200" b="1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sv-SE" sz="1200" b="1" kern="1200" dirty="0">
                          <a:solidFill>
                            <a:schemeClr val="bg2"/>
                          </a:solidFill>
                          <a:effectLst/>
                        </a:rPr>
                        <a:t>Kat. 3 samt vissa</a:t>
                      </a:r>
                      <a:br>
                        <a:rPr lang="sv-SE" sz="1200" b="1" kern="1200" dirty="0">
                          <a:solidFill>
                            <a:schemeClr val="bg2"/>
                          </a:solidFill>
                          <a:effectLst/>
                        </a:rPr>
                      </a:br>
                      <a:r>
                        <a:rPr lang="sv-SE" sz="1200" b="1" kern="1200" dirty="0">
                          <a:solidFill>
                            <a:schemeClr val="bg2"/>
                          </a:solidFill>
                          <a:effectLst/>
                        </a:rPr>
                        <a:t>kat. 2-material</a:t>
                      </a:r>
                      <a:endParaRPr lang="sv-SE" sz="1200" b="1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9624374"/>
                  </a:ext>
                </a:extLst>
              </a:tr>
              <a:tr h="4967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sv-SE" sz="1200" b="1" kern="1200" dirty="0">
                          <a:solidFill>
                            <a:schemeClr val="bg2"/>
                          </a:solidFill>
                          <a:effectLst/>
                        </a:rPr>
                        <a:t>65 °C </a:t>
                      </a:r>
                      <a:endParaRPr lang="sv-SE" sz="1200" b="1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300"/>
                        </a:lnSpc>
                      </a:pPr>
                      <a:r>
                        <a:rPr lang="sv-SE" sz="1200" b="1" kern="1200" dirty="0">
                          <a:solidFill>
                            <a:schemeClr val="bg2"/>
                          </a:solidFill>
                          <a:effectLst/>
                        </a:rPr>
                        <a:t>1 timme</a:t>
                      </a:r>
                      <a:endParaRPr lang="sv-SE" sz="1200" b="1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v-SE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99409292"/>
                  </a:ext>
                </a:extLst>
              </a:tr>
            </a:tbl>
          </a:graphicData>
        </a:graphic>
      </p:graphicFrame>
      <p:sp>
        <p:nvSpPr>
          <p:cNvPr id="10" name="TextBox 2">
            <a:extLst>
              <a:ext uri="{FF2B5EF4-FFF2-40B4-BE49-F238E27FC236}">
                <a16:creationId xmlns:a16="http://schemas.microsoft.com/office/drawing/2014/main" id="{1FC269B5-274B-0E0D-1D78-7788D15E0588}"/>
              </a:ext>
            </a:extLst>
          </p:cNvPr>
          <p:cNvSpPr txBox="1"/>
          <p:nvPr/>
        </p:nvSpPr>
        <p:spPr>
          <a:xfrm>
            <a:off x="10929365" y="2759677"/>
            <a:ext cx="1275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2"/>
                </a:solidFill>
              </a:rPr>
              <a:t>oavsett placering gentemot rötningen</a:t>
            </a:r>
          </a:p>
        </p:txBody>
      </p:sp>
      <p:sp>
        <p:nvSpPr>
          <p:cNvPr id="12" name="Right Brace 3">
            <a:extLst>
              <a:ext uri="{FF2B5EF4-FFF2-40B4-BE49-F238E27FC236}">
                <a16:creationId xmlns:a16="http://schemas.microsoft.com/office/drawing/2014/main" id="{D69D240E-994B-BB50-2FB3-4A780304ADA8}"/>
              </a:ext>
            </a:extLst>
          </p:cNvPr>
          <p:cNvSpPr/>
          <p:nvPr/>
        </p:nvSpPr>
        <p:spPr>
          <a:xfrm>
            <a:off x="10497661" y="2598821"/>
            <a:ext cx="297712" cy="1479648"/>
          </a:xfrm>
          <a:prstGeom prst="rightBrace">
            <a:avLst>
              <a:gd name="adj1" fmla="val 84215"/>
              <a:gd name="adj2" fmla="val 50560"/>
            </a:avLst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2"/>
              </a:solidFill>
            </a:endParaRPr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7D666C90-5368-03FC-1D11-23A18881C820}"/>
              </a:ext>
            </a:extLst>
          </p:cNvPr>
          <p:cNvGrpSpPr/>
          <p:nvPr/>
        </p:nvGrpSpPr>
        <p:grpSpPr>
          <a:xfrm>
            <a:off x="5206734" y="4487699"/>
            <a:ext cx="5916617" cy="1078019"/>
            <a:chOff x="1162347" y="3421543"/>
            <a:chExt cx="5916617" cy="1078019"/>
          </a:xfrm>
        </p:grpSpPr>
        <p:graphicFrame>
          <p:nvGraphicFramePr>
            <p:cNvPr id="14" name="Platshållare för innehåll 6">
              <a:extLst>
                <a:ext uri="{FF2B5EF4-FFF2-40B4-BE49-F238E27FC236}">
                  <a16:creationId xmlns:a16="http://schemas.microsoft.com/office/drawing/2014/main" id="{BA3FEEA1-86FB-6B66-F280-71B2C546CDF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206802356"/>
                </p:ext>
              </p:extLst>
            </p:nvPr>
          </p:nvGraphicFramePr>
          <p:xfrm>
            <a:off x="1303869" y="3943302"/>
            <a:ext cx="5664395" cy="556260"/>
          </p:xfrm>
          <a:graphic>
            <a:graphicData uri="http://schemas.openxmlformats.org/drawingml/2006/table">
              <a:tbl>
                <a:tblPr firstRow="1" bandRow="1">
                  <a:tableStyleId>{1FECB4D8-DB02-4DC6-A0A2-4F2EBAE1DC90}</a:tableStyleId>
                </a:tblPr>
                <a:tblGrid>
                  <a:gridCol w="1569935">
                    <a:extLst>
                      <a:ext uri="{9D8B030D-6E8A-4147-A177-3AD203B41FA5}">
                        <a16:colId xmlns:a16="http://schemas.microsoft.com/office/drawing/2014/main" val="2532482421"/>
                      </a:ext>
                    </a:extLst>
                  </a:gridCol>
                  <a:gridCol w="1460205">
                    <a:extLst>
                      <a:ext uri="{9D8B030D-6E8A-4147-A177-3AD203B41FA5}">
                        <a16:colId xmlns:a16="http://schemas.microsoft.com/office/drawing/2014/main" val="1914981443"/>
                      </a:ext>
                    </a:extLst>
                  </a:gridCol>
                  <a:gridCol w="2634255">
                    <a:extLst>
                      <a:ext uri="{9D8B030D-6E8A-4147-A177-3AD203B41FA5}">
                        <a16:colId xmlns:a16="http://schemas.microsoft.com/office/drawing/2014/main" val="595943779"/>
                      </a:ext>
                    </a:extLst>
                  </a:gridCol>
                </a:tblGrid>
                <a:tr h="278130">
                  <a:tc>
                    <a:txBody>
                      <a:bodyPr/>
                      <a:lstStyle/>
                      <a:p>
                        <a:pPr algn="l"/>
                        <a:r>
                          <a:rPr lang="sv-SE" sz="1200" dirty="0"/>
                          <a:t>Temperatur </a:t>
                        </a: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sv-SE" sz="1200" dirty="0"/>
                          <a:t>Tid </a:t>
                        </a: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sv-SE" sz="1200" dirty="0"/>
                          <a:t>Kalkdosering</a:t>
                        </a:r>
                      </a:p>
                    </a:txBody>
                    <a:tcPr marL="68580" marR="68580" marT="34290" marB="34290"/>
                  </a:tc>
                  <a:extLst>
                    <a:ext uri="{0D108BD9-81ED-4DB2-BD59-A6C34878D82A}">
                      <a16:rowId xmlns:a16="http://schemas.microsoft.com/office/drawing/2014/main" val="739500090"/>
                    </a:ext>
                  </a:extLst>
                </a:tr>
                <a:tr h="278130">
                  <a:tc>
                    <a:txBody>
                      <a:bodyPr/>
                      <a:lstStyle/>
                      <a:p>
                        <a:pPr algn="l"/>
                        <a:r>
                          <a:rPr lang="sv-SE" sz="1200" b="1" dirty="0">
                            <a:solidFill>
                              <a:schemeClr val="bg2"/>
                            </a:solidFill>
                          </a:rPr>
                          <a:t>65 °C</a:t>
                        </a: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sv-SE" sz="1200" b="1" dirty="0">
                            <a:solidFill>
                              <a:schemeClr val="bg2"/>
                            </a:solidFill>
                          </a:rPr>
                          <a:t>15 min</a:t>
                        </a:r>
                      </a:p>
                    </a:txBody>
                    <a:tcPr marL="68580" marR="68580" marT="34290" marB="34290"/>
                  </a:tc>
                  <a:tc>
                    <a:txBody>
                      <a:bodyPr/>
                      <a:lstStyle/>
                      <a:p>
                        <a:r>
                          <a:rPr lang="sv-SE" sz="1200" b="1" dirty="0">
                            <a:solidFill>
                              <a:schemeClr val="bg2"/>
                            </a:solidFill>
                          </a:rPr>
                          <a:t>5 mass-% </a:t>
                        </a:r>
                        <a:r>
                          <a:rPr lang="sv-SE" sz="1200" b="1" dirty="0" err="1">
                            <a:solidFill>
                              <a:schemeClr val="bg2"/>
                            </a:solidFill>
                          </a:rPr>
                          <a:t>CaO</a:t>
                        </a:r>
                        <a:endParaRPr lang="sv-SE" sz="1200" b="1" dirty="0">
                          <a:solidFill>
                            <a:schemeClr val="bg2"/>
                          </a:solidFill>
                        </a:endParaRPr>
                      </a:p>
                    </a:txBody>
                    <a:tcPr marL="68580" marR="68580" marT="34290" marB="34290"/>
                  </a:tc>
                  <a:extLst>
                    <a:ext uri="{0D108BD9-81ED-4DB2-BD59-A6C34878D82A}">
                      <a16:rowId xmlns:a16="http://schemas.microsoft.com/office/drawing/2014/main" val="1099409292"/>
                    </a:ext>
                  </a:extLst>
                </a:tr>
              </a:tbl>
            </a:graphicData>
          </a:graphic>
        </p:graphicFrame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BBC11A98-D59C-CE6B-A4F0-0DE5EB67CA8C}"/>
                </a:ext>
              </a:extLst>
            </p:cNvPr>
            <p:cNvSpPr txBox="1"/>
            <p:nvPr/>
          </p:nvSpPr>
          <p:spPr>
            <a:xfrm>
              <a:off x="4218244" y="3421543"/>
              <a:ext cx="2860720" cy="276999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sv-SE" sz="1200" i="1" dirty="0">
                  <a:solidFill>
                    <a:srgbClr val="416D6F"/>
                  </a:solidFill>
                  <a:latin typeface="Georgia" panose="02040502050405020303" pitchFamily="18" charset="0"/>
                </a:rPr>
                <a:t>Tabell 2. Behandling av bottensediment </a:t>
              </a:r>
            </a:p>
          </p:txBody>
        </p:sp>
        <p:sp>
          <p:nvSpPr>
            <p:cNvPr id="16" name="TextBox 8">
              <a:extLst>
                <a:ext uri="{FF2B5EF4-FFF2-40B4-BE49-F238E27FC236}">
                  <a16:creationId xmlns:a16="http://schemas.microsoft.com/office/drawing/2014/main" id="{2BBE5734-EA17-0491-11D3-2437200F8E6A}"/>
                </a:ext>
              </a:extLst>
            </p:cNvPr>
            <p:cNvSpPr txBox="1"/>
            <p:nvPr/>
          </p:nvSpPr>
          <p:spPr>
            <a:xfrm>
              <a:off x="1162347" y="3607281"/>
              <a:ext cx="5890395" cy="30777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r>
                <a:rPr lang="sv-SE" sz="1400" dirty="0">
                  <a:solidFill>
                    <a:srgbClr val="FF0000"/>
                  </a:solidFill>
                </a:rPr>
                <a:t>Bara för material där lagstiftningen inte kräver rötning eller kompostering.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787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B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 3">
            <a:extLst>
              <a:ext uri="{FF2B5EF4-FFF2-40B4-BE49-F238E27FC236}">
                <a16:creationId xmlns:a16="http://schemas.microsoft.com/office/drawing/2014/main" id="{A85FC859-FC07-ECF5-BC18-D6E029E96D4E}"/>
              </a:ext>
            </a:extLst>
          </p:cNvPr>
          <p:cNvSpPr/>
          <p:nvPr/>
        </p:nvSpPr>
        <p:spPr>
          <a:xfrm>
            <a:off x="-1493595" y="-3067856"/>
            <a:ext cx="12936295" cy="12993711"/>
          </a:xfrm>
          <a:prstGeom prst="ellipse">
            <a:avLst/>
          </a:prstGeom>
          <a:solidFill>
            <a:srgbClr val="FAF5E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826C577-C163-E73C-CE05-735CE417FEC3}"/>
              </a:ext>
            </a:extLst>
          </p:cNvPr>
          <p:cNvSpPr/>
          <p:nvPr/>
        </p:nvSpPr>
        <p:spPr>
          <a:xfrm>
            <a:off x="-40105" y="-32085"/>
            <a:ext cx="12280231" cy="693018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9233F123-9175-35FD-349A-B73D8CF87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0" y="1689100"/>
            <a:ext cx="9236364" cy="4394200"/>
          </a:xfrm>
        </p:spPr>
        <p:txBody>
          <a:bodyPr>
            <a:normAutofit fontScale="92500" lnSpcReduction="10000"/>
          </a:bodyPr>
          <a:lstStyle/>
          <a:p>
            <a:r>
              <a:rPr lang="sv-SE" sz="2200" dirty="0"/>
              <a:t>Rapporten är överlämnad till </a:t>
            </a:r>
            <a:r>
              <a:rPr lang="sv-SE" sz="2200" b="1" dirty="0"/>
              <a:t>Jordbruksverket</a:t>
            </a:r>
            <a:r>
              <a:rPr lang="sv-SE" sz="2200" dirty="0"/>
              <a:t> som är tillståndsgivande myndighet i Sverige.</a:t>
            </a:r>
          </a:p>
          <a:p>
            <a:pPr lvl="1"/>
            <a:r>
              <a:rPr lang="sv-SE" sz="2200" dirty="0"/>
              <a:t>Anläggningar skickar i vanlig ordning tillståndsansökan till Jordbruksverket, med hänvisning till de nya metoderna. </a:t>
            </a:r>
          </a:p>
          <a:p>
            <a:pPr lvl="1"/>
            <a:r>
              <a:rPr lang="sv-SE" sz="2200" dirty="0"/>
              <a:t>Jordbruksverket kan välja att lita på avdödningsdata från rapporten. Anläggningen slipper då göra egna mikrobiologiska verifieringar.</a:t>
            </a:r>
          </a:p>
          <a:p>
            <a:pPr lvl="1"/>
            <a:r>
              <a:rPr lang="sv-SE" sz="2200" dirty="0"/>
              <a:t>Anläggningen behöver fortfarande ta fram övriga underlag, såsom riskanalyser, påvisa hur man säkerställer behandlingsparametrarna (tid, temp…) </a:t>
            </a:r>
          </a:p>
          <a:p>
            <a:r>
              <a:rPr lang="sv-SE" sz="2200" dirty="0"/>
              <a:t>Kalkning som standardmetod för bottensediment behöver utredas och utvecklas mer:</a:t>
            </a:r>
          </a:p>
          <a:p>
            <a:pPr lvl="1"/>
            <a:r>
              <a:rPr lang="sv-SE" sz="2200" dirty="0"/>
              <a:t>Testa med vid 60 grader</a:t>
            </a:r>
          </a:p>
          <a:p>
            <a:pPr lvl="1"/>
            <a:r>
              <a:rPr lang="sv-SE" sz="2200" dirty="0"/>
              <a:t>Råd och arbetsanvisningar bör tas fram</a:t>
            </a:r>
          </a:p>
          <a:p>
            <a:pPr lvl="1"/>
            <a:r>
              <a:rPr lang="sv-SE" sz="2200" dirty="0"/>
              <a:t>Tillhandahållande av blandningsutrustning behövs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35EDF84-9562-0CDC-BA93-38920E9B3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6444887"/>
            <a:ext cx="1910769" cy="248400"/>
          </a:xfrm>
          <a:prstGeom prst="rect">
            <a:avLst/>
          </a:prstGeom>
        </p:spPr>
      </p:pic>
      <p:sp>
        <p:nvSpPr>
          <p:cNvPr id="2" name="Rubrik 2">
            <a:extLst>
              <a:ext uri="{FF2B5EF4-FFF2-40B4-BE49-F238E27FC236}">
                <a16:creationId xmlns:a16="http://schemas.microsoft.com/office/drawing/2014/main" id="{38954D98-D255-248B-625B-F3E6469A7B6C}"/>
              </a:ext>
            </a:extLst>
          </p:cNvPr>
          <p:cNvSpPr txBox="1">
            <a:spLocks/>
          </p:cNvSpPr>
          <p:nvPr/>
        </p:nvSpPr>
        <p:spPr>
          <a:xfrm>
            <a:off x="358697" y="294075"/>
            <a:ext cx="7194104" cy="17536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FAF5E6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sv-SE" sz="4000" b="1" dirty="0">
                <a:solidFill>
                  <a:srgbClr val="0F6B69"/>
                </a:solidFill>
                <a:latin typeface="Georgia" panose="02040502050405020303" pitchFamily="18" charset="0"/>
              </a:rPr>
              <a:t>Insikter &amp; slutsatser</a:t>
            </a:r>
            <a:endParaRPr lang="sv-SE" sz="4800" b="1" dirty="0">
              <a:solidFill>
                <a:srgbClr val="0F6B69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78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vfallSverige-tema_2024">
  <a:themeElements>
    <a:clrScheme name="AVS_2024">
      <a:dk1>
        <a:srgbClr val="F6F1E3"/>
      </a:dk1>
      <a:lt1>
        <a:srgbClr val="F6F1E3"/>
      </a:lt1>
      <a:dk2>
        <a:srgbClr val="103140"/>
      </a:dk2>
      <a:lt2>
        <a:srgbClr val="609291"/>
      </a:lt2>
      <a:accent1>
        <a:srgbClr val="004763"/>
      </a:accent1>
      <a:accent2>
        <a:srgbClr val="821946"/>
      </a:accent2>
      <a:accent3>
        <a:srgbClr val="C2A245"/>
      </a:accent3>
      <a:accent4>
        <a:srgbClr val="006665"/>
      </a:accent4>
      <a:accent5>
        <a:srgbClr val="AC6878"/>
      </a:accent5>
      <a:accent6>
        <a:srgbClr val="A6BDBC"/>
      </a:accent6>
      <a:hlink>
        <a:srgbClr val="FFFFFE"/>
      </a:hlink>
      <a:folHlink>
        <a:srgbClr val="C2A145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vfallSverige-tema_2024" id="{4CD7FB37-0B74-A14B-A430-8392E12B5DFB}" vid="{128B1696-8250-8945-AB4F-7FA4F89C1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8ba2db-5b99-4acc-b3cd-7930f6769ac6">
      <Terms xmlns="http://schemas.microsoft.com/office/infopath/2007/PartnerControls"/>
    </lcf76f155ced4ddcb4097134ff3c332f>
    <TaxCatchAll xmlns="1611cc7e-243d-4120-a4b3-dc62a26f08e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874F0A39259EE4080EFAF63AD509D66" ma:contentTypeVersion="16" ma:contentTypeDescription="Skapa ett nytt dokument." ma:contentTypeScope="" ma:versionID="0ad8517290fa28e16db542b74ba499dd">
  <xsd:schema xmlns:xsd="http://www.w3.org/2001/XMLSchema" xmlns:xs="http://www.w3.org/2001/XMLSchema" xmlns:p="http://schemas.microsoft.com/office/2006/metadata/properties" xmlns:ns2="a98ba2db-5b99-4acc-b3cd-7930f6769ac6" xmlns:ns3="fbe7ad95-0d9e-46ae-9350-333e0f496a9e" xmlns:ns4="1611cc7e-243d-4120-a4b3-dc62a26f08e1" targetNamespace="http://schemas.microsoft.com/office/2006/metadata/properties" ma:root="true" ma:fieldsID="5c76eb74648a875d357670ece24a7951" ns2:_="" ns3:_="" ns4:_="">
    <xsd:import namespace="a98ba2db-5b99-4acc-b3cd-7930f6769ac6"/>
    <xsd:import namespace="fbe7ad95-0d9e-46ae-9350-333e0f496a9e"/>
    <xsd:import namespace="1611cc7e-243d-4120-a4b3-dc62a26f08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8ba2db-5b99-4acc-b3cd-7930f6769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7ad95-0d9e-46ae-9350-333e0f496a9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1cc7e-243d-4120-a4b3-dc62a26f08e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7a62ae6-8cf5-4525-adfe-6f2b8bf284e6}" ma:internalName="TaxCatchAll" ma:showField="CatchAllData" ma:web="fbe7ad95-0d9e-46ae-9350-333e0f496a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7AE442-C8D1-4F5B-B22B-84ABF0F83C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D1E9EA-1243-41CF-882B-43D84F9E6C8F}">
  <ds:schemaRefs>
    <ds:schemaRef ds:uri="http://purl.org/dc/elements/1.1/"/>
    <ds:schemaRef ds:uri="http://schemas.microsoft.com/office/infopath/2007/PartnerControls"/>
    <ds:schemaRef ds:uri="a98ba2db-5b99-4acc-b3cd-7930f6769ac6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1611cc7e-243d-4120-a4b3-dc62a26f08e1"/>
    <ds:schemaRef ds:uri="fbe7ad95-0d9e-46ae-9350-333e0f496a9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5FE931F-FE70-4802-BEA9-D72777AE5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8ba2db-5b99-4acc-b3cd-7930f6769ac6"/>
    <ds:schemaRef ds:uri="fbe7ad95-0d9e-46ae-9350-333e0f496a9e"/>
    <ds:schemaRef ds:uri="1611cc7e-243d-4120-a4b3-dc62a26f0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AvfallSverige-mall</Template>
  <TotalTime>727</TotalTime>
  <Words>707</Words>
  <Application>Microsoft Macintosh PowerPoint</Application>
  <PresentationFormat>Bredbild</PresentationFormat>
  <Paragraphs>104</Paragraphs>
  <Slides>11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Roboto Mono</vt:lpstr>
      <vt:lpstr>Systemtypsnitt normalt</vt:lpstr>
      <vt:lpstr>Wingdings</vt:lpstr>
      <vt:lpstr>AvfallSverige-tema_2024</vt:lpstr>
      <vt:lpstr>Hygienisering i biogasanläggningar – Förslag till fler nationella standardmetoder </vt:lpstr>
      <vt:lpstr>PowerPoint-presentation</vt:lpstr>
      <vt:lpstr>PowerPoint-presentation</vt:lpstr>
      <vt:lpstr>PowerPoint-presentation</vt:lpstr>
      <vt:lpstr>PowerPoint-presentation</vt:lpstr>
      <vt:lpstr>Alternativ för hygienisering (EU) nr 142/2011 bilaga V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Carolina Tufvesson</dc:creator>
  <cp:keywords/>
  <dc:description/>
  <cp:lastModifiedBy>Jessica Christiansen</cp:lastModifiedBy>
  <cp:revision>6</cp:revision>
  <dcterms:created xsi:type="dcterms:W3CDTF">2024-01-22T07:33:06Z</dcterms:created>
  <dcterms:modified xsi:type="dcterms:W3CDTF">2024-11-18T12:37:49Z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0x0101005874F0A39259EE4080EFAF63AD509D66</vt:lpwstr>
  </property>
  <property fmtid="{D5CDD505-2E9C-101B-9397-08002B2CF9AE}" pid="3" name="MediaServiceImageTags">
    <vt:lpwstr/>
  </property>
</Properties>
</file>