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70" r:id="rId6"/>
    <p:sldId id="271" r:id="rId7"/>
    <p:sldId id="268" r:id="rId8"/>
    <p:sldId id="26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B8011-4D6C-41B5-836B-65B159C7AAB2}" v="2" dt="2021-04-09T13:27:36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/>
    <p:restoredTop sz="94684"/>
  </p:normalViewPr>
  <p:slideViewPr>
    <p:cSldViewPr snapToGrid="0" snapToObjects="1">
      <p:cViewPr varScale="1">
        <p:scale>
          <a:sx n="124" d="100"/>
          <a:sy n="124" d="100"/>
        </p:scale>
        <p:origin x="3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Bristav" userId="d952d6ae-8bbd-46ef-88a5-b0255997bcab" providerId="ADAL" clId="{29FB8011-4D6C-41B5-836B-65B159C7AAB2}"/>
    <pc:docChg chg="custSel addSld modSld">
      <pc:chgData name="Henrik Bristav" userId="d952d6ae-8bbd-46ef-88a5-b0255997bcab" providerId="ADAL" clId="{29FB8011-4D6C-41B5-836B-65B159C7AAB2}" dt="2021-04-09T13:30:36.031" v="561" actId="20577"/>
      <pc:docMkLst>
        <pc:docMk/>
      </pc:docMkLst>
      <pc:sldChg chg="modSp mod">
        <pc:chgData name="Henrik Bristav" userId="d952d6ae-8bbd-46ef-88a5-b0255997bcab" providerId="ADAL" clId="{29FB8011-4D6C-41B5-836B-65B159C7AAB2}" dt="2021-04-09T13:30:36.031" v="561" actId="20577"/>
        <pc:sldMkLst>
          <pc:docMk/>
          <pc:sldMk cId="871741531" sldId="268"/>
        </pc:sldMkLst>
        <pc:spChg chg="mod">
          <ac:chgData name="Henrik Bristav" userId="d952d6ae-8bbd-46ef-88a5-b0255997bcab" providerId="ADAL" clId="{29FB8011-4D6C-41B5-836B-65B159C7AAB2}" dt="2021-04-09T13:30:36.031" v="561" actId="20577"/>
          <ac:spMkLst>
            <pc:docMk/>
            <pc:sldMk cId="871741531" sldId="268"/>
            <ac:spMk id="3" creationId="{1F5EF221-8C43-1E4F-8D84-27D8FEA14357}"/>
          </ac:spMkLst>
        </pc:spChg>
      </pc:sldChg>
      <pc:sldChg chg="modSp add mod">
        <pc:chgData name="Henrik Bristav" userId="d952d6ae-8bbd-46ef-88a5-b0255997bcab" providerId="ADAL" clId="{29FB8011-4D6C-41B5-836B-65B159C7AAB2}" dt="2021-04-09T13:26:36.078" v="441" actId="20577"/>
        <pc:sldMkLst>
          <pc:docMk/>
          <pc:sldMk cId="3986119835" sldId="270"/>
        </pc:sldMkLst>
        <pc:spChg chg="mod">
          <ac:chgData name="Henrik Bristav" userId="d952d6ae-8bbd-46ef-88a5-b0255997bcab" providerId="ADAL" clId="{29FB8011-4D6C-41B5-836B-65B159C7AAB2}" dt="2021-04-09T13:26:36.078" v="441" actId="20577"/>
          <ac:spMkLst>
            <pc:docMk/>
            <pc:sldMk cId="3986119835" sldId="270"/>
            <ac:spMk id="3" creationId="{687D9A21-1E20-9246-B39A-E6E61DCD37E4}"/>
          </ac:spMkLst>
        </pc:spChg>
      </pc:sldChg>
      <pc:sldChg chg="modSp add mod">
        <pc:chgData name="Henrik Bristav" userId="d952d6ae-8bbd-46ef-88a5-b0255997bcab" providerId="ADAL" clId="{29FB8011-4D6C-41B5-836B-65B159C7AAB2}" dt="2021-04-09T13:29:08.168" v="458" actId="20577"/>
        <pc:sldMkLst>
          <pc:docMk/>
          <pc:sldMk cId="2132620119" sldId="271"/>
        </pc:sldMkLst>
        <pc:spChg chg="mod">
          <ac:chgData name="Henrik Bristav" userId="d952d6ae-8bbd-46ef-88a5-b0255997bcab" providerId="ADAL" clId="{29FB8011-4D6C-41B5-836B-65B159C7AAB2}" dt="2021-04-09T13:28:22.288" v="448" actId="27636"/>
          <ac:spMkLst>
            <pc:docMk/>
            <pc:sldMk cId="2132620119" sldId="271"/>
            <ac:spMk id="2" creationId="{7473639A-B709-AB4A-B384-F69AACAF85CC}"/>
          </ac:spMkLst>
        </pc:spChg>
        <pc:spChg chg="mod">
          <ac:chgData name="Henrik Bristav" userId="d952d6ae-8bbd-46ef-88a5-b0255997bcab" providerId="ADAL" clId="{29FB8011-4D6C-41B5-836B-65B159C7AAB2}" dt="2021-04-09T13:29:08.168" v="458" actId="20577"/>
          <ac:spMkLst>
            <pc:docMk/>
            <pc:sldMk cId="2132620119" sldId="271"/>
            <ac:spMk id="3" creationId="{1F5EF221-8C43-1E4F-8D84-27D8FEA143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2021-06-17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fagerqvist@avfallsverige.se" TargetMode="External"/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2021:11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Klassificering av avfallsbränsle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juni 2021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v-SE" sz="3200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Henrik </a:t>
            </a:r>
            <a:r>
              <a:rPr lang="sv-SE" sz="2000" dirty="0" err="1">
                <a:solidFill>
                  <a:schemeClr val="tx1"/>
                </a:solidFill>
              </a:rPr>
              <a:t>Bristav</a:t>
            </a:r>
            <a:r>
              <a:rPr lang="sv-SE" sz="2000" dirty="0">
                <a:solidFill>
                  <a:schemeClr val="tx1"/>
                </a:solidFill>
              </a:rPr>
              <a:t> (RISE), </a:t>
            </a:r>
            <a:r>
              <a:rPr lang="sv-SE" dirty="0">
                <a:solidFill>
                  <a:schemeClr val="tx1"/>
                </a:solidFill>
              </a:rPr>
              <a:t>Anders </a:t>
            </a:r>
            <a:r>
              <a:rPr lang="sv-SE" dirty="0" err="1">
                <a:solidFill>
                  <a:schemeClr val="tx1"/>
                </a:solidFill>
              </a:rPr>
              <a:t>Hedenstedt</a:t>
            </a:r>
            <a:r>
              <a:rPr lang="sv-SE" dirty="0">
                <a:solidFill>
                  <a:schemeClr val="tx1"/>
                </a:solidFill>
              </a:rPr>
              <a:t> (RISE) och Jenny Sahlin (Profu)</a:t>
            </a:r>
            <a:endParaRPr lang="sv-SE" sz="2000" dirty="0">
              <a:solidFill>
                <a:schemeClr val="tx1"/>
              </a:solidFill>
            </a:endParaRP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dirty="0">
                <a:solidFill>
                  <a:schemeClr val="tx1"/>
                </a:solidFill>
              </a:rPr>
              <a:t>Henrik </a:t>
            </a:r>
            <a:r>
              <a:rPr lang="sv-SE" dirty="0" err="1">
                <a:solidFill>
                  <a:schemeClr val="tx1"/>
                </a:solidFill>
              </a:rPr>
              <a:t>Bristav</a:t>
            </a:r>
            <a:r>
              <a:rPr lang="sv-SE" dirty="0">
                <a:solidFill>
                  <a:schemeClr val="tx1"/>
                </a:solidFill>
              </a:rPr>
              <a:t> (RISE), Anders </a:t>
            </a:r>
            <a:r>
              <a:rPr lang="sv-SE" dirty="0" err="1">
                <a:solidFill>
                  <a:schemeClr val="tx1"/>
                </a:solidFill>
              </a:rPr>
              <a:t>Hedenstedt</a:t>
            </a:r>
            <a:r>
              <a:rPr lang="sv-SE" dirty="0">
                <a:solidFill>
                  <a:schemeClr val="tx1"/>
                </a:solidFill>
              </a:rPr>
              <a:t> (RISE)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energiåtervinningssatsning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2E0A81B-7F6E-6A49-8405-B62E207D56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6" name="Bildobjekt 5" descr="En bild som visar text, himmel, utomhus, väg&#10;&#10;Automatiskt genererad beskrivning">
            <a:extLst>
              <a:ext uri="{FF2B5EF4-FFF2-40B4-BE49-F238E27FC236}">
                <a16:creationId xmlns:a16="http://schemas.microsoft.com/office/drawing/2014/main" id="{D7C9B6C1-5653-D94F-955E-00CC0C82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140" y="746117"/>
            <a:ext cx="5090736" cy="536576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9FBF9B-67DB-F549-932C-4BF75B09F55D}"/>
              </a:ext>
            </a:extLst>
          </p:cNvPr>
          <p:cNvSpPr txBox="1"/>
          <p:nvPr/>
        </p:nvSpPr>
        <p:spPr>
          <a:xfrm>
            <a:off x="9789047" y="6039793"/>
            <a:ext cx="351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Foto: Henrik </a:t>
            </a:r>
            <a:r>
              <a:rPr lang="sv-SE" dirty="0" err="1"/>
              <a:t>Bristav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6" y="1397530"/>
            <a:ext cx="8782175" cy="425820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420745" algn="l"/>
                <a:tab pos="4500880" algn="l"/>
              </a:tabLst>
            </a:pPr>
            <a:r>
              <a:rPr lang="sv-SE" dirty="0">
                <a:ea typeface="Times New Roman" panose="02020603050405020304" pitchFamily="18" charset="0"/>
              </a:rPr>
              <a:t>Avfallsförbränningsanläggningar ska ha kunskap om mottaget </a:t>
            </a:r>
            <a:r>
              <a:rPr lang="sv-SE" dirty="0">
                <a:effectLst/>
                <a:ea typeface="Times New Roman" panose="02020603050405020304" pitchFamily="18" charset="0"/>
              </a:rPr>
              <a:t>avfall. 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420745" algn="l"/>
                <a:tab pos="4500880" algn="l"/>
              </a:tabLst>
            </a:pPr>
            <a:r>
              <a:rPr lang="sv-SE" dirty="0">
                <a:effectLst/>
                <a:ea typeface="Times New Roman" panose="02020603050405020304" pitchFamily="18" charset="0"/>
              </a:rPr>
              <a:t>Vid mottagning av farligt avfall </a:t>
            </a:r>
            <a:r>
              <a:rPr lang="sv-SE" dirty="0">
                <a:ea typeface="Times New Roman" panose="02020603050405020304" pitchFamily="18" charset="0"/>
              </a:rPr>
              <a:t>finns ytterligare krav att ta </a:t>
            </a:r>
            <a:r>
              <a:rPr lang="sv-SE">
                <a:ea typeface="Times New Roman" panose="02020603050405020304" pitchFamily="18" charset="0"/>
              </a:rPr>
              <a:t>hänsyn till.</a:t>
            </a:r>
            <a:endParaRPr lang="sv-SE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420745" algn="l"/>
                <a:tab pos="4500880" algn="l"/>
              </a:tabLst>
            </a:pPr>
            <a:r>
              <a:rPr lang="sv-SE" dirty="0">
                <a:effectLst/>
                <a:ea typeface="Times New Roman" panose="02020603050405020304" pitchFamily="18" charset="0"/>
              </a:rPr>
              <a:t>Ansvar för informationsinhämtning inför förbränning ligger på avfallsförbränningsanläggningar, men det är avfallsproducenten/avfallslämnaren som ansvarar för den ursprungliga klassificeringen av avfallet. </a:t>
            </a:r>
          </a:p>
          <a:p>
            <a:pPr marL="285750" indent="-285750">
              <a:lnSpc>
                <a:spcPct val="110000"/>
              </a:lnSpc>
              <a:spcBef>
                <a:spcPts val="800"/>
              </a:spcBef>
              <a:buFont typeface="Wingdings" pitchFamily="2" charset="2"/>
              <a:buChar char="§"/>
              <a:tabLst>
                <a:tab pos="3420745" algn="l"/>
                <a:tab pos="4500880" algn="l"/>
              </a:tabLst>
            </a:pPr>
            <a:r>
              <a:rPr lang="sv-SE" dirty="0">
                <a:effectLst/>
                <a:ea typeface="Times New Roman" panose="02020603050405020304" pitchFamily="18" charset="0"/>
              </a:rPr>
              <a:t>Transport av farligt avfall har hittills åtföljts av krav på dokumentation. I syfte att utöka spårbarheten och förbättra avfallsstatistiken avseende farligt avfall har Naturvårdsverket genomfört ett regeringsuppdrag som redovisades i början av 2019. 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1D8037C-E04A-F645-8BD9-2762DBB785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84004" y="1397530"/>
            <a:ext cx="2492059" cy="4258203"/>
          </a:xfrm>
        </p:spPr>
      </p:sp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068368" cy="4258203"/>
          </a:xfrm>
        </p:spPr>
        <p:txBody>
          <a:bodyPr/>
          <a:lstStyle/>
          <a:p>
            <a:r>
              <a:rPr lang="sv-SE" sz="2000" b="1" dirty="0"/>
              <a:t>Om nedanstående punkter uppfylls kommer det vara svårt att hävda att anläggningarna inte uppfyller lagkrav och kommande krav enligt BAT-slutsatser: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Konsekvent användande av avfallskoder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Krav på leverantörer att avfallet ska vara klassificerat med avfallskoder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Höjd kompetens hos alla aktörer kring hur klassificering utförs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Rutiner för systematisk mottagningskontroll med konsekvenser för avvikelser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Tät och levande dialog med leverantörer</a:t>
            </a:r>
            <a:endParaRPr lang="en-GB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068368" cy="4258203"/>
          </a:xfrm>
        </p:spPr>
        <p:txBody>
          <a:bodyPr/>
          <a:lstStyle/>
          <a:p>
            <a:r>
              <a:rPr lang="sv-SE" b="1" dirty="0"/>
              <a:t>Konsekvenser av det elektroniska registret för farligt avfall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Förbättrad spårbarhet av farligt avfall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Inga planer i dagsläget att utöka systemet till icke farligt avfall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Kan inte utesluta att något kommer att ske för att förbättra spårbarheten med tanke på vad som inträffat på senare tid med brand i avfallslager vid tillfälliga upplag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611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/>
              <a:t>Slutsatser: </a:t>
            </a:r>
            <a:r>
              <a:rPr lang="sv-SE" dirty="0"/>
              <a:t>Verksamhetsutövarens ansvar för spårbarhet (icke farligt avfall)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Inga uttalade krav på att man ska kunna härleda avfallet till en specifik avfallsproducent.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Kontrollen avser leveransen uppfyller kvalitetskrav och att det får tas emot vid anläggningen. Klassificerad med avfallskod.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Krav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spårbarhet</a:t>
            </a:r>
            <a:r>
              <a:rPr lang="en-GB" dirty="0"/>
              <a:t> </a:t>
            </a:r>
            <a:r>
              <a:rPr lang="en-GB" dirty="0" err="1"/>
              <a:t>inom</a:t>
            </a:r>
            <a:r>
              <a:rPr lang="en-GB" dirty="0"/>
              <a:t> </a:t>
            </a:r>
            <a:r>
              <a:rPr lang="en-GB" dirty="0" err="1"/>
              <a:t>anläggningen</a:t>
            </a:r>
            <a:r>
              <a:rPr lang="en-GB" dirty="0"/>
              <a:t>. Krav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ha </a:t>
            </a:r>
            <a:r>
              <a:rPr lang="en-GB" dirty="0" err="1"/>
              <a:t>kontroll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egenskaper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hur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var det ska </a:t>
            </a:r>
            <a:r>
              <a:rPr lang="en-GB" dirty="0" err="1"/>
              <a:t>lagras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9FD2E4E-5D9B-E142-BF31-A5E7F3F88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1326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Kräv att avfall som tas emot är klassificerat med avfallskod/koder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Utbildning. Ta fram en relevant utbildning i klassificering riktad till leverantörer.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Tät och regelbunden kommunikation med leverantörer. Ordna studiebesök och fördjupa relationen.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Tydliga kontrollåtgärder vid mottagning.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Gemensamma sanktionsnivåer och sanktionsåtgärder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Överge tanken på en översättningsnyckel för att översätta fraktionsbenämningar till avfallskoder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9FD2E4E-5D9B-E142-BF31-A5E7F3F88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endParaRPr lang="sv-SE" kern="0" dirty="0"/>
          </a:p>
          <a:p>
            <a:r>
              <a:rPr lang="sv-SE" kern="0" dirty="0"/>
              <a:t>Johan Fagerqvist, rådgivare Avfall Sverige. </a:t>
            </a:r>
            <a:r>
              <a:rPr lang="sv-SE" kern="0" dirty="0">
                <a:hlinkClick r:id="rId3"/>
              </a:rPr>
              <a:t>Johan.fagerqvist@avfallsverige.se</a:t>
            </a:r>
            <a:r>
              <a:rPr lang="sv-SE" kern="0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Rapportpresentation-mall 1912041</Template>
  <TotalTime>378</TotalTime>
  <Words>407</Words>
  <Application>Microsoft Macintosh PowerPoint</Application>
  <PresentationFormat>Bredbild</PresentationFormat>
  <Paragraphs>46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Wingdings</vt:lpstr>
      <vt:lpstr>AvfallSverige-mall</vt:lpstr>
      <vt:lpstr>Klassificering av avfallsbränsle</vt:lpstr>
      <vt:lpstr>PowerPoint-presentation</vt:lpstr>
      <vt:lpstr>Bakgrund</vt:lpstr>
      <vt:lpstr>Resultat</vt:lpstr>
      <vt:lpstr>Resultat</vt:lpstr>
      <vt:lpstr>Slutsatser: Verksamhetsutövarens ansvar för spårbarhet (icke farligt avfall)</vt:lpstr>
      <vt:lpstr>Slutsatser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Klassificering av avfallsbränsle</dc:title>
  <dc:creator>Henrik Bristav</dc:creator>
  <cp:lastModifiedBy>Jessica Christiansen</cp:lastModifiedBy>
  <cp:revision>7</cp:revision>
  <dcterms:created xsi:type="dcterms:W3CDTF">2021-04-07T07:12:31Z</dcterms:created>
  <dcterms:modified xsi:type="dcterms:W3CDTF">2021-06-17T12:50:02Z</dcterms:modified>
</cp:coreProperties>
</file>