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73" r:id="rId7"/>
    <p:sldId id="274" r:id="rId8"/>
    <p:sldId id="26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/>
    <p:restoredTop sz="94684"/>
  </p:normalViewPr>
  <p:slideViewPr>
    <p:cSldViewPr snapToGrid="0" snapToObjects="1">
      <p:cViewPr varScale="1">
        <p:scale>
          <a:sx n="93" d="100"/>
          <a:sy n="93" d="100"/>
        </p:scale>
        <p:origin x="240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Minskning av metallhalter i </a:t>
            </a:r>
            <a:r>
              <a:rPr lang="sv-SE" sz="12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Anox-reaktorn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c:rich>
      </c:tx>
      <c:layout>
        <c:manualLayout>
          <c:xMode val="edge"/>
          <c:yMode val="edge"/>
          <c:x val="0.174209969785523"/>
          <c:y val="6.463731744723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7730030348697904E-2"/>
          <c:y val="0.155875040113126"/>
          <c:w val="0.87578273842564103"/>
          <c:h val="0.66515111886269196"/>
        </c:manualLayout>
      </c:layout>
      <c:barChart>
        <c:barDir val="col"/>
        <c:grouping val="clustered"/>
        <c:varyColors val="0"/>
        <c:ser>
          <c:idx val="0"/>
          <c:order val="0"/>
          <c:tx>
            <c:v>Koppar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117157974300801E-2"/>
                  <c:y val="1.0314595152140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7.16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metaller'!$I$20</c:f>
              <c:numCache>
                <c:formatCode>General</c:formatCode>
                <c:ptCount val="1"/>
                <c:pt idx="0">
                  <c:v>65.172561164992899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4-40CB-AFE5-F376DE38B392}"/>
            </c:ext>
          </c:extLst>
        </c:ser>
        <c:ser>
          <c:idx val="1"/>
          <c:order val="1"/>
          <c:tx>
            <c:v>Bly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156210632401101E-2"/>
                  <c:y val="1.3752793536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8.95999999999999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metaller'!$V$20</c:f>
              <c:numCache>
                <c:formatCode>General</c:formatCode>
                <c:ptCount val="1"/>
                <c:pt idx="0">
                  <c:v>65.629739855991218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84-40CB-AFE5-F376DE38B392}"/>
            </c:ext>
          </c:extLst>
        </c:ser>
        <c:ser>
          <c:idx val="2"/>
          <c:order val="2"/>
          <c:tx>
            <c:v>Zink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2675736961451299E-2"/>
                  <c:y val="1.375279353618709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4-40CB-AFE5-F376DE38B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8.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metaller'!$AR$20</c:f>
              <c:numCache>
                <c:formatCode>General</c:formatCode>
                <c:ptCount val="1"/>
                <c:pt idx="0">
                  <c:v>70.716863312815804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84-40CB-AFE5-F376DE38B392}"/>
            </c:ext>
          </c:extLst>
        </c:ser>
        <c:ser>
          <c:idx val="3"/>
          <c:order val="3"/>
          <c:tx>
            <c:v>Järn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117157974300801E-2"/>
                  <c:y val="1.3752793536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0.6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metaller'!$V$36</c:f>
              <c:numCache>
                <c:formatCode>General</c:formatCode>
                <c:ptCount val="1"/>
                <c:pt idx="0">
                  <c:v>73.708603995628053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84-40CB-AFE5-F376DE38B392}"/>
            </c:ext>
          </c:extLst>
        </c:ser>
        <c:ser>
          <c:idx val="4"/>
          <c:order val="4"/>
          <c:tx>
            <c:v>Aluminium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5976316452508E-2"/>
                  <c:y val="1.03145951521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7.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metaller'!$AG$36</c:f>
              <c:numCache>
                <c:formatCode>General</c:formatCode>
                <c:ptCount val="1"/>
                <c:pt idx="0">
                  <c:v>52.251939489245977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84-40CB-AFE5-F376DE38B392}"/>
            </c:ext>
          </c:extLst>
        </c:ser>
        <c:ser>
          <c:idx val="5"/>
          <c:order val="5"/>
          <c:tx>
            <c:v>Nickel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5976316452507E-2"/>
                  <c:y val="6.8763967680934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3.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metaller'!$I$36</c:f>
              <c:numCache>
                <c:formatCode>General</c:formatCode>
                <c:ptCount val="1"/>
                <c:pt idx="0">
                  <c:v>32.104003420748121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84-40CB-AFE5-F376DE38B392}"/>
            </c:ext>
          </c:extLst>
        </c:ser>
        <c:ser>
          <c:idx val="6"/>
          <c:order val="6"/>
          <c:tx>
            <c:v>Arsenik</c:v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2675736961451299E-2"/>
                  <c:y val="1.7190991920233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7.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metaller'!$AR$36</c:f>
              <c:numCache>
                <c:formatCode>General</c:formatCode>
                <c:ptCount val="1"/>
                <c:pt idx="0">
                  <c:v>16.204444906733229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84-40CB-AFE5-F376DE38B392}"/>
            </c:ext>
          </c:extLst>
        </c:ser>
        <c:ser>
          <c:idx val="7"/>
          <c:order val="7"/>
          <c:tx>
            <c:v>Mangan</c:v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636684303351101E-2"/>
                  <c:y val="3.4381983840467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3.7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metaller'!$I$53</c:f>
              <c:numCache>
                <c:formatCode>General</c:formatCode>
                <c:ptCount val="1"/>
                <c:pt idx="0">
                  <c:v>1.16383835478082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84-40CB-AFE5-F376DE38B392}"/>
            </c:ext>
          </c:extLst>
        </c:ser>
        <c:ser>
          <c:idx val="8"/>
          <c:order val="8"/>
          <c:tx>
            <c:v>Krom</c:v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636684303351E-2"/>
                  <c:y val="6.87639676809352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84-40CB-AFE5-F376DE38B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9.700000000000001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metaller'!$AG$20</c:f>
              <c:numCache>
                <c:formatCode>General</c:formatCode>
                <c:ptCount val="1"/>
                <c:pt idx="0">
                  <c:v>-8.0181275382888249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B84-40CB-AFE5-F376DE38B3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09857664"/>
        <c:axId val="1390021968"/>
      </c:barChart>
      <c:catAx>
        <c:axId val="1409857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90021968"/>
        <c:crosses val="autoZero"/>
        <c:auto val="1"/>
        <c:lblAlgn val="ctr"/>
        <c:lblOffset val="100"/>
        <c:noMultiLvlLbl val="0"/>
      </c:catAx>
      <c:valAx>
        <c:axId val="1390021968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Minskning i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98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473758240537302E-2"/>
          <c:y val="0.89880105840727198"/>
          <c:w val="0.84073955041334103"/>
          <c:h val="9.0133933070348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Minskning av metallhalter</a:t>
            </a:r>
            <a:r>
              <a:rPr lang="sv-SE" sz="1200" baseline="0">
                <a:latin typeface="Arial" panose="020B0604020202020204" pitchFamily="34" charset="0"/>
                <a:cs typeface="Arial" panose="020B0604020202020204" pitchFamily="34" charset="0"/>
              </a:rPr>
              <a:t> i flisreaktorn (%)</a:t>
            </a:r>
            <a:endParaRPr lang="sv-SE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383208334112601"/>
          <c:y val="6.2555853440571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9.5100414035547101E-2"/>
          <c:y val="0.14222877862859701"/>
          <c:w val="0.87169322088707202"/>
          <c:h val="0.70542089745484204"/>
        </c:manualLayout>
      </c:layout>
      <c:barChart>
        <c:barDir val="col"/>
        <c:grouping val="clustered"/>
        <c:varyColors val="0"/>
        <c:ser>
          <c:idx val="0"/>
          <c:order val="0"/>
          <c:tx>
            <c:v>Koppar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1131389968777E-2"/>
                  <c:y val="5.16118664722328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20.6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metaller'!$F$20</c:f>
              <c:numCache>
                <c:formatCode>General</c:formatCode>
                <c:ptCount val="1"/>
                <c:pt idx="0">
                  <c:v>63.681922361518048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C-4D3D-9C61-FF35DE6707A3}"/>
            </c:ext>
          </c:extLst>
        </c:ser>
        <c:ser>
          <c:idx val="1"/>
          <c:order val="1"/>
          <c:tx>
            <c:v>Bly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3051508409771E-2"/>
                  <c:y val="3.4059264699351798E-3"/>
                </c:manualLayout>
              </c:layout>
              <c:tx>
                <c:rich>
                  <a:bodyPr/>
                  <a:lstStyle/>
                  <a:p>
                    <a:r>
                      <a:rPr lang="is-IS"/>
                      <a:t>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4.76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metaller'!$S$20</c:f>
              <c:numCache>
                <c:formatCode>General</c:formatCode>
                <c:ptCount val="1"/>
                <c:pt idx="0">
                  <c:v>61.846805697083767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3C-4D3D-9C61-FF35DE6707A3}"/>
            </c:ext>
          </c:extLst>
        </c:ser>
        <c:ser>
          <c:idx val="2"/>
          <c:order val="2"/>
          <c:tx>
            <c:v>Zink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3051508409771E-2"/>
                  <c:y val="5.21940399810828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3.48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metaller'!$AO$20</c:f>
              <c:numCache>
                <c:formatCode>General</c:formatCode>
                <c:ptCount val="1"/>
                <c:pt idx="0">
                  <c:v>32.839959292567663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3C-4D3D-9C61-FF35DE6707A3}"/>
            </c:ext>
          </c:extLst>
        </c:ser>
        <c:ser>
          <c:idx val="3"/>
          <c:order val="3"/>
          <c:tx>
            <c:v>Järn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14952274008999E-2"/>
                  <c:y val="5.16118664722322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5.7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metaller'!$S$36</c:f>
              <c:numCache>
                <c:formatCode>General</c:formatCode>
                <c:ptCount val="1"/>
                <c:pt idx="0">
                  <c:v>69.530393934571151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3C-4D3D-9C61-FF35DE6707A3}"/>
            </c:ext>
          </c:extLst>
        </c:ser>
        <c:ser>
          <c:idx val="4"/>
          <c:order val="4"/>
          <c:tx>
            <c:v>Aluminium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895349407945299E-2"/>
                  <c:y val="5.2194039981082897E-3"/>
                </c:manualLayout>
              </c:layout>
              <c:tx>
                <c:rich>
                  <a:bodyPr/>
                  <a:lstStyle/>
                  <a:p>
                    <a:r>
                      <a:rPr lang="is-IS"/>
                      <a:t>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0.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metaller'!$AD$36</c:f>
              <c:numCache>
                <c:formatCode>General</c:formatCode>
                <c:ptCount val="1"/>
                <c:pt idx="0">
                  <c:v>62.121124502432536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3C-4D3D-9C61-FF35DE6707A3}"/>
            </c:ext>
          </c:extLst>
        </c:ser>
        <c:ser>
          <c:idx val="5"/>
          <c:order val="5"/>
          <c:tx>
            <c:v>Nickel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881951671987402E-2"/>
                  <c:y val="3.45540417008200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8.1300000000000008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metaller'!$F$36</c:f>
              <c:numCache>
                <c:formatCode>General</c:formatCode>
                <c:ptCount val="1"/>
                <c:pt idx="0">
                  <c:v>37.727958207259761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33C-4D3D-9C61-FF35DE6707A3}"/>
            </c:ext>
          </c:extLst>
        </c:ser>
        <c:ser>
          <c:idx val="6"/>
          <c:order val="6"/>
          <c:tx>
            <c:v>Arsenik</c:v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353127474266E-2"/>
                  <c:y val="-7.1492403932082197E-3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2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metaller'!$AO$36</c:f>
              <c:numCache>
                <c:formatCode>General</c:formatCode>
                <c:ptCount val="1"/>
                <c:pt idx="0">
                  <c:v>-22.147263539282989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3C-4D3D-9C61-FF35DE6707A3}"/>
            </c:ext>
          </c:extLst>
        </c:ser>
        <c:ser>
          <c:idx val="7"/>
          <c:order val="7"/>
          <c:tx>
            <c:v>Mangan</c:v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251781472684201E-2"/>
                  <c:y val="-5.3619302949061698E-3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7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metaller'!$F$53</c:f>
              <c:numCache>
                <c:formatCode>General</c:formatCode>
                <c:ptCount val="1"/>
                <c:pt idx="0">
                  <c:v>-4.2212755985227561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3C-4D3D-9C61-FF35DE6707A3}"/>
            </c:ext>
          </c:extLst>
        </c:ser>
        <c:ser>
          <c:idx val="8"/>
          <c:order val="8"/>
          <c:tx>
            <c:v>Krom</c:v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002375296912101E-2"/>
                  <c:y val="-1.07238605898123E-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33C-4D3D-9C61-FF35DE670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0.199999999999999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'Enskilda metaller'!$AD$20</c:f>
              <c:numCache>
                <c:formatCode>General</c:formatCode>
                <c:ptCount val="1"/>
                <c:pt idx="0">
                  <c:v>-1.7656962656962649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33C-4D3D-9C61-FF35DE6707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90329472"/>
        <c:axId val="1390331792"/>
      </c:barChart>
      <c:catAx>
        <c:axId val="1390329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90331792"/>
        <c:crosses val="autoZero"/>
        <c:auto val="1"/>
        <c:lblAlgn val="ctr"/>
        <c:lblOffset val="100"/>
        <c:noMultiLvlLbl val="0"/>
      </c:catAx>
      <c:valAx>
        <c:axId val="1390331792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200"/>
                  <a:t>Minskning i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032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988059032303"/>
          <c:y val="0.89025178759476797"/>
          <c:w val="0.83701184177374599"/>
          <c:h val="0.10123878111888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2020:14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Behandling av lakvatten med sulfatreducerande bakterier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Maj 2020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Projektorganisation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Åsa </a:t>
            </a:r>
            <a:r>
              <a:rPr lang="sv-SE" dirty="0" err="1">
                <a:solidFill>
                  <a:schemeClr val="tx1"/>
                </a:solidFill>
              </a:rPr>
              <a:t>Kolmert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Strickland</a:t>
            </a:r>
            <a:r>
              <a:rPr lang="sv-SE" dirty="0">
                <a:solidFill>
                  <a:schemeClr val="tx1"/>
                </a:solidFill>
              </a:rPr>
              <a:t>, </a:t>
            </a:r>
            <a:r>
              <a:rPr lang="sv-SE" dirty="0" err="1">
                <a:solidFill>
                  <a:schemeClr val="tx1"/>
                </a:solidFill>
              </a:rPr>
              <a:t>Sweco</a:t>
            </a:r>
            <a:r>
              <a:rPr lang="sv-SE" dirty="0">
                <a:solidFill>
                  <a:schemeClr val="tx1"/>
                </a:solidFill>
              </a:rPr>
              <a:t> Environment</a:t>
            </a:r>
          </a:p>
          <a:p>
            <a:r>
              <a:rPr lang="sv-SE" dirty="0">
                <a:solidFill>
                  <a:schemeClr val="tx1"/>
                </a:solidFill>
              </a:rPr>
              <a:t>Jenny Kivistö, </a:t>
            </a:r>
            <a:r>
              <a:rPr lang="sv-SE" dirty="0" err="1">
                <a:solidFill>
                  <a:schemeClr val="tx1"/>
                </a:solidFill>
              </a:rPr>
              <a:t>Sweco</a:t>
            </a:r>
            <a:r>
              <a:rPr lang="sv-SE" dirty="0">
                <a:solidFill>
                  <a:schemeClr val="tx1"/>
                </a:solidFill>
              </a:rPr>
              <a:t> Environment </a:t>
            </a:r>
          </a:p>
          <a:p>
            <a:r>
              <a:rPr lang="sv-SE" dirty="0">
                <a:solidFill>
                  <a:schemeClr val="tx1"/>
                </a:solidFill>
              </a:rPr>
              <a:t>Sofie Vessling, Hässleholm Miljö</a:t>
            </a:r>
            <a:endParaRPr lang="sv-SE" sz="2000" dirty="0"/>
          </a:p>
          <a:p>
            <a:endParaRPr lang="sv-SE" sz="2000" dirty="0">
              <a:solidFill>
                <a:srgbClr val="68A2A6"/>
              </a:solidFill>
            </a:endParaRPr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Åsa Kolmert Strickland, Sweco Environment 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dirty="0">
                <a:solidFill>
                  <a:schemeClr val="tx1"/>
                </a:solidFill>
              </a:rPr>
              <a:t>Hässleholm Miljö, Sweco Environment, Avfall Sveriges utvecklingssatsning avfallsanläggningar</a:t>
            </a:r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91C139-BEDF-6946-82FD-D8419479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60" y="555752"/>
            <a:ext cx="4178042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0414001" cy="42582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sv-SE" dirty="0"/>
              <a:t>Lakvatten från deponier innehåller ofta tungmetaller. Som en konsekvens av klimatförändringarna kan flöden i svenska vattendrag (recipienter till behandlat lakvatten) både öka och minska.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sv-SE" dirty="0"/>
              <a:t>För att undersöka om det är möjligt att minska metallkoncentrationerna i lakvattnet på ett miljövänligt sätt och utan tillsats av fällningskemikalier har en pilotanläggning anlagts.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sv-SE" dirty="0"/>
              <a:t>Piloten syftar till att minska metallinnehållet i lakvattnet genom fällning av metallerna som svårlösliga metallsulfider.  Sulfiden genereras av sulfatreducerande bakterier med sulfat från lakvattnet.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sv-SE" dirty="0"/>
              <a:t>Denna rapport bidrar till att öka kunskapsläget kring metallrening av lakvatten och visa att fällning av metaller med biologisk sulfid kan vara en lämplig metod för lakvatten i svenska förhållanden. </a:t>
            </a:r>
          </a:p>
        </p:txBody>
      </p:sp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Utförande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sz="1500" dirty="0"/>
          </a:p>
          <a:p>
            <a:r>
              <a:rPr lang="sv-SE" sz="2400" dirty="0"/>
              <a:t>Uppställning av pilotanläggning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D10E139-71E2-6F4B-8C4D-8D198283C8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06623E-7BC9-4FE8-80CC-9918DB308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5370" y="1630362"/>
            <a:ext cx="5040630" cy="222567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EC8078A-6B8F-4564-9D1D-21B6B24A78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61" y="1202267"/>
            <a:ext cx="3918053" cy="3139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9FD2E4E-5D9B-E142-BF31-A5E7F3F88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5D772F-68A3-46F0-A275-9C6209EC9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745346"/>
              </p:ext>
            </p:extLst>
          </p:nvPr>
        </p:nvGraphicFramePr>
        <p:xfrm>
          <a:off x="756285" y="1582102"/>
          <a:ext cx="5040630" cy="369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B04967-AB1A-4EE0-9503-EDEABB9E2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869783"/>
              </p:ext>
            </p:extLst>
          </p:nvPr>
        </p:nvGraphicFramePr>
        <p:xfrm>
          <a:off x="6214589" y="1397530"/>
          <a:ext cx="5040630" cy="447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0313988" cy="425820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sv-SE" sz="2400" dirty="0"/>
              <a:t>Biofilmsreaktorer med sulfatreducerande bakterier visade sig vara en effektiv metod för att reducera metallhalterna i utgående lakvatten. 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Med tillsats av endast </a:t>
            </a:r>
            <a:r>
              <a:rPr lang="sv-SE" sz="2400" dirty="0" err="1"/>
              <a:t>kolkälla</a:t>
            </a:r>
            <a:r>
              <a:rPr lang="sv-SE" sz="2400" dirty="0"/>
              <a:t>, lyckades metallhalterna minska i utgående vatten jämfört med inkommande.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För flera metaller (aluminium, bly, koppar, zink, nickel och järn) minskar halterna tillräckligt för att metoden framgångsrikt ska kunna användas som en uppströmsbehandling i lakvattensystemet. 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För arsenik, mangan och krom var minskningen mycket liten eller obefintlig i båda reaktorerna.</a:t>
            </a:r>
          </a:p>
          <a:p>
            <a:pPr marL="342900" indent="-342900">
              <a:buFont typeface="Arial" charset="0"/>
              <a:buChar char="•"/>
            </a:pPr>
            <a:endParaRPr lang="sv-SE" sz="2400" dirty="0"/>
          </a:p>
          <a:p>
            <a:pPr marL="342900" indent="-342900">
              <a:buFont typeface="Arial" charset="0"/>
              <a:buChar char="•"/>
            </a:pP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85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0228263" cy="4258203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sv-SE" sz="2400" dirty="0"/>
              <a:t>Båda bärarmaterialen uppvisade god kapacitet; den största skillnaden var att träflisen avgav arsenik, mangan, zink och krom i början av försöket. </a:t>
            </a:r>
          </a:p>
          <a:p>
            <a:pPr marL="342900" indent="-342900">
              <a:buFont typeface="Wingdings" charset="2"/>
              <a:buChar char="§"/>
            </a:pPr>
            <a:r>
              <a:rPr lang="sv-SE" sz="2400" dirty="0" err="1"/>
              <a:t>Anox</a:t>
            </a:r>
            <a:r>
              <a:rPr lang="sv-SE" sz="2400" dirty="0"/>
              <a:t>-reaktorn visade sig vara aningen effektivare, vilket skulle kunna bero på eventuellt metallinnehåll i träflisen. </a:t>
            </a:r>
          </a:p>
          <a:p>
            <a:pPr marL="342900" indent="-342900">
              <a:buFont typeface="Wingdings" charset="2"/>
              <a:buChar char="§"/>
            </a:pPr>
            <a:r>
              <a:rPr lang="sv-SE" sz="2400" dirty="0"/>
              <a:t>Om träflis ska vara ett lämpligt bärarmaterial bör det först säkerställas att det inte innehåller metaller som kan lakas ur. Ur </a:t>
            </a:r>
            <a:r>
              <a:rPr lang="sv-SE" sz="2400" dirty="0" err="1"/>
              <a:t>hållbarhets-synpunkt</a:t>
            </a:r>
            <a:r>
              <a:rPr lang="sv-SE" sz="2400" dirty="0"/>
              <a:t> är dock träflis att föredra, då det är ett naturligt material, jämfört med </a:t>
            </a:r>
            <a:r>
              <a:rPr lang="sv-SE" sz="2400" dirty="0" err="1"/>
              <a:t>Anox</a:t>
            </a:r>
            <a:r>
              <a:rPr lang="sv-SE" sz="2400" dirty="0"/>
              <a:t>-bärarna som består av plast. </a:t>
            </a:r>
          </a:p>
        </p:txBody>
      </p:sp>
    </p:spTree>
    <p:extLst>
      <p:ext uri="{BB962C8B-B14F-4D97-AF65-F5344CB8AC3E}">
        <p14:creationId xmlns:p14="http://schemas.microsoft.com/office/powerpoint/2010/main" val="125377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/>
              <a:t>Rapportinformation</a:t>
            </a:r>
            <a:endParaRPr lang="sv-SE" sz="32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Johan Fagerqvist, rådgivare för deponerings- och avfallsanläggningar</a:t>
            </a:r>
          </a:p>
          <a:p>
            <a:r>
              <a:rPr lang="sv-SE" kern="0" dirty="0"/>
              <a:t>Tel. 040- 35 66 24, e-post: </a:t>
            </a:r>
            <a:r>
              <a:rPr lang="sv-SE" kern="0" dirty="0" err="1"/>
              <a:t>johan.fagerqvist@avfallsverige.se</a:t>
            </a:r>
            <a:endParaRPr lang="sv-SE" kern="0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</Template>
  <TotalTime>38</TotalTime>
  <Words>420</Words>
  <Application>Microsoft Macintosh PowerPoint</Application>
  <PresentationFormat>Bredbild</PresentationFormat>
  <Paragraphs>58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Wingdings</vt:lpstr>
      <vt:lpstr>AvfallSverige-mall</vt:lpstr>
      <vt:lpstr>Behandling av lakvatten med sulfatreducerande bakterier</vt:lpstr>
      <vt:lpstr>Projektorganisation</vt:lpstr>
      <vt:lpstr>Bakgrund</vt:lpstr>
      <vt:lpstr>Utförande</vt:lpstr>
      <vt:lpstr>Resultat</vt:lpstr>
      <vt:lpstr>Slutsatser</vt:lpstr>
      <vt:lpstr>Slutsatser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Kolmert Strickland, Åsa</dc:creator>
  <cp:lastModifiedBy>Josefin Berglund</cp:lastModifiedBy>
  <cp:revision>14</cp:revision>
  <dcterms:created xsi:type="dcterms:W3CDTF">2020-03-28T07:39:20Z</dcterms:created>
  <dcterms:modified xsi:type="dcterms:W3CDTF">2020-05-19T17:44:14Z</dcterms:modified>
</cp:coreProperties>
</file>