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6" r:id="rId5"/>
    <p:sldId id="261" r:id="rId6"/>
    <p:sldId id="258" r:id="rId7"/>
    <p:sldId id="262" r:id="rId8"/>
    <p:sldId id="266" r:id="rId9"/>
    <p:sldId id="264" r:id="rId10"/>
    <p:sldId id="265" r:id="rId11"/>
    <p:sldId id="260"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A2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2060E8-890D-48ED-AC7B-572CCACC6CF8}" v="28" dt="2019-05-08T11:48:02.48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21"/>
    <p:restoredTop sz="88260" autoAdjust="0"/>
  </p:normalViewPr>
  <p:slideViewPr>
    <p:cSldViewPr snapToGrid="0" snapToObjects="1">
      <p:cViewPr varScale="1">
        <p:scale>
          <a:sx n="110" d="100"/>
          <a:sy n="110" d="100"/>
        </p:scale>
        <p:origin x="704" y="18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8" Type="http://schemas.microsoft.com/office/2016/11/relationships/changesInfo" Target="changesInfos/changesInfo1.xml"/><Relationship Id="rId19" Type="http://schemas.microsoft.com/office/2015/10/relationships/revisionInfo" Target="revisionInfo.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 Engström" userId="f84e870c-2967-4735-aacf-ded0f263e254" providerId="ADAL" clId="{D82060E8-890D-48ED-AC7B-572CCACC6CF8}"/>
    <pc:docChg chg="undo redo custSel addSld modSld">
      <pc:chgData name="Karin Engström" userId="f84e870c-2967-4735-aacf-ded0f263e254" providerId="ADAL" clId="{D82060E8-890D-48ED-AC7B-572CCACC6CF8}" dt="2019-05-08T11:49:02.720" v="432" actId="20577"/>
      <pc:docMkLst>
        <pc:docMk/>
      </pc:docMkLst>
      <pc:sldChg chg="addSp modSp modAnim">
        <pc:chgData name="Karin Engström" userId="f84e870c-2967-4735-aacf-ded0f263e254" providerId="ADAL" clId="{D82060E8-890D-48ED-AC7B-572CCACC6CF8}" dt="2019-05-08T07:10:01.456" v="178"/>
        <pc:sldMkLst>
          <pc:docMk/>
          <pc:sldMk cId="982442449" sldId="262"/>
        </pc:sldMkLst>
        <pc:spChg chg="mod">
          <ac:chgData name="Karin Engström" userId="f84e870c-2967-4735-aacf-ded0f263e254" providerId="ADAL" clId="{D82060E8-890D-48ED-AC7B-572CCACC6CF8}" dt="2019-05-08T07:07:05.496" v="168" actId="20577"/>
          <ac:spMkLst>
            <pc:docMk/>
            <pc:sldMk cId="982442449" sldId="262"/>
            <ac:spMk id="3" creationId="{00000000-0000-0000-0000-000000000000}"/>
          </ac:spMkLst>
        </pc:spChg>
        <pc:spChg chg="add mod">
          <ac:chgData name="Karin Engström" userId="f84e870c-2967-4735-aacf-ded0f263e254" providerId="ADAL" clId="{D82060E8-890D-48ED-AC7B-572CCACC6CF8}" dt="2019-05-08T06:59:24.205" v="68" actId="1076"/>
          <ac:spMkLst>
            <pc:docMk/>
            <pc:sldMk cId="982442449" sldId="262"/>
            <ac:spMk id="47" creationId="{72763B5F-4C13-4760-8293-D92067EAFE18}"/>
          </ac:spMkLst>
        </pc:spChg>
        <pc:spChg chg="add mod">
          <ac:chgData name="Karin Engström" userId="f84e870c-2967-4735-aacf-ded0f263e254" providerId="ADAL" clId="{D82060E8-890D-48ED-AC7B-572CCACC6CF8}" dt="2019-05-08T07:05:18.004" v="153" actId="208"/>
          <ac:spMkLst>
            <pc:docMk/>
            <pc:sldMk cId="982442449" sldId="262"/>
            <ac:spMk id="51" creationId="{F20C40C6-1D91-41AB-96A2-ECDF74ED9DAE}"/>
          </ac:spMkLst>
        </pc:spChg>
        <pc:spChg chg="add mod">
          <ac:chgData name="Karin Engström" userId="f84e870c-2967-4735-aacf-ded0f263e254" providerId="ADAL" clId="{D82060E8-890D-48ED-AC7B-572CCACC6CF8}" dt="2019-05-08T07:05:39.252" v="159" actId="1076"/>
          <ac:spMkLst>
            <pc:docMk/>
            <pc:sldMk cId="982442449" sldId="262"/>
            <ac:spMk id="52" creationId="{178D7F73-CC72-4E72-8443-20C6689FBFCF}"/>
          </ac:spMkLst>
        </pc:spChg>
        <pc:picChg chg="mod">
          <ac:chgData name="Karin Engström" userId="f84e870c-2967-4735-aacf-ded0f263e254" providerId="ADAL" clId="{D82060E8-890D-48ED-AC7B-572CCACC6CF8}" dt="2019-05-08T07:05:42.186" v="161" actId="1076"/>
          <ac:picMkLst>
            <pc:docMk/>
            <pc:sldMk cId="982442449" sldId="262"/>
            <ac:picMk id="16" creationId="{F645F180-3C36-4101-905B-18FDCF9B764E}"/>
          </ac:picMkLst>
        </pc:picChg>
        <pc:cxnChg chg="add mod">
          <ac:chgData name="Karin Engström" userId="f84e870c-2967-4735-aacf-ded0f263e254" providerId="ADAL" clId="{D82060E8-890D-48ED-AC7B-572CCACC6CF8}" dt="2019-05-08T06:59:28.539" v="69" actId="14100"/>
          <ac:cxnSpMkLst>
            <pc:docMk/>
            <pc:sldMk cId="982442449" sldId="262"/>
            <ac:cxnSpMk id="48" creationId="{42A7D629-F6A9-4903-A0C5-7EF6C816C67C}"/>
          </ac:cxnSpMkLst>
        </pc:cxnChg>
      </pc:sldChg>
      <pc:sldChg chg="addSp delSp modSp">
        <pc:chgData name="Karin Engström" userId="f84e870c-2967-4735-aacf-ded0f263e254" providerId="ADAL" clId="{D82060E8-890D-48ED-AC7B-572CCACC6CF8}" dt="2019-05-08T07:29:25.582" v="352" actId="27614"/>
        <pc:sldMkLst>
          <pc:docMk/>
          <pc:sldMk cId="3131714793" sldId="264"/>
        </pc:sldMkLst>
        <pc:spChg chg="add del">
          <ac:chgData name="Karin Engström" userId="f84e870c-2967-4735-aacf-ded0f263e254" providerId="ADAL" clId="{D82060E8-890D-48ED-AC7B-572CCACC6CF8}" dt="2019-05-08T07:29:23.046" v="351"/>
          <ac:spMkLst>
            <pc:docMk/>
            <pc:sldMk cId="3131714793" sldId="264"/>
            <ac:spMk id="4" creationId="{00000000-0000-0000-0000-000000000000}"/>
          </ac:spMkLst>
        </pc:spChg>
        <pc:spChg chg="add del mod">
          <ac:chgData name="Karin Engström" userId="f84e870c-2967-4735-aacf-ded0f263e254" providerId="ADAL" clId="{D82060E8-890D-48ED-AC7B-572CCACC6CF8}" dt="2019-05-08T07:29:14.100" v="350"/>
          <ac:spMkLst>
            <pc:docMk/>
            <pc:sldMk cId="3131714793" sldId="264"/>
            <ac:spMk id="7" creationId="{821E2426-F1FD-4E71-84B4-68E71674DE70}"/>
          </ac:spMkLst>
        </pc:spChg>
        <pc:picChg chg="add mod">
          <ac:chgData name="Karin Engström" userId="f84e870c-2967-4735-aacf-ded0f263e254" providerId="ADAL" clId="{D82060E8-890D-48ED-AC7B-572CCACC6CF8}" dt="2019-05-08T07:29:25.582" v="352" actId="27614"/>
          <ac:picMkLst>
            <pc:docMk/>
            <pc:sldMk cId="3131714793" sldId="264"/>
            <ac:picMk id="9" creationId="{549AC4DB-320D-4DC7-9766-64B3A68C5134}"/>
          </ac:picMkLst>
        </pc:picChg>
      </pc:sldChg>
      <pc:sldChg chg="addSp delSp modSp">
        <pc:chgData name="Karin Engström" userId="f84e870c-2967-4735-aacf-ded0f263e254" providerId="ADAL" clId="{D82060E8-890D-48ED-AC7B-572CCACC6CF8}" dt="2019-05-08T07:33:29.610" v="374" actId="732"/>
        <pc:sldMkLst>
          <pc:docMk/>
          <pc:sldMk cId="2986380714" sldId="265"/>
        </pc:sldMkLst>
        <pc:graphicFrameChg chg="add del">
          <ac:chgData name="Karin Engström" userId="f84e870c-2967-4735-aacf-ded0f263e254" providerId="ADAL" clId="{D82060E8-890D-48ED-AC7B-572CCACC6CF8}" dt="2019-05-08T07:32:47.470" v="369" actId="478"/>
          <ac:graphicFrameMkLst>
            <pc:docMk/>
            <pc:sldMk cId="2986380714" sldId="265"/>
            <ac:graphicFrameMk id="26" creationId="{0355AE6C-5D47-074E-880B-8E956BCBA5AF}"/>
          </ac:graphicFrameMkLst>
        </pc:graphicFrameChg>
        <pc:picChg chg="add del mod modCrop">
          <ac:chgData name="Karin Engström" userId="f84e870c-2967-4735-aacf-ded0f263e254" providerId="ADAL" clId="{D82060E8-890D-48ED-AC7B-572CCACC6CF8}" dt="2019-05-08T07:33:29.610" v="374" actId="732"/>
          <ac:picMkLst>
            <pc:docMk/>
            <pc:sldMk cId="2986380714" sldId="265"/>
            <ac:picMk id="4" creationId="{16D549B4-C0F1-4063-9935-A804765F4BCD}"/>
          </ac:picMkLst>
        </pc:picChg>
      </pc:sldChg>
      <pc:sldChg chg="addSp delSp modSp add">
        <pc:chgData name="Karin Engström" userId="f84e870c-2967-4735-aacf-ded0f263e254" providerId="ADAL" clId="{D82060E8-890D-48ED-AC7B-572CCACC6CF8}" dt="2019-05-08T11:49:02.720" v="432" actId="20577"/>
        <pc:sldMkLst>
          <pc:docMk/>
          <pc:sldMk cId="1932827348" sldId="266"/>
        </pc:sldMkLst>
        <pc:spChg chg="mod">
          <ac:chgData name="Karin Engström" userId="f84e870c-2967-4735-aacf-ded0f263e254" providerId="ADAL" clId="{D82060E8-890D-48ED-AC7B-572CCACC6CF8}" dt="2019-05-08T06:56:25.757" v="13"/>
          <ac:spMkLst>
            <pc:docMk/>
            <pc:sldMk cId="1932827348" sldId="266"/>
            <ac:spMk id="2" creationId="{505C5B78-45EC-48A2-8184-BA5E97175056}"/>
          </ac:spMkLst>
        </pc:spChg>
        <pc:spChg chg="mod">
          <ac:chgData name="Karin Engström" userId="f84e870c-2967-4735-aacf-ded0f263e254" providerId="ADAL" clId="{D82060E8-890D-48ED-AC7B-572CCACC6CF8}" dt="2019-05-08T11:49:02.720" v="432" actId="20577"/>
          <ac:spMkLst>
            <pc:docMk/>
            <pc:sldMk cId="1932827348" sldId="266"/>
            <ac:spMk id="3" creationId="{D54E0CB7-A17B-4AF4-90C5-FB976D6F627C}"/>
          </ac:spMkLst>
        </pc:spChg>
        <pc:spChg chg="del">
          <ac:chgData name="Karin Engström" userId="f84e870c-2967-4735-aacf-ded0f263e254" providerId="ADAL" clId="{D82060E8-890D-48ED-AC7B-572CCACC6CF8}" dt="2019-05-08T06:54:50.714" v="1"/>
          <ac:spMkLst>
            <pc:docMk/>
            <pc:sldMk cId="1932827348" sldId="266"/>
            <ac:spMk id="4" creationId="{54D0B010-91CB-453A-9883-00846E802A9F}"/>
          </ac:spMkLst>
        </pc:spChg>
        <pc:picChg chg="add mod modCrop">
          <ac:chgData name="Karin Engström" userId="f84e870c-2967-4735-aacf-ded0f263e254" providerId="ADAL" clId="{D82060E8-890D-48ED-AC7B-572CCACC6CF8}" dt="2019-05-08T07:29:57.007" v="353" actId="1076"/>
          <ac:picMkLst>
            <pc:docMk/>
            <pc:sldMk cId="1932827348" sldId="266"/>
            <ac:picMk id="5" creationId="{4CB24570-4957-4905-88DB-F774088A4EBB}"/>
          </ac:picMkLst>
        </pc:picChg>
        <pc:picChg chg="add mod modCrop">
          <ac:chgData name="Karin Engström" userId="f84e870c-2967-4735-aacf-ded0f263e254" providerId="ADAL" clId="{D82060E8-890D-48ED-AC7B-572CCACC6CF8}" dt="2019-05-08T11:48:32.423" v="384" actId="1076"/>
          <ac:picMkLst>
            <pc:docMk/>
            <pc:sldMk cId="1932827348" sldId="266"/>
            <ac:picMk id="6" creationId="{43FA2F7A-BC86-4A4F-843E-0510AF99CED1}"/>
          </ac:picMkLst>
        </pc:picChg>
        <pc:picChg chg="add del mod modCrop">
          <ac:chgData name="Karin Engström" userId="f84e870c-2967-4735-aacf-ded0f263e254" providerId="ADAL" clId="{D82060E8-890D-48ED-AC7B-572CCACC6CF8}" dt="2019-05-08T07:01:22.502" v="150" actId="478"/>
          <ac:picMkLst>
            <pc:docMk/>
            <pc:sldMk cId="1932827348" sldId="266"/>
            <ac:picMk id="6" creationId="{FEAB5411-59FA-4CD1-BACB-0E69ED95FDD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7FF3AC-8C3E-6D4B-A3E7-E079B4621608}" type="datetimeFigureOut">
              <a:rPr lang="sv-SE" smtClean="0"/>
              <a:t>2019-05-24</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97DEBD-AC2C-5348-8611-B91E0BA19E24}" type="slidenum">
              <a:rPr lang="sv-SE" smtClean="0"/>
              <a:t>‹Nr.›</a:t>
            </a:fld>
            <a:endParaRPr lang="sv-SE"/>
          </a:p>
        </p:txBody>
      </p:sp>
    </p:spTree>
    <p:extLst>
      <p:ext uri="{BB962C8B-B14F-4D97-AF65-F5344CB8AC3E}">
        <p14:creationId xmlns:p14="http://schemas.microsoft.com/office/powerpoint/2010/main" val="2304901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097DEBD-AC2C-5348-8611-B91E0BA19E24}" type="slidenum">
              <a:rPr lang="sv-SE" smtClean="0"/>
              <a:t>1</a:t>
            </a:fld>
            <a:endParaRPr lang="sv-SE"/>
          </a:p>
        </p:txBody>
      </p:sp>
    </p:spTree>
    <p:extLst>
      <p:ext uri="{BB962C8B-B14F-4D97-AF65-F5344CB8AC3E}">
        <p14:creationId xmlns:p14="http://schemas.microsoft.com/office/powerpoint/2010/main" val="332881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Vanliga frågor handlar om hur mycket avfall av olika fraktioner som uppstår från olika typer av verksamheter, hur många kärl av en viss kärlstorlek det innebär och vilket utrymme som behövs för att inrymma kärlen. </a:t>
            </a:r>
          </a:p>
          <a:p>
            <a:endParaRPr lang="sv-SE" dirty="0"/>
          </a:p>
        </p:txBody>
      </p:sp>
      <p:sp>
        <p:nvSpPr>
          <p:cNvPr id="4" name="Platshållare för bildnummer 3"/>
          <p:cNvSpPr>
            <a:spLocks noGrp="1"/>
          </p:cNvSpPr>
          <p:nvPr>
            <p:ph type="sldNum" sz="quarter" idx="5"/>
          </p:nvPr>
        </p:nvSpPr>
        <p:spPr/>
        <p:txBody>
          <a:bodyPr/>
          <a:lstStyle/>
          <a:p>
            <a:fld id="{5097DEBD-AC2C-5348-8611-B91E0BA19E24}" type="slidenum">
              <a:rPr lang="sv-SE" smtClean="0"/>
              <a:t>3</a:t>
            </a:fld>
            <a:endParaRPr lang="sv-SE"/>
          </a:p>
        </p:txBody>
      </p:sp>
    </p:spTree>
    <p:extLst>
      <p:ext uri="{BB962C8B-B14F-4D97-AF65-F5344CB8AC3E}">
        <p14:creationId xmlns:p14="http://schemas.microsoft.com/office/powerpoint/2010/main" val="3196604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finns en tillhörande användarmanual.</a:t>
            </a:r>
          </a:p>
          <a:p>
            <a:r>
              <a:rPr lang="sv-SE" b="0" dirty="0"/>
              <a:t>Inmatning sker av:</a:t>
            </a:r>
          </a:p>
          <a:p>
            <a:pPr marL="285750" indent="-285750">
              <a:buFont typeface="Arial" panose="020B0604020202020204" pitchFamily="34" charset="0"/>
              <a:buChar char="•"/>
            </a:pPr>
            <a:r>
              <a:rPr lang="sv-SE" dirty="0"/>
              <a:t>Grunddata ex: antal barn, antal elever, antal lägenheter….</a:t>
            </a:r>
          </a:p>
          <a:p>
            <a:pPr marL="285750" indent="-285750">
              <a:buFont typeface="Arial" panose="020B0604020202020204" pitchFamily="34" charset="0"/>
              <a:buChar char="•"/>
            </a:pPr>
            <a:r>
              <a:rPr lang="sv-SE" dirty="0"/>
              <a:t>Hämtningsintervall och  kärlstorlek  per fraktion</a:t>
            </a:r>
          </a:p>
          <a:p>
            <a:endParaRPr lang="sv-SE" dirty="0"/>
          </a:p>
          <a:p>
            <a:r>
              <a:rPr lang="sv-SE" dirty="0"/>
              <a:t>Rullistor med valbara alternativ begränsar vilka värden som kan användas. Om andra kärlstorlekar, mer ovanliga, kärlstorlekar används i en kommun kan detta ändras i Grunddatafliken. </a:t>
            </a:r>
          </a:p>
        </p:txBody>
      </p:sp>
      <p:sp>
        <p:nvSpPr>
          <p:cNvPr id="4" name="Platshållare för bildnummer 3"/>
          <p:cNvSpPr>
            <a:spLocks noGrp="1"/>
          </p:cNvSpPr>
          <p:nvPr>
            <p:ph type="sldNum" sz="quarter" idx="5"/>
          </p:nvPr>
        </p:nvSpPr>
        <p:spPr/>
        <p:txBody>
          <a:bodyPr/>
          <a:lstStyle/>
          <a:p>
            <a:fld id="{5097DEBD-AC2C-5348-8611-B91E0BA19E24}" type="slidenum">
              <a:rPr lang="sv-SE" smtClean="0"/>
              <a:t>4</a:t>
            </a:fld>
            <a:endParaRPr lang="sv-SE"/>
          </a:p>
        </p:txBody>
      </p:sp>
    </p:spTree>
    <p:extLst>
      <p:ext uri="{BB962C8B-B14F-4D97-AF65-F5344CB8AC3E}">
        <p14:creationId xmlns:p14="http://schemas.microsoft.com/office/powerpoint/2010/main" val="1557442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097DEBD-AC2C-5348-8611-B91E0BA19E24}" type="slidenum">
              <a:rPr lang="sv-SE" smtClean="0"/>
              <a:t>5</a:t>
            </a:fld>
            <a:endParaRPr lang="sv-SE"/>
          </a:p>
        </p:txBody>
      </p:sp>
    </p:spTree>
    <p:extLst>
      <p:ext uri="{BB962C8B-B14F-4D97-AF65-F5344CB8AC3E}">
        <p14:creationId xmlns:p14="http://schemas.microsoft.com/office/powerpoint/2010/main" val="3164467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Eftersom spridningen mellan verksamheterna är betydande, är det viktigt att inte underskatta behoven, vilket är anledningen till att det förinlagda värdet i beräkningsmodellen är den övre kvartilen och att det rekommenderade intervallet har förlagts till den övre delen av spridningsintervallet.</a:t>
            </a:r>
          </a:p>
          <a:p>
            <a:endParaRPr lang="sv-SE" dirty="0"/>
          </a:p>
        </p:txBody>
      </p:sp>
      <p:sp>
        <p:nvSpPr>
          <p:cNvPr id="4" name="Platshållare för bildnummer 3"/>
          <p:cNvSpPr>
            <a:spLocks noGrp="1"/>
          </p:cNvSpPr>
          <p:nvPr>
            <p:ph type="sldNum" sz="quarter" idx="5"/>
          </p:nvPr>
        </p:nvSpPr>
        <p:spPr/>
        <p:txBody>
          <a:bodyPr/>
          <a:lstStyle/>
          <a:p>
            <a:fld id="{5097DEBD-AC2C-5348-8611-B91E0BA19E24}" type="slidenum">
              <a:rPr lang="sv-SE" smtClean="0"/>
              <a:t>6</a:t>
            </a:fld>
            <a:endParaRPr lang="sv-SE"/>
          </a:p>
        </p:txBody>
      </p:sp>
    </p:spTree>
    <p:extLst>
      <p:ext uri="{BB962C8B-B14F-4D97-AF65-F5344CB8AC3E}">
        <p14:creationId xmlns:p14="http://schemas.microsoft.com/office/powerpoint/2010/main" val="3548013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Skolor:</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Skolor med egen tillagning tenderar att generera mindre förpackningar än skolor med mottagningskök men genererar å andra sidan mer matavfall i form av t.ex. skal och rensavfall. Mängden restavfall skiljer sig inte nämnvärt åt. I genomsnitt (median) är genererade avfallsvolymer något högre i skolor med förskoleklass upp till mellanstadium än gymnasium- och högstadieskolor. Speciellt tydligt är detta för returpapper.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För övriga verksamheter har ingen uppdelning kunnat göras, förskolor (för litet underlag för att kunna säga något), äldreboenden (ingen signifikant skillnad).</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5097DEBD-AC2C-5348-8611-B91E0BA19E24}" type="slidenum">
              <a:rPr lang="sv-SE" smtClean="0"/>
              <a:t>7</a:t>
            </a:fld>
            <a:endParaRPr lang="sv-SE"/>
          </a:p>
        </p:txBody>
      </p:sp>
    </p:spTree>
    <p:extLst>
      <p:ext uri="{BB962C8B-B14F-4D97-AF65-F5344CB8AC3E}">
        <p14:creationId xmlns:p14="http://schemas.microsoft.com/office/powerpoint/2010/main" val="1480127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2"/>
        </a:solidFill>
        <a:effectLst/>
      </p:bgPr>
    </p:bg>
    <p:spTree>
      <p:nvGrpSpPr>
        <p:cNvPr id="1" name=""/>
        <p:cNvGrpSpPr/>
        <p:nvPr/>
      </p:nvGrpSpPr>
      <p:grpSpPr>
        <a:xfrm>
          <a:off x="0" y="0"/>
          <a:ext cx="0" cy="0"/>
          <a:chOff x="0" y="0"/>
          <a:chExt cx="0" cy="0"/>
        </a:xfrm>
      </p:grpSpPr>
      <p:pic>
        <p:nvPicPr>
          <p:cNvPr id="5" name="Picture 4" descr="log_vit_st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296" y="4148486"/>
            <a:ext cx="4067408" cy="1840394"/>
          </a:xfrm>
          <a:prstGeom prst="rect">
            <a:avLst/>
          </a:prstGeom>
        </p:spPr>
      </p:pic>
      <p:sp>
        <p:nvSpPr>
          <p:cNvPr id="6" name="Underrubrik 2"/>
          <p:cNvSpPr>
            <a:spLocks noGrp="1"/>
          </p:cNvSpPr>
          <p:nvPr>
            <p:ph type="subTitle" idx="1" hasCustomPrompt="1"/>
          </p:nvPr>
        </p:nvSpPr>
        <p:spPr>
          <a:xfrm>
            <a:off x="1524000" y="2113755"/>
            <a:ext cx="9144000" cy="584371"/>
          </a:xfrm>
        </p:spPr>
        <p:txBody>
          <a:bodyPr>
            <a:normAutofit/>
          </a:bodyPr>
          <a:lstStyle>
            <a:lvl1pPr marL="0" indent="0" algn="ctr">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Rapportnummer (fylls i av Avfall Sverige)</a:t>
            </a:r>
          </a:p>
        </p:txBody>
      </p:sp>
      <p:sp>
        <p:nvSpPr>
          <p:cNvPr id="9" name="Rubrik 6"/>
          <p:cNvSpPr>
            <a:spLocks noGrp="1"/>
          </p:cNvSpPr>
          <p:nvPr>
            <p:ph type="title" hasCustomPrompt="1"/>
          </p:nvPr>
        </p:nvSpPr>
        <p:spPr>
          <a:xfrm>
            <a:off x="838200" y="1275328"/>
            <a:ext cx="10515600" cy="684101"/>
          </a:xfrm>
        </p:spPr>
        <p:txBody>
          <a:bodyPr/>
          <a:lstStyle>
            <a:lvl1pPr algn="ctr">
              <a:defRPr sz="3600">
                <a:solidFill>
                  <a:schemeClr val="bg1"/>
                </a:solidFill>
              </a:defRPr>
            </a:lvl1pPr>
          </a:lstStyle>
          <a:p>
            <a:r>
              <a:rPr lang="sv-SE" dirty="0"/>
              <a:t>Rapporttitel</a:t>
            </a:r>
          </a:p>
        </p:txBody>
      </p:sp>
      <p:sp>
        <p:nvSpPr>
          <p:cNvPr id="3" name="Platshållare för text 2"/>
          <p:cNvSpPr>
            <a:spLocks noGrp="1"/>
          </p:cNvSpPr>
          <p:nvPr>
            <p:ph type="body" sz="quarter" idx="10" hasCustomPrompt="1"/>
          </p:nvPr>
        </p:nvSpPr>
        <p:spPr>
          <a:xfrm>
            <a:off x="1524000" y="2882407"/>
            <a:ext cx="9144000" cy="583846"/>
          </a:xfrm>
        </p:spPr>
        <p:txBody>
          <a:bodyPr>
            <a:normAutofit/>
          </a:bodyPr>
          <a:lstStyle>
            <a:lvl1pPr marL="0" indent="0" algn="ctr" defTabSz="914400" rtl="0" eaLnBrk="1" latinLnBrk="0" hangingPunct="1">
              <a:lnSpc>
                <a:spcPct val="90000"/>
              </a:lnSpc>
              <a:spcBef>
                <a:spcPts val="1000"/>
              </a:spcBef>
              <a:buFont typeface="Arial"/>
              <a:buNone/>
              <a:defRPr lang="sv-SE" sz="2000" kern="1200" baseline="0" dirty="0">
                <a:solidFill>
                  <a:schemeClr val="bg1"/>
                </a:solidFill>
                <a:latin typeface="+mn-lt"/>
                <a:ea typeface="+mn-ea"/>
                <a:cs typeface="+mn-cs"/>
              </a:defRPr>
            </a:lvl1pPr>
          </a:lstStyle>
          <a:p>
            <a:r>
              <a:rPr lang="sv-SE" dirty="0"/>
              <a:t>Datum (YYYY-MM-DD)</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inröd grundsida">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Fylls i av Avfall Sverige</a:t>
            </a:r>
          </a:p>
        </p:txBody>
      </p:sp>
      <p:sp>
        <p:nvSpPr>
          <p:cNvPr id="13" name="Platshållare för text 12"/>
          <p:cNvSpPr>
            <a:spLocks noGrp="1"/>
          </p:cNvSpPr>
          <p:nvPr>
            <p:ph type="body" sz="quarter" idx="11" hasCustomPrompt="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Fylls i av Avfall Sverige</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bild 14"/>
          <p:cNvSpPr>
            <a:spLocks noGrp="1"/>
          </p:cNvSpPr>
          <p:nvPr>
            <p:ph type="pic" sz="quarter" idx="12" hasCustomPrompt="1"/>
          </p:nvPr>
        </p:nvSpPr>
        <p:spPr>
          <a:xfrm>
            <a:off x="7941734" y="1397530"/>
            <a:ext cx="3734330" cy="4258203"/>
          </a:xfrm>
        </p:spPr>
        <p:txBody>
          <a:bodyPr/>
          <a:lstStyle>
            <a:lvl1pPr>
              <a:defRPr>
                <a:solidFill>
                  <a:schemeClr val="bg1"/>
                </a:solidFill>
              </a:defRPr>
            </a:lvl1pPr>
          </a:lstStyle>
          <a:p>
            <a:r>
              <a:rPr lang="sv-SE" dirty="0"/>
              <a:t>Läggs in av Avfall Sverige</a:t>
            </a:r>
          </a:p>
        </p:txBody>
      </p:sp>
      <p:pic>
        <p:nvPicPr>
          <p:cNvPr id="6" name="Picture 7" descr="logvi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38" y="6042635"/>
            <a:ext cx="2700000" cy="3456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Ljusgrön grundsida">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baseline="0">
                <a:solidFill>
                  <a:schemeClr val="bg1"/>
                </a:solidFill>
              </a:defRPr>
            </a:lvl1pPr>
          </a:lstStyle>
          <a:p>
            <a:r>
              <a:rPr lang="sv-SE" dirty="0"/>
              <a:t>Fylls i av Avfall Sverige</a:t>
            </a:r>
          </a:p>
        </p:txBody>
      </p:sp>
      <p:sp>
        <p:nvSpPr>
          <p:cNvPr id="13" name="Platshållare för text 12"/>
          <p:cNvSpPr>
            <a:spLocks noGrp="1"/>
          </p:cNvSpPr>
          <p:nvPr>
            <p:ph type="body" sz="quarter" idx="11" hasCustomPrompt="1"/>
          </p:nvPr>
        </p:nvSpPr>
        <p:spPr>
          <a:xfrm>
            <a:off x="515937" y="1397530"/>
            <a:ext cx="7008123" cy="4258203"/>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Fylls i av Avfall Sverige</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bild 14"/>
          <p:cNvSpPr>
            <a:spLocks noGrp="1"/>
          </p:cNvSpPr>
          <p:nvPr>
            <p:ph type="pic" sz="quarter" idx="12" hasCustomPrompt="1"/>
          </p:nvPr>
        </p:nvSpPr>
        <p:spPr>
          <a:xfrm>
            <a:off x="7941734" y="1397530"/>
            <a:ext cx="3734330" cy="4258203"/>
          </a:xfrm>
        </p:spPr>
        <p:txBody>
          <a:bodyPr/>
          <a:lstStyle>
            <a:lvl1pPr>
              <a:defRPr>
                <a:solidFill>
                  <a:schemeClr val="bg1"/>
                </a:solidFill>
              </a:defRPr>
            </a:lvl1pPr>
          </a:lstStyle>
          <a:p>
            <a:r>
              <a:rPr lang="sv-SE" dirty="0"/>
              <a:t>Läggs in av Avfall Sverige</a:t>
            </a:r>
          </a:p>
        </p:txBody>
      </p:sp>
      <p:pic>
        <p:nvPicPr>
          <p:cNvPr id="6" name="Picture 7" descr="logvi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38" y="6042635"/>
            <a:ext cx="2700000" cy="345660"/>
          </a:xfrm>
          <a:prstGeom prst="rect">
            <a:avLst/>
          </a:prstGeom>
        </p:spPr>
      </p:pic>
    </p:spTree>
    <p:extLst>
      <p:ext uri="{BB962C8B-B14F-4D97-AF65-F5344CB8AC3E}">
        <p14:creationId xmlns:p14="http://schemas.microsoft.com/office/powerpoint/2010/main" val="629430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å grundsida">
    <p:bg>
      <p:bgPr>
        <a:solidFill>
          <a:srgbClr val="55565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Fylls i av Avfall Sverige</a:t>
            </a:r>
          </a:p>
        </p:txBody>
      </p:sp>
      <p:sp>
        <p:nvSpPr>
          <p:cNvPr id="13" name="Platshållare för text 12"/>
          <p:cNvSpPr>
            <a:spLocks noGrp="1"/>
          </p:cNvSpPr>
          <p:nvPr>
            <p:ph type="body" sz="quarter" idx="11" hasCustomPrompt="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Fylls i av Avfall Sverige</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bild 14"/>
          <p:cNvSpPr>
            <a:spLocks noGrp="1"/>
          </p:cNvSpPr>
          <p:nvPr>
            <p:ph type="pic" sz="quarter" idx="12" hasCustomPrompt="1"/>
          </p:nvPr>
        </p:nvSpPr>
        <p:spPr>
          <a:xfrm>
            <a:off x="7941734" y="1397530"/>
            <a:ext cx="3734330" cy="4258203"/>
          </a:xfrm>
        </p:spPr>
        <p:txBody>
          <a:bodyPr/>
          <a:lstStyle>
            <a:lvl1pPr>
              <a:defRPr>
                <a:solidFill>
                  <a:schemeClr val="bg1"/>
                </a:solidFill>
              </a:defRPr>
            </a:lvl1pPr>
          </a:lstStyle>
          <a:p>
            <a:r>
              <a:rPr lang="sv-SE" dirty="0"/>
              <a:t>Läggs in av Avfall Sverige</a:t>
            </a:r>
          </a:p>
        </p:txBody>
      </p:sp>
      <p:pic>
        <p:nvPicPr>
          <p:cNvPr id="6" name="Picture 7" descr="logvi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38" y="6042635"/>
            <a:ext cx="2700000" cy="34566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stasida">
    <p:spTree>
      <p:nvGrpSpPr>
        <p:cNvPr id="1" name=""/>
        <p:cNvGrpSpPr/>
        <p:nvPr/>
      </p:nvGrpSpPr>
      <p:grpSpPr>
        <a:xfrm>
          <a:off x="0" y="0"/>
          <a:ext cx="0" cy="0"/>
          <a:chOff x="0" y="0"/>
          <a:chExt cx="0" cy="0"/>
        </a:xfrm>
      </p:grpSpPr>
      <p:pic>
        <p:nvPicPr>
          <p:cNvPr id="5" name="Picture 2" descr="log_green_st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3597" y="1444510"/>
            <a:ext cx="5084778" cy="2300175"/>
          </a:xfrm>
          <a:prstGeom prst="rect">
            <a:avLst/>
          </a:prstGeom>
        </p:spPr>
      </p:pic>
    </p:spTree>
    <p:extLst>
      <p:ext uri="{BB962C8B-B14F-4D97-AF65-F5344CB8AC3E}">
        <p14:creationId xmlns:p14="http://schemas.microsoft.com/office/powerpoint/2010/main" val="1982089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t grundsida">
    <p:spTree>
      <p:nvGrpSpPr>
        <p:cNvPr id="1" name=""/>
        <p:cNvGrpSpPr/>
        <p:nvPr/>
      </p:nvGrpSpPr>
      <p:grpSpPr>
        <a:xfrm>
          <a:off x="0" y="0"/>
          <a:ext cx="0" cy="0"/>
          <a:chOff x="0" y="0"/>
          <a:chExt cx="0" cy="0"/>
        </a:xfrm>
      </p:grpSpPr>
      <p:pic>
        <p:nvPicPr>
          <p:cNvPr id="5" name="Picture 4" descr="log_green_lig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38" y="6042635"/>
            <a:ext cx="2700000" cy="345158"/>
          </a:xfrm>
          <a:prstGeom prst="rect">
            <a:avLst/>
          </a:prstGeom>
        </p:spPr>
      </p:pic>
      <p:sp>
        <p:nvSpPr>
          <p:cNvPr id="15" name="Platshållare för bild 14"/>
          <p:cNvSpPr>
            <a:spLocks noGrp="1"/>
          </p:cNvSpPr>
          <p:nvPr>
            <p:ph type="pic" sz="quarter" idx="12" hasCustomPrompt="1"/>
          </p:nvPr>
        </p:nvSpPr>
        <p:spPr>
          <a:xfrm>
            <a:off x="8685728" y="1177380"/>
            <a:ext cx="2990336" cy="4478354"/>
          </a:xfrm>
        </p:spPr>
        <p:txBody>
          <a:bodyPr>
            <a:normAutofit/>
          </a:bodyPr>
          <a:lstStyle>
            <a:lvl1pPr>
              <a:defRPr sz="2000"/>
            </a:lvl1pPr>
          </a:lstStyle>
          <a:p>
            <a:r>
              <a:rPr lang="sv-SE" noProof="0" dirty="0"/>
              <a:t>Omslagsbild (läggs in av Avfall Sverige)</a:t>
            </a:r>
          </a:p>
        </p:txBody>
      </p:sp>
    </p:spTree>
    <p:extLst>
      <p:ext uri="{BB962C8B-B14F-4D97-AF65-F5344CB8AC3E}">
        <p14:creationId xmlns:p14="http://schemas.microsoft.com/office/powerpoint/2010/main" val="669415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Grön grundsida">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Bakgrund</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5" name="Platshållare för bild 14"/>
          <p:cNvSpPr>
            <a:spLocks noGrp="1"/>
          </p:cNvSpPr>
          <p:nvPr>
            <p:ph type="pic" sz="quarter" idx="12" hasCustomPrompt="1"/>
          </p:nvPr>
        </p:nvSpPr>
        <p:spPr>
          <a:xfrm>
            <a:off x="7941734" y="1397530"/>
            <a:ext cx="3734330" cy="4258203"/>
          </a:xfrm>
        </p:spPr>
        <p:txBody>
          <a:bodyPr/>
          <a:lstStyle>
            <a:lvl1pPr>
              <a:defRPr>
                <a:solidFill>
                  <a:schemeClr val="bg1"/>
                </a:solidFill>
              </a:defRPr>
            </a:lvl1pPr>
          </a:lstStyle>
          <a:p>
            <a:r>
              <a:rPr lang="sv-SE" noProof="0" dirty="0"/>
              <a:t>Dra eventuell bild till platshållaren eller klicka på ikonen för att lägga till den</a:t>
            </a:r>
          </a:p>
        </p:txBody>
      </p:sp>
      <p:pic>
        <p:nvPicPr>
          <p:cNvPr id="6" name="Picture 7" descr="logvi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38" y="6042635"/>
            <a:ext cx="2700000" cy="34566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Grön grundsida">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Resultat</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5" name="Platshållare för bild 14"/>
          <p:cNvSpPr>
            <a:spLocks noGrp="1"/>
          </p:cNvSpPr>
          <p:nvPr>
            <p:ph type="pic" sz="quarter" idx="12" hasCustomPrompt="1"/>
          </p:nvPr>
        </p:nvSpPr>
        <p:spPr>
          <a:xfrm>
            <a:off x="7941734" y="1397530"/>
            <a:ext cx="3734330" cy="4258203"/>
          </a:xfrm>
        </p:spPr>
        <p:txBody>
          <a:bodyPr/>
          <a:lstStyle>
            <a:lvl1pPr>
              <a:defRPr>
                <a:solidFill>
                  <a:schemeClr val="bg1"/>
                </a:solidFill>
              </a:defRPr>
            </a:lvl1pPr>
          </a:lstStyle>
          <a:p>
            <a:r>
              <a:rPr lang="sv-SE" noProof="0" dirty="0"/>
              <a:t>Dra eventuell bild till platshållaren eller klicka på ikonen för att lägga till den</a:t>
            </a:r>
          </a:p>
        </p:txBody>
      </p:sp>
      <p:pic>
        <p:nvPicPr>
          <p:cNvPr id="6" name="Picture 7" descr="logvi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38" y="6042635"/>
            <a:ext cx="2700000" cy="345660"/>
          </a:xfrm>
          <a:prstGeom prst="rect">
            <a:avLst/>
          </a:prstGeom>
        </p:spPr>
      </p:pic>
    </p:spTree>
    <p:extLst>
      <p:ext uri="{BB962C8B-B14F-4D97-AF65-F5344CB8AC3E}">
        <p14:creationId xmlns:p14="http://schemas.microsoft.com/office/powerpoint/2010/main" val="2302982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Grön grundsida">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Slutsatser</a:t>
            </a:r>
          </a:p>
        </p:txBody>
      </p:sp>
      <p:sp>
        <p:nvSpPr>
          <p:cNvPr id="13" name="Platshållare för text 12"/>
          <p:cNvSpPr>
            <a:spLocks noGrp="1"/>
          </p:cNvSpPr>
          <p:nvPr>
            <p:ph type="body" sz="quarter" idx="11"/>
          </p:nvPr>
        </p:nvSpPr>
        <p:spPr>
          <a:xfrm>
            <a:off x="515937" y="1397530"/>
            <a:ext cx="7008123" cy="4258203"/>
          </a:xfrm>
        </p:spPr>
        <p:txBody>
          <a:bodyPr/>
          <a:lstStyle>
            <a:lvl1pPr marL="285750" indent="-285750">
              <a:buFont typeface="Arial"/>
              <a:buChar char="•"/>
              <a:defRPr>
                <a:solidFill>
                  <a:schemeClr val="bg1"/>
                </a:solidFill>
              </a:defRPr>
            </a:lvl1pPr>
            <a:lvl2pPr marL="742950" indent="-285750">
              <a:buFont typeface="Arial"/>
              <a:buChar char="•"/>
              <a:defRPr>
                <a:solidFill>
                  <a:schemeClr val="bg1"/>
                </a:solidFill>
              </a:defRPr>
            </a:lvl2pPr>
            <a:lvl3pPr marL="1200150" indent="-285750">
              <a:buFont typeface="Arial"/>
              <a:buChar char="•"/>
              <a:defRPr>
                <a:solidFill>
                  <a:schemeClr val="bg1"/>
                </a:solidFill>
              </a:defRPr>
            </a:lvl3pPr>
            <a:lvl4pPr marL="1657350" indent="-285750">
              <a:buFont typeface="Arial"/>
              <a:buChar char="•"/>
              <a:defRPr>
                <a:solidFill>
                  <a:schemeClr val="bg1"/>
                </a:solidFill>
              </a:defRPr>
            </a:lvl4pPr>
            <a:lvl5pPr marL="2114550" indent="-285750">
              <a:buFont typeface="Arial"/>
              <a:buChar cha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bild 14"/>
          <p:cNvSpPr>
            <a:spLocks noGrp="1"/>
          </p:cNvSpPr>
          <p:nvPr>
            <p:ph type="pic" sz="quarter" idx="12" hasCustomPrompt="1"/>
          </p:nvPr>
        </p:nvSpPr>
        <p:spPr>
          <a:xfrm>
            <a:off x="7941734" y="1397530"/>
            <a:ext cx="3734330" cy="4258203"/>
          </a:xfrm>
        </p:spPr>
        <p:txBody>
          <a:bodyPr/>
          <a:lstStyle>
            <a:lvl1pPr>
              <a:defRPr>
                <a:solidFill>
                  <a:schemeClr val="bg1"/>
                </a:solidFill>
              </a:defRPr>
            </a:lvl1pPr>
          </a:lstStyle>
          <a:p>
            <a:r>
              <a:rPr lang="sv-SE" dirty="0"/>
              <a:t>Dra </a:t>
            </a:r>
            <a:r>
              <a:rPr lang="sv-SE" noProof="0" dirty="0"/>
              <a:t>eventuell bild </a:t>
            </a:r>
            <a:r>
              <a:rPr lang="sv-SE" dirty="0"/>
              <a:t>till platshållaren eller klicka på ikonen för att lägga till den</a:t>
            </a:r>
          </a:p>
        </p:txBody>
      </p:sp>
      <p:pic>
        <p:nvPicPr>
          <p:cNvPr id="6" name="Picture 7" descr="logvi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38" y="6042635"/>
            <a:ext cx="2700000" cy="345660"/>
          </a:xfrm>
          <a:prstGeom prst="rect">
            <a:avLst/>
          </a:prstGeom>
        </p:spPr>
      </p:pic>
    </p:spTree>
    <p:extLst>
      <p:ext uri="{BB962C8B-B14F-4D97-AF65-F5344CB8AC3E}">
        <p14:creationId xmlns:p14="http://schemas.microsoft.com/office/powerpoint/2010/main" val="2374096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å grundsid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Fylls i Av Avfall Sverige</a:t>
            </a:r>
          </a:p>
        </p:txBody>
      </p:sp>
      <p:sp>
        <p:nvSpPr>
          <p:cNvPr id="13" name="Platshållare för text 12"/>
          <p:cNvSpPr>
            <a:spLocks noGrp="1"/>
          </p:cNvSpPr>
          <p:nvPr>
            <p:ph type="body" sz="quarter" idx="11" hasCustomPrompt="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Fylls i av Avfall Sverige</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bild 14"/>
          <p:cNvSpPr>
            <a:spLocks noGrp="1"/>
          </p:cNvSpPr>
          <p:nvPr>
            <p:ph type="pic" sz="quarter" idx="12" hasCustomPrompt="1"/>
          </p:nvPr>
        </p:nvSpPr>
        <p:spPr>
          <a:xfrm>
            <a:off x="7941734" y="1397530"/>
            <a:ext cx="3734330" cy="4258203"/>
          </a:xfrm>
        </p:spPr>
        <p:txBody>
          <a:bodyPr/>
          <a:lstStyle>
            <a:lvl1pPr>
              <a:defRPr>
                <a:solidFill>
                  <a:schemeClr val="bg1"/>
                </a:solidFill>
              </a:defRPr>
            </a:lvl1pPr>
          </a:lstStyle>
          <a:p>
            <a:r>
              <a:rPr lang="sv-SE" dirty="0"/>
              <a:t>Läggs in av Avfall Sverige</a:t>
            </a:r>
          </a:p>
        </p:txBody>
      </p:sp>
      <p:pic>
        <p:nvPicPr>
          <p:cNvPr id="6" name="Picture 7" descr="logvi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38" y="6042635"/>
            <a:ext cx="2700000" cy="3456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öd grundsida">
    <p:bg>
      <p:bgPr>
        <a:solidFill>
          <a:schemeClr val="accent6"/>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Fylls i av Avfall Sverige</a:t>
            </a:r>
          </a:p>
        </p:txBody>
      </p:sp>
      <p:sp>
        <p:nvSpPr>
          <p:cNvPr id="13" name="Platshållare för text 12"/>
          <p:cNvSpPr>
            <a:spLocks noGrp="1"/>
          </p:cNvSpPr>
          <p:nvPr>
            <p:ph type="body" sz="quarter" idx="11" hasCustomPrompt="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Fylls i av Avfall Sverige</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bild 14"/>
          <p:cNvSpPr>
            <a:spLocks noGrp="1"/>
          </p:cNvSpPr>
          <p:nvPr>
            <p:ph type="pic" sz="quarter" idx="12" hasCustomPrompt="1"/>
          </p:nvPr>
        </p:nvSpPr>
        <p:spPr>
          <a:xfrm>
            <a:off x="7941734" y="1397530"/>
            <a:ext cx="3734330" cy="4258203"/>
          </a:xfrm>
        </p:spPr>
        <p:txBody>
          <a:bodyPr/>
          <a:lstStyle>
            <a:lvl1pPr>
              <a:defRPr>
                <a:solidFill>
                  <a:schemeClr val="bg1"/>
                </a:solidFill>
              </a:defRPr>
            </a:lvl1pPr>
          </a:lstStyle>
          <a:p>
            <a:r>
              <a:rPr lang="sv-SE" dirty="0"/>
              <a:t>Läggs in av Avfall Sverige</a:t>
            </a:r>
          </a:p>
        </p:txBody>
      </p:sp>
      <p:pic>
        <p:nvPicPr>
          <p:cNvPr id="6" name="Picture 7" descr="logvi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38" y="6042635"/>
            <a:ext cx="2700000" cy="34566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jusblå grundsida">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Fylls i av Avfall Sverige</a:t>
            </a:r>
          </a:p>
        </p:txBody>
      </p:sp>
      <p:sp>
        <p:nvSpPr>
          <p:cNvPr id="13" name="Platshållare för text 12"/>
          <p:cNvSpPr>
            <a:spLocks noGrp="1"/>
          </p:cNvSpPr>
          <p:nvPr>
            <p:ph type="body" sz="quarter" idx="11" hasCustomPrompt="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Fylls i av Avfall Sverige</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bild 14"/>
          <p:cNvSpPr>
            <a:spLocks noGrp="1"/>
          </p:cNvSpPr>
          <p:nvPr>
            <p:ph type="pic" sz="quarter" idx="12" hasCustomPrompt="1"/>
          </p:nvPr>
        </p:nvSpPr>
        <p:spPr>
          <a:xfrm>
            <a:off x="7941734" y="1397530"/>
            <a:ext cx="3734330" cy="4258203"/>
          </a:xfrm>
        </p:spPr>
        <p:txBody>
          <a:bodyPr/>
          <a:lstStyle>
            <a:lvl1pPr>
              <a:defRPr>
                <a:solidFill>
                  <a:schemeClr val="bg1"/>
                </a:solidFill>
              </a:defRPr>
            </a:lvl1pPr>
          </a:lstStyle>
          <a:p>
            <a:pPr lvl="0"/>
            <a:r>
              <a:rPr lang="sv-SE" noProof="0" dirty="0"/>
              <a:t>Läggs in av Avfall Sverige</a:t>
            </a:r>
          </a:p>
        </p:txBody>
      </p:sp>
      <p:pic>
        <p:nvPicPr>
          <p:cNvPr id="6" name="Picture 7" descr="logvi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38" y="6042635"/>
            <a:ext cx="2700000" cy="34566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Gul grundsida">
    <p:bg>
      <p:bgPr>
        <a:solidFill>
          <a:schemeClr val="accent4"/>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Fylls i av Avfall Sverige</a:t>
            </a:r>
          </a:p>
        </p:txBody>
      </p:sp>
      <p:sp>
        <p:nvSpPr>
          <p:cNvPr id="13" name="Platshållare för text 12"/>
          <p:cNvSpPr>
            <a:spLocks noGrp="1"/>
          </p:cNvSpPr>
          <p:nvPr>
            <p:ph type="body" sz="quarter" idx="11" hasCustomPrompt="1"/>
          </p:nvPr>
        </p:nvSpPr>
        <p:spPr>
          <a:xfrm>
            <a:off x="515937" y="1397530"/>
            <a:ext cx="7008123" cy="4258203"/>
          </a:xfr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sv-SE" dirty="0"/>
              <a:t>Fylls i av Avfall Sverige</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bild 14"/>
          <p:cNvSpPr>
            <a:spLocks noGrp="1"/>
          </p:cNvSpPr>
          <p:nvPr>
            <p:ph type="pic" sz="quarter" idx="12" hasCustomPrompt="1"/>
          </p:nvPr>
        </p:nvSpPr>
        <p:spPr>
          <a:xfrm>
            <a:off x="7941734" y="1397530"/>
            <a:ext cx="3734330" cy="4258203"/>
          </a:xfrm>
        </p:spPr>
        <p:txBody>
          <a:bodyPr/>
          <a:lstStyle>
            <a:lvl1pPr>
              <a:defRPr>
                <a:solidFill>
                  <a:schemeClr val="bg1"/>
                </a:solidFill>
              </a:defRPr>
            </a:lvl1pPr>
          </a:lstStyle>
          <a:p>
            <a:r>
              <a:rPr lang="sv-SE" dirty="0"/>
              <a:t>Läggs in av Avfall Sverige</a:t>
            </a:r>
          </a:p>
        </p:txBody>
      </p:sp>
      <p:pic>
        <p:nvPicPr>
          <p:cNvPr id="6" name="Picture 7" descr="logvi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38" y="6042635"/>
            <a:ext cx="2700000" cy="34566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15938" y="500062"/>
            <a:ext cx="10515600" cy="715421"/>
          </a:xfrm>
          <a:prstGeom prst="rect">
            <a:avLst/>
          </a:prstGeom>
        </p:spPr>
        <p:txBody>
          <a:bodyPr vert="horz" lIns="91440" tIns="45720" rIns="91440" bIns="45720" rtlCol="0" anchor="ctr">
            <a:normAutofit/>
          </a:bodyPr>
          <a:lstStyle/>
          <a:p>
            <a:r>
              <a:rPr lang="sv-SE" dirty="0"/>
              <a:t>Klicka här för att ändra formatet för bakgrundsrubriken</a:t>
            </a:r>
          </a:p>
        </p:txBody>
      </p:sp>
      <p:sp>
        <p:nvSpPr>
          <p:cNvPr id="3" name="Platshållare för text 2"/>
          <p:cNvSpPr>
            <a:spLocks noGrp="1"/>
          </p:cNvSpPr>
          <p:nvPr>
            <p:ph type="body" idx="1"/>
          </p:nvPr>
        </p:nvSpPr>
        <p:spPr>
          <a:xfrm>
            <a:off x="515938" y="1580298"/>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42709561"/>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65" r:id="rId4"/>
    <p:sldLayoutId id="2147483663" r:id="rId5"/>
    <p:sldLayoutId id="2147483653" r:id="rId6"/>
    <p:sldLayoutId id="2147483654" r:id="rId7"/>
    <p:sldLayoutId id="2147483655" r:id="rId8"/>
    <p:sldLayoutId id="2147483656" r:id="rId9"/>
    <p:sldLayoutId id="2147483657" r:id="rId10"/>
    <p:sldLayoutId id="2147483664" r:id="rId11"/>
    <p:sldLayoutId id="2147483662" r:id="rId12"/>
    <p:sldLayoutId id="2147483660" r:id="rId13"/>
  </p:sldLayoutIdLst>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p15:clr>
            <a:srgbClr val="F26B43"/>
          </p15:clr>
        </p15:guide>
        <p15:guide id="2" pos="325">
          <p15:clr>
            <a:srgbClr val="F26B43"/>
          </p15:clr>
        </p15:guide>
        <p15:guide id="3" pos="7355">
          <p15:clr>
            <a:srgbClr val="F26B43"/>
          </p15:clr>
        </p15:guide>
        <p15:guide id="4" orient="horz" pos="356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avfallsverige.se/" TargetMode="External"/><Relationship Id="rId3" Type="http://schemas.openxmlformats.org/officeDocument/2006/relationships/hyperlink" Target="mailto:jenny.westin@avfallsverige.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derrubrik 7"/>
          <p:cNvSpPr>
            <a:spLocks noGrp="1"/>
          </p:cNvSpPr>
          <p:nvPr>
            <p:ph type="subTitle" idx="1"/>
          </p:nvPr>
        </p:nvSpPr>
        <p:spPr/>
        <p:txBody>
          <a:bodyPr/>
          <a:lstStyle/>
          <a:p>
            <a:r>
              <a:rPr lang="sv-SE" dirty="0"/>
              <a:t>Rapport Avfall Sverige 2019:15</a:t>
            </a:r>
          </a:p>
        </p:txBody>
      </p:sp>
      <p:sp>
        <p:nvSpPr>
          <p:cNvPr id="7" name="Rubrik 6"/>
          <p:cNvSpPr>
            <a:spLocks noGrp="1"/>
          </p:cNvSpPr>
          <p:nvPr>
            <p:ph type="title"/>
          </p:nvPr>
        </p:nvSpPr>
        <p:spPr>
          <a:xfrm>
            <a:off x="838200" y="928688"/>
            <a:ext cx="10515600" cy="1185067"/>
          </a:xfrm>
        </p:spPr>
        <p:txBody>
          <a:bodyPr>
            <a:normAutofit fontScale="90000"/>
          </a:bodyPr>
          <a:lstStyle/>
          <a:p>
            <a:r>
              <a:rPr lang="sv-SE" dirty="0"/>
              <a:t>Dimensioneringsmodell för avfallsutrymmen </a:t>
            </a:r>
            <a:r>
              <a:rPr lang="sv-SE" b="0" dirty="0"/>
              <a:t>– lägenheter, förskolor, skolor, äldreboende, kontor</a:t>
            </a:r>
            <a:endParaRPr lang="sv-SE" dirty="0"/>
          </a:p>
        </p:txBody>
      </p:sp>
      <p:sp>
        <p:nvSpPr>
          <p:cNvPr id="9" name="Platshållare för text 8"/>
          <p:cNvSpPr>
            <a:spLocks noGrp="1"/>
          </p:cNvSpPr>
          <p:nvPr>
            <p:ph type="body" sz="quarter" idx="10"/>
          </p:nvPr>
        </p:nvSpPr>
        <p:spPr/>
        <p:txBody>
          <a:bodyPr/>
          <a:lstStyle/>
          <a:p>
            <a:r>
              <a:rPr lang="sv-SE" dirty="0"/>
              <a:t>2019-04-25</a:t>
            </a:r>
          </a:p>
        </p:txBody>
      </p:sp>
    </p:spTree>
    <p:extLst>
      <p:ext uri="{BB962C8B-B14F-4D97-AF65-F5344CB8AC3E}">
        <p14:creationId xmlns:p14="http://schemas.microsoft.com/office/powerpoint/2010/main" val="4189700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927751" y="1177380"/>
            <a:ext cx="7361207" cy="4708981"/>
          </a:xfrm>
          <a:prstGeom prst="rect">
            <a:avLst/>
          </a:prstGeom>
          <a:noFill/>
        </p:spPr>
        <p:txBody>
          <a:bodyPr wrap="square" rtlCol="0">
            <a:spAutoFit/>
          </a:bodyPr>
          <a:lstStyle/>
          <a:p>
            <a:r>
              <a:rPr lang="sv-SE" sz="2000" dirty="0">
                <a:solidFill>
                  <a:srgbClr val="68A2A6"/>
                </a:solidFill>
              </a:rPr>
              <a:t>Genomförare:</a:t>
            </a:r>
          </a:p>
          <a:p>
            <a:r>
              <a:rPr lang="sv-SE" sz="2000" dirty="0"/>
              <a:t>Eleonor Zeidlitz, Karin Pettersson, Marie </a:t>
            </a:r>
            <a:r>
              <a:rPr lang="sv-SE" sz="2000" dirty="0" err="1"/>
              <a:t>Rytterstedt</a:t>
            </a:r>
            <a:r>
              <a:rPr lang="sv-SE" sz="2000" dirty="0"/>
              <a:t>, Jörgen Leander samtliga konsulter vid Miljö &amp; Avfallsbyrån AB</a:t>
            </a:r>
          </a:p>
          <a:p>
            <a:endParaRPr lang="sv-SE" sz="2000" dirty="0"/>
          </a:p>
          <a:p>
            <a:r>
              <a:rPr lang="sv-SE" sz="2000" dirty="0">
                <a:solidFill>
                  <a:srgbClr val="68A2A6"/>
                </a:solidFill>
              </a:rPr>
              <a:t>Projektledare:</a:t>
            </a:r>
          </a:p>
          <a:p>
            <a:r>
              <a:rPr lang="sv-SE" sz="2000" dirty="0"/>
              <a:t>Eleonor Zeidlitz, Miljö &amp; Avfallsbyrån </a:t>
            </a:r>
          </a:p>
          <a:p>
            <a:endParaRPr lang="sv-SE" sz="2000" dirty="0"/>
          </a:p>
          <a:p>
            <a:r>
              <a:rPr lang="sv-SE" sz="2000" dirty="0">
                <a:solidFill>
                  <a:srgbClr val="68A2A6"/>
                </a:solidFill>
              </a:rPr>
              <a:t>Kommuner/bolag som bidragit med data för framtagande av nyckeltal:</a:t>
            </a:r>
          </a:p>
          <a:p>
            <a:r>
              <a:rPr lang="sv-SE" sz="2000" dirty="0"/>
              <a:t>BORAB, Danderyd kommun, Göteborgs Stad Kretslopp och vatten, Renhållningen Kristianstad, Lunds Renhållningsverk, NSR, </a:t>
            </a:r>
            <a:r>
              <a:rPr lang="sv-SE" sz="2000" dirty="0" err="1"/>
              <a:t>VafabMiljö</a:t>
            </a:r>
            <a:r>
              <a:rPr lang="sv-SE" sz="2000" dirty="0"/>
              <a:t> Kommunalförbund och Vallentuna kommun.</a:t>
            </a:r>
          </a:p>
          <a:p>
            <a:endParaRPr lang="sv-SE" sz="2000" dirty="0">
              <a:solidFill>
                <a:srgbClr val="68A2A6"/>
              </a:solidFill>
            </a:endParaRPr>
          </a:p>
          <a:p>
            <a:r>
              <a:rPr lang="sv-SE" sz="2000" dirty="0">
                <a:solidFill>
                  <a:srgbClr val="68A2A6"/>
                </a:solidFill>
              </a:rPr>
              <a:t>Finansiär:</a:t>
            </a:r>
          </a:p>
          <a:p>
            <a:r>
              <a:rPr lang="sv-SE" sz="2000" dirty="0"/>
              <a:t>Avfall Sverige</a:t>
            </a:r>
          </a:p>
        </p:txBody>
      </p:sp>
      <p:pic>
        <p:nvPicPr>
          <p:cNvPr id="4" name="Bildobjekt 3"/>
          <p:cNvPicPr>
            <a:picLocks noChangeAspect="1"/>
          </p:cNvPicPr>
          <p:nvPr/>
        </p:nvPicPr>
        <p:blipFill>
          <a:blip r:embed="rId2"/>
          <a:stretch>
            <a:fillRect/>
          </a:stretch>
        </p:blipFill>
        <p:spPr>
          <a:xfrm>
            <a:off x="8705657" y="1177380"/>
            <a:ext cx="2994278" cy="4253696"/>
          </a:xfrm>
          <a:prstGeom prst="rect">
            <a:avLst/>
          </a:prstGeom>
        </p:spPr>
      </p:pic>
    </p:spTree>
    <p:extLst>
      <p:ext uri="{BB962C8B-B14F-4D97-AF65-F5344CB8AC3E}">
        <p14:creationId xmlns:p14="http://schemas.microsoft.com/office/powerpoint/2010/main" val="3038098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Bakgrund och syfte</a:t>
            </a:r>
          </a:p>
        </p:txBody>
      </p:sp>
      <p:sp>
        <p:nvSpPr>
          <p:cNvPr id="3" name="Platshållare för text 2"/>
          <p:cNvSpPr>
            <a:spLocks noGrp="1"/>
          </p:cNvSpPr>
          <p:nvPr>
            <p:ph type="body" sz="quarter" idx="11"/>
          </p:nvPr>
        </p:nvSpPr>
        <p:spPr/>
        <p:txBody>
          <a:bodyPr>
            <a:normAutofit/>
          </a:bodyPr>
          <a:lstStyle/>
          <a:p>
            <a:r>
              <a:rPr lang="sv-SE" b="1" dirty="0"/>
              <a:t>Bakgrund</a:t>
            </a:r>
          </a:p>
          <a:p>
            <a:r>
              <a:rPr lang="sv-SE" dirty="0"/>
              <a:t>Komplext med dimensionering av avfallsutrymmen och insamlingslösningar för många fraktioner. </a:t>
            </a:r>
          </a:p>
          <a:p>
            <a:endParaRPr lang="sv-SE" dirty="0"/>
          </a:p>
          <a:p>
            <a:r>
              <a:rPr lang="sv-SE" dirty="0"/>
              <a:t>Nyckeltal saknas för verksamheter så som förskolor, skolor, äldreboenden och kontor.</a:t>
            </a:r>
          </a:p>
          <a:p>
            <a:endParaRPr lang="sv-SE" dirty="0"/>
          </a:p>
          <a:p>
            <a:endParaRPr lang="sv-SE" dirty="0"/>
          </a:p>
          <a:p>
            <a:r>
              <a:rPr lang="sv-SE" b="1" dirty="0"/>
              <a:t>Syftet med projektet:</a:t>
            </a:r>
          </a:p>
          <a:p>
            <a:pPr marL="285750" indent="-285750">
              <a:buFont typeface="Arial" panose="020B0604020202020204" pitchFamily="34" charset="0"/>
              <a:buChar char="•"/>
            </a:pPr>
            <a:r>
              <a:rPr lang="sv-SE" dirty="0"/>
              <a:t>Utveckla en Excelmodell för dimensionering av avfallsutrymmen</a:t>
            </a:r>
          </a:p>
          <a:p>
            <a:pPr marL="285750" indent="-285750">
              <a:buFont typeface="Arial" panose="020B0604020202020204" pitchFamily="34" charset="0"/>
              <a:buChar char="•"/>
            </a:pPr>
            <a:r>
              <a:rPr lang="sv-SE" dirty="0"/>
              <a:t>Ta fram nyckeltal för olika kommunala verksamheter</a:t>
            </a:r>
          </a:p>
        </p:txBody>
      </p:sp>
      <p:sp>
        <p:nvSpPr>
          <p:cNvPr id="8" name="Platshållare för bild 7">
            <a:extLst>
              <a:ext uri="{FF2B5EF4-FFF2-40B4-BE49-F238E27FC236}">
                <a16:creationId xmlns:a16="http://schemas.microsoft.com/office/drawing/2014/main" xmlns="" id="{71300508-7D02-5C48-9F0C-236642313FD4}"/>
              </a:ext>
            </a:extLst>
          </p:cNvPr>
          <p:cNvSpPr>
            <a:spLocks noGrp="1"/>
          </p:cNvSpPr>
          <p:nvPr>
            <p:ph type="pic" sz="quarter" idx="12"/>
          </p:nvPr>
        </p:nvSpPr>
        <p:spPr/>
      </p:sp>
    </p:spTree>
    <p:extLst>
      <p:ext uri="{BB962C8B-B14F-4D97-AF65-F5344CB8AC3E}">
        <p14:creationId xmlns:p14="http://schemas.microsoft.com/office/powerpoint/2010/main" val="1871294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Dimensioneringsmodellen</a:t>
            </a:r>
          </a:p>
        </p:txBody>
      </p:sp>
      <p:sp>
        <p:nvSpPr>
          <p:cNvPr id="3" name="Platshållare för text 2"/>
          <p:cNvSpPr>
            <a:spLocks noGrp="1"/>
          </p:cNvSpPr>
          <p:nvPr>
            <p:ph type="body" sz="quarter" idx="11"/>
          </p:nvPr>
        </p:nvSpPr>
        <p:spPr>
          <a:xfrm>
            <a:off x="515937" y="1397530"/>
            <a:ext cx="5357641" cy="4258203"/>
          </a:xfrm>
        </p:spPr>
        <p:txBody>
          <a:bodyPr>
            <a:normAutofit/>
          </a:bodyPr>
          <a:lstStyle/>
          <a:p>
            <a:r>
              <a:rPr lang="sv-SE" b="1" dirty="0"/>
              <a:t>En praktiskt användbar dimensioneringsmodell i Excel:</a:t>
            </a:r>
          </a:p>
          <a:p>
            <a:pPr marL="285750" indent="-285750">
              <a:buFont typeface="Arial" panose="020B0604020202020204" pitchFamily="34" charset="0"/>
              <a:buChar char="•"/>
            </a:pPr>
            <a:r>
              <a:rPr lang="sv-SE" dirty="0"/>
              <a:t>För lägenheter, förskolor, skolor , äldreboenden och kontor</a:t>
            </a:r>
          </a:p>
          <a:p>
            <a:pPr marL="285750" indent="-285750">
              <a:buFont typeface="Arial" panose="020B0604020202020204" pitchFamily="34" charset="0"/>
              <a:buChar char="•"/>
            </a:pPr>
            <a:r>
              <a:rPr lang="sv-SE" dirty="0"/>
              <a:t>Dimensionering för sortering av matavfall, restavfall, förpackningar och returpapper</a:t>
            </a:r>
          </a:p>
          <a:p>
            <a:endParaRPr lang="sv-SE" b="1" dirty="0"/>
          </a:p>
          <a:p>
            <a:r>
              <a:rPr lang="sv-SE" b="1" dirty="0"/>
              <a:t>I modellen sker beräkning av:</a:t>
            </a:r>
          </a:p>
          <a:p>
            <a:pPr marL="285750" indent="-285750">
              <a:buFont typeface="Arial" panose="020B0604020202020204" pitchFamily="34" charset="0"/>
              <a:buChar char="•"/>
            </a:pPr>
            <a:r>
              <a:rPr lang="sv-SE" dirty="0"/>
              <a:t>Antal kärl totalt och för respektive fraktion</a:t>
            </a:r>
          </a:p>
          <a:p>
            <a:pPr marL="285750" indent="-285750">
              <a:buFont typeface="Arial" panose="020B0604020202020204" pitchFamily="34" charset="0"/>
              <a:buChar char="•"/>
            </a:pPr>
            <a:r>
              <a:rPr lang="sv-SE" dirty="0"/>
              <a:t>Underlag för beräkning av yta som behövs för kärlen i ett avfallsutrymme</a:t>
            </a:r>
          </a:p>
          <a:p>
            <a:endParaRPr lang="sv-SE" dirty="0"/>
          </a:p>
          <a:p>
            <a:endParaRPr lang="sv-SE" dirty="0"/>
          </a:p>
        </p:txBody>
      </p:sp>
      <p:pic>
        <p:nvPicPr>
          <p:cNvPr id="16" name="Platshållare för bild 15">
            <a:extLst>
              <a:ext uri="{FF2B5EF4-FFF2-40B4-BE49-F238E27FC236}">
                <a16:creationId xmlns:a16="http://schemas.microsoft.com/office/drawing/2014/main" xmlns="" id="{F645F180-3C36-4101-905B-18FDCF9B764E}"/>
              </a:ext>
            </a:extLst>
          </p:cNvPr>
          <p:cNvPicPr>
            <a:picLocks noGrp="1" noChangeAspect="1"/>
          </p:cNvPicPr>
          <p:nvPr>
            <p:ph type="pic" sz="quarter" idx="12"/>
          </p:nvPr>
        </p:nvPicPr>
        <p:blipFill rotWithShape="1">
          <a:blip r:embed="rId3"/>
          <a:srcRect l="-1215" r="11"/>
          <a:stretch/>
        </p:blipFill>
        <p:spPr>
          <a:xfrm>
            <a:off x="5815154" y="512763"/>
            <a:ext cx="6236803" cy="6071285"/>
          </a:xfrm>
          <a:prstGeom prst="rect">
            <a:avLst/>
          </a:prstGeom>
        </p:spPr>
      </p:pic>
      <p:cxnSp>
        <p:nvCxnSpPr>
          <p:cNvPr id="18" name="Rak pilkoppling 17">
            <a:extLst>
              <a:ext uri="{FF2B5EF4-FFF2-40B4-BE49-F238E27FC236}">
                <a16:creationId xmlns:a16="http://schemas.microsoft.com/office/drawing/2014/main" xmlns="" id="{3A82FACB-3169-4700-8E41-390205732EB9}"/>
              </a:ext>
            </a:extLst>
          </p:cNvPr>
          <p:cNvCxnSpPr>
            <a:cxnSpLocks/>
          </p:cNvCxnSpPr>
          <p:nvPr/>
        </p:nvCxnSpPr>
        <p:spPr>
          <a:xfrm flipH="1">
            <a:off x="8199563" y="1180206"/>
            <a:ext cx="853378" cy="640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Rak pilkoppling 21">
            <a:extLst>
              <a:ext uri="{FF2B5EF4-FFF2-40B4-BE49-F238E27FC236}">
                <a16:creationId xmlns:a16="http://schemas.microsoft.com/office/drawing/2014/main" xmlns="" id="{C85A6B81-5608-4918-9CB3-B2F58DA7ADC6}"/>
              </a:ext>
            </a:extLst>
          </p:cNvPr>
          <p:cNvCxnSpPr>
            <a:cxnSpLocks/>
          </p:cNvCxnSpPr>
          <p:nvPr/>
        </p:nvCxnSpPr>
        <p:spPr>
          <a:xfrm flipH="1">
            <a:off x="8257987" y="1180206"/>
            <a:ext cx="794954" cy="1628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Rak pilkoppling 24">
            <a:extLst>
              <a:ext uri="{FF2B5EF4-FFF2-40B4-BE49-F238E27FC236}">
                <a16:creationId xmlns:a16="http://schemas.microsoft.com/office/drawing/2014/main" xmlns="" id="{E29010E5-5521-476F-B6AF-A43A981AF494}"/>
              </a:ext>
            </a:extLst>
          </p:cNvPr>
          <p:cNvCxnSpPr>
            <a:cxnSpLocks/>
          </p:cNvCxnSpPr>
          <p:nvPr/>
        </p:nvCxnSpPr>
        <p:spPr>
          <a:xfrm flipH="1">
            <a:off x="8199563" y="1180206"/>
            <a:ext cx="853378" cy="2812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ruta 28">
            <a:extLst>
              <a:ext uri="{FF2B5EF4-FFF2-40B4-BE49-F238E27FC236}">
                <a16:creationId xmlns:a16="http://schemas.microsoft.com/office/drawing/2014/main" xmlns="" id="{5D9941A2-5754-4E03-88F0-5B1DA10170D5}"/>
              </a:ext>
            </a:extLst>
          </p:cNvPr>
          <p:cNvSpPr txBox="1"/>
          <p:nvPr/>
        </p:nvSpPr>
        <p:spPr>
          <a:xfrm>
            <a:off x="9052941" y="918596"/>
            <a:ext cx="1013697" cy="261610"/>
          </a:xfrm>
          <a:prstGeom prst="rect">
            <a:avLst/>
          </a:prstGeom>
          <a:noFill/>
          <a:ln>
            <a:solidFill>
              <a:schemeClr val="tx1"/>
            </a:solidFill>
          </a:ln>
        </p:spPr>
        <p:txBody>
          <a:bodyPr wrap="square" rtlCol="0">
            <a:spAutoFit/>
          </a:bodyPr>
          <a:lstStyle/>
          <a:p>
            <a:r>
              <a:rPr lang="sv-SE" sz="1100" dirty="0">
                <a:solidFill>
                  <a:srgbClr val="FF0000"/>
                </a:solidFill>
                <a:latin typeface="Arial" panose="020B0604020202020204" pitchFamily="34" charset="0"/>
                <a:cs typeface="Arial" panose="020B0604020202020204" pitchFamily="34" charset="0"/>
              </a:rPr>
              <a:t>Väljs i rullista</a:t>
            </a:r>
          </a:p>
        </p:txBody>
      </p:sp>
      <p:cxnSp>
        <p:nvCxnSpPr>
          <p:cNvPr id="36" name="Rak pilkoppling 35">
            <a:extLst>
              <a:ext uri="{FF2B5EF4-FFF2-40B4-BE49-F238E27FC236}">
                <a16:creationId xmlns:a16="http://schemas.microsoft.com/office/drawing/2014/main" xmlns="" id="{61AB6180-B3F8-4D8D-A07A-F17DBA639A3A}"/>
              </a:ext>
            </a:extLst>
          </p:cNvPr>
          <p:cNvCxnSpPr>
            <a:cxnSpLocks/>
          </p:cNvCxnSpPr>
          <p:nvPr/>
        </p:nvCxnSpPr>
        <p:spPr>
          <a:xfrm flipH="1">
            <a:off x="8794750" y="1180206"/>
            <a:ext cx="258191" cy="2812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ruta 46">
            <a:extLst>
              <a:ext uri="{FF2B5EF4-FFF2-40B4-BE49-F238E27FC236}">
                <a16:creationId xmlns:a16="http://schemas.microsoft.com/office/drawing/2014/main" xmlns="" id="{72763B5F-4C13-4760-8293-D92067EAFE18}"/>
              </a:ext>
            </a:extLst>
          </p:cNvPr>
          <p:cNvSpPr txBox="1"/>
          <p:nvPr/>
        </p:nvSpPr>
        <p:spPr>
          <a:xfrm>
            <a:off x="9201150" y="5655733"/>
            <a:ext cx="1352550" cy="430887"/>
          </a:xfrm>
          <a:prstGeom prst="rect">
            <a:avLst/>
          </a:prstGeom>
          <a:solidFill>
            <a:schemeClr val="bg1"/>
          </a:solidFill>
          <a:ln>
            <a:solidFill>
              <a:schemeClr val="tx1"/>
            </a:solidFill>
          </a:ln>
        </p:spPr>
        <p:txBody>
          <a:bodyPr wrap="square" rtlCol="0">
            <a:spAutoFit/>
          </a:bodyPr>
          <a:lstStyle/>
          <a:p>
            <a:r>
              <a:rPr lang="sv-SE" sz="1100" dirty="0">
                <a:solidFill>
                  <a:srgbClr val="FF0000"/>
                </a:solidFill>
                <a:latin typeface="Arial" panose="020B0604020202020204" pitchFamily="34" charset="0"/>
                <a:cs typeface="Arial" panose="020B0604020202020204" pitchFamily="34" charset="0"/>
              </a:rPr>
              <a:t>Inklusive avstånd mellan kärlen</a:t>
            </a:r>
          </a:p>
        </p:txBody>
      </p:sp>
      <p:cxnSp>
        <p:nvCxnSpPr>
          <p:cNvPr id="48" name="Rak pilkoppling 47">
            <a:extLst>
              <a:ext uri="{FF2B5EF4-FFF2-40B4-BE49-F238E27FC236}">
                <a16:creationId xmlns:a16="http://schemas.microsoft.com/office/drawing/2014/main" xmlns="" id="{42A7D629-F6A9-4903-A0C5-7EF6C816C67C}"/>
              </a:ext>
            </a:extLst>
          </p:cNvPr>
          <p:cNvCxnSpPr>
            <a:cxnSpLocks/>
          </p:cNvCxnSpPr>
          <p:nvPr/>
        </p:nvCxnSpPr>
        <p:spPr>
          <a:xfrm>
            <a:off x="10553700" y="6086620"/>
            <a:ext cx="438150" cy="320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Ellips 50">
            <a:extLst>
              <a:ext uri="{FF2B5EF4-FFF2-40B4-BE49-F238E27FC236}">
                <a16:creationId xmlns:a16="http://schemas.microsoft.com/office/drawing/2014/main" xmlns="" id="{F20C40C6-1D91-41AB-96A2-ECDF74ED9DAE}"/>
              </a:ext>
            </a:extLst>
          </p:cNvPr>
          <p:cNvSpPr/>
          <p:nvPr/>
        </p:nvSpPr>
        <p:spPr>
          <a:xfrm>
            <a:off x="10144125" y="3314700"/>
            <a:ext cx="619125" cy="571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Ellips 51">
            <a:extLst>
              <a:ext uri="{FF2B5EF4-FFF2-40B4-BE49-F238E27FC236}">
                <a16:creationId xmlns:a16="http://schemas.microsoft.com/office/drawing/2014/main" xmlns="" id="{178D7F73-CC72-4E72-8443-20C6689FBFCF}"/>
              </a:ext>
            </a:extLst>
          </p:cNvPr>
          <p:cNvSpPr/>
          <p:nvPr/>
        </p:nvSpPr>
        <p:spPr>
          <a:xfrm>
            <a:off x="10682566" y="3263740"/>
            <a:ext cx="1026390" cy="7519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8244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1" grpId="0" animBg="1"/>
      <p:bldP spid="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505C5B78-45EC-48A2-8184-BA5E97175056}"/>
              </a:ext>
            </a:extLst>
          </p:cNvPr>
          <p:cNvSpPr>
            <a:spLocks noGrp="1"/>
          </p:cNvSpPr>
          <p:nvPr>
            <p:ph type="title"/>
          </p:nvPr>
        </p:nvSpPr>
        <p:spPr/>
        <p:txBody>
          <a:bodyPr/>
          <a:lstStyle/>
          <a:p>
            <a:r>
              <a:rPr lang="sv-SE" dirty="0"/>
              <a:t>Dimensioneringsmodellen</a:t>
            </a:r>
          </a:p>
        </p:txBody>
      </p:sp>
      <p:sp>
        <p:nvSpPr>
          <p:cNvPr id="3" name="Platshållare för text 2">
            <a:extLst>
              <a:ext uri="{FF2B5EF4-FFF2-40B4-BE49-F238E27FC236}">
                <a16:creationId xmlns:a16="http://schemas.microsoft.com/office/drawing/2014/main" xmlns="" id="{D54E0CB7-A17B-4AF4-90C5-FB976D6F627C}"/>
              </a:ext>
            </a:extLst>
          </p:cNvPr>
          <p:cNvSpPr>
            <a:spLocks noGrp="1"/>
          </p:cNvSpPr>
          <p:nvPr>
            <p:ph type="body" sz="quarter" idx="11"/>
          </p:nvPr>
        </p:nvSpPr>
        <p:spPr/>
        <p:txBody>
          <a:bodyPr/>
          <a:lstStyle/>
          <a:p>
            <a:r>
              <a:rPr lang="sv-SE" b="1" dirty="0"/>
              <a:t>Resultat</a:t>
            </a:r>
          </a:p>
          <a:p>
            <a:pPr marL="285750" indent="-285750">
              <a:buFont typeface="Arial" panose="020B0604020202020204" pitchFamily="34" charset="0"/>
              <a:buChar char="•"/>
            </a:pPr>
            <a:r>
              <a:rPr lang="sv-SE" dirty="0"/>
              <a:t>Beräkning av avfallsutrymmets storlek</a:t>
            </a:r>
          </a:p>
          <a:p>
            <a:pPr marL="742950" lvl="1" indent="-285750">
              <a:buFont typeface="Arial" panose="020B0604020202020204" pitchFamily="34" charset="0"/>
              <a:buChar char="•"/>
            </a:pPr>
            <a:r>
              <a:rPr lang="sv-SE" dirty="0"/>
              <a:t>Rektangulärt utrymme</a:t>
            </a:r>
          </a:p>
          <a:p>
            <a:pPr marL="742950" lvl="1" indent="-285750">
              <a:buFont typeface="Arial" panose="020B0604020202020204" pitchFamily="34" charset="0"/>
              <a:buChar char="•"/>
            </a:pPr>
            <a:r>
              <a:rPr lang="sv-SE" dirty="0"/>
              <a:t>Kärl </a:t>
            </a:r>
            <a:r>
              <a:rPr lang="sv-SE"/>
              <a:t>på båda sidor </a:t>
            </a:r>
            <a:endParaRPr lang="sv-SE" dirty="0"/>
          </a:p>
          <a:p>
            <a:pPr marL="285750" indent="-285750">
              <a:buFont typeface="Arial" panose="020B0604020202020204" pitchFamily="34" charset="0"/>
              <a:buChar char="•"/>
            </a:pPr>
            <a:endParaRPr lang="sv-SE" dirty="0"/>
          </a:p>
          <a:p>
            <a:endParaRPr lang="sv-SE" dirty="0"/>
          </a:p>
        </p:txBody>
      </p:sp>
      <p:pic>
        <p:nvPicPr>
          <p:cNvPr id="5" name="Platshållare för bild 4">
            <a:extLst>
              <a:ext uri="{FF2B5EF4-FFF2-40B4-BE49-F238E27FC236}">
                <a16:creationId xmlns:a16="http://schemas.microsoft.com/office/drawing/2014/main" xmlns="" id="{4CB24570-4957-4905-88DB-F774088A4EBB}"/>
              </a:ext>
            </a:extLst>
          </p:cNvPr>
          <p:cNvPicPr>
            <a:picLocks noGrp="1" noChangeAspect="1"/>
          </p:cNvPicPr>
          <p:nvPr>
            <p:ph type="pic" sz="quarter" idx="12"/>
          </p:nvPr>
        </p:nvPicPr>
        <p:blipFill rotWithShape="1">
          <a:blip r:embed="rId3"/>
          <a:srcRect l="571" t="1104" r="543" b="1211"/>
          <a:stretch/>
        </p:blipFill>
        <p:spPr>
          <a:xfrm>
            <a:off x="930900" y="3170358"/>
            <a:ext cx="3621823" cy="1864625"/>
          </a:xfrm>
          <a:prstGeom prst="rect">
            <a:avLst/>
          </a:prstGeom>
        </p:spPr>
      </p:pic>
      <p:pic>
        <p:nvPicPr>
          <p:cNvPr id="6" name="Bildobjekt 5" descr="En bild som visar grön, tak, inomhus, vägg&#10;&#10;Automatiskt genererad beskrivning">
            <a:extLst>
              <a:ext uri="{FF2B5EF4-FFF2-40B4-BE49-F238E27FC236}">
                <a16:creationId xmlns:a16="http://schemas.microsoft.com/office/drawing/2014/main" xmlns="" id="{43FA2F7A-BC86-4A4F-843E-0510AF99CED1}"/>
              </a:ext>
            </a:extLst>
          </p:cNvPr>
          <p:cNvPicPr>
            <a:picLocks noChangeAspect="1"/>
          </p:cNvPicPr>
          <p:nvPr/>
        </p:nvPicPr>
        <p:blipFill rotWithShape="1">
          <a:blip r:embed="rId4"/>
          <a:srcRect t="14249"/>
          <a:stretch/>
        </p:blipFill>
        <p:spPr>
          <a:xfrm>
            <a:off x="6268263" y="1908699"/>
            <a:ext cx="5482812" cy="3526168"/>
          </a:xfrm>
          <a:prstGeom prst="rect">
            <a:avLst/>
          </a:prstGeom>
        </p:spPr>
      </p:pic>
    </p:spTree>
    <p:extLst>
      <p:ext uri="{BB962C8B-B14F-4D97-AF65-F5344CB8AC3E}">
        <p14:creationId xmlns:p14="http://schemas.microsoft.com/office/powerpoint/2010/main" val="1932827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Nyckeltal</a:t>
            </a:r>
          </a:p>
        </p:txBody>
      </p:sp>
      <p:sp>
        <p:nvSpPr>
          <p:cNvPr id="3" name="Platshållare för text 2"/>
          <p:cNvSpPr>
            <a:spLocks noGrp="1"/>
          </p:cNvSpPr>
          <p:nvPr>
            <p:ph type="body" sz="quarter" idx="11"/>
          </p:nvPr>
        </p:nvSpPr>
        <p:spPr/>
        <p:txBody>
          <a:bodyPr>
            <a:normAutofit/>
          </a:bodyPr>
          <a:lstStyle/>
          <a:p>
            <a:r>
              <a:rPr lang="sv-SE" dirty="0"/>
              <a:t>Nyckeltal för förskolor, skolor, äldreboende, kontor (110 verksamheter har bidragit med data).</a:t>
            </a:r>
          </a:p>
          <a:p>
            <a:endParaRPr lang="sv-SE" dirty="0"/>
          </a:p>
          <a:p>
            <a:r>
              <a:rPr lang="sv-SE" dirty="0"/>
              <a:t>Nyckeltalen har tagits fram genom :</a:t>
            </a:r>
          </a:p>
          <a:p>
            <a:pPr marL="285750" indent="-285750">
              <a:buFont typeface="Arial" panose="020B0604020202020204" pitchFamily="34" charset="0"/>
              <a:buChar char="•"/>
            </a:pPr>
            <a:r>
              <a:rPr lang="sv-SE" dirty="0"/>
              <a:t>Enkät till verksamheterna om exempelvis antal elever</a:t>
            </a:r>
          </a:p>
          <a:p>
            <a:pPr marL="285750" indent="-285750">
              <a:buFont typeface="Arial" panose="020B0604020202020204" pitchFamily="34" charset="0"/>
              <a:buChar char="•"/>
            </a:pPr>
            <a:r>
              <a:rPr lang="sv-SE" dirty="0"/>
              <a:t>Utdrag från kundregister: antal kärl, kärlstorlek och hämtningsintervall </a:t>
            </a:r>
          </a:p>
          <a:p>
            <a:pPr marL="285750" indent="-285750">
              <a:buFont typeface="Arial" panose="020B0604020202020204" pitchFamily="34" charset="0"/>
              <a:buChar char="•"/>
            </a:pPr>
            <a:r>
              <a:rPr lang="sv-SE" dirty="0"/>
              <a:t>Bedömning av kärlens fyllnadsgrad </a:t>
            </a:r>
          </a:p>
          <a:p>
            <a:endParaRPr lang="sv-SE" dirty="0"/>
          </a:p>
          <a:p>
            <a:endParaRPr lang="sv-SE" b="1" dirty="0"/>
          </a:p>
          <a:p>
            <a:r>
              <a:rPr lang="sv-SE" b="1" dirty="0"/>
              <a:t>Övre kvartilen för respektive fraktion och verksamhet är förinlagt i modellen.</a:t>
            </a:r>
          </a:p>
        </p:txBody>
      </p:sp>
      <p:sp>
        <p:nvSpPr>
          <p:cNvPr id="5" name="Platshållare för bild 4">
            <a:extLst>
              <a:ext uri="{FF2B5EF4-FFF2-40B4-BE49-F238E27FC236}">
                <a16:creationId xmlns:a16="http://schemas.microsoft.com/office/drawing/2014/main" xmlns="" id="{AD7973E4-0B64-3846-95BE-319F1D6058CA}"/>
              </a:ext>
            </a:extLst>
          </p:cNvPr>
          <p:cNvSpPr>
            <a:spLocks noGrp="1"/>
          </p:cNvSpPr>
          <p:nvPr>
            <p:ph type="pic" sz="quarter" idx="12"/>
          </p:nvPr>
        </p:nvSpPr>
        <p:spPr/>
      </p:sp>
    </p:spTree>
    <p:extLst>
      <p:ext uri="{BB962C8B-B14F-4D97-AF65-F5344CB8AC3E}">
        <p14:creationId xmlns:p14="http://schemas.microsoft.com/office/powerpoint/2010/main" val="3131714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Nyckeltal - förinlagt i modellen</a:t>
            </a:r>
          </a:p>
        </p:txBody>
      </p:sp>
      <p:sp>
        <p:nvSpPr>
          <p:cNvPr id="3" name="Platshållare för text 2"/>
          <p:cNvSpPr>
            <a:spLocks noGrp="1"/>
          </p:cNvSpPr>
          <p:nvPr>
            <p:ph type="body" sz="quarter" idx="11"/>
          </p:nvPr>
        </p:nvSpPr>
        <p:spPr>
          <a:xfrm>
            <a:off x="515937" y="1397530"/>
            <a:ext cx="10856913" cy="4258203"/>
          </a:xfrm>
        </p:spPr>
        <p:txBody>
          <a:bodyPr>
            <a:normAutofit/>
          </a:bodyPr>
          <a:lstStyle/>
          <a:p>
            <a:r>
              <a:rPr lang="sv-SE" dirty="0"/>
              <a:t>Nyckeltalen avser fastighetsnära insamling av förpackningar och returpapper och utsortering av matavfall. Nyckeltalen kan inte användas för verksamheter som inte sorterar sitt avfall.</a:t>
            </a:r>
          </a:p>
        </p:txBody>
      </p:sp>
      <p:pic>
        <p:nvPicPr>
          <p:cNvPr id="4" name="Bildobjekt 3">
            <a:extLst>
              <a:ext uri="{FF2B5EF4-FFF2-40B4-BE49-F238E27FC236}">
                <a16:creationId xmlns:a16="http://schemas.microsoft.com/office/drawing/2014/main" xmlns="" id="{16D549B4-C0F1-4063-9935-A804765F4BCD}"/>
              </a:ext>
            </a:extLst>
          </p:cNvPr>
          <p:cNvPicPr>
            <a:picLocks noChangeAspect="1"/>
          </p:cNvPicPr>
          <p:nvPr/>
        </p:nvPicPr>
        <p:blipFill rotWithShape="1">
          <a:blip r:embed="rId3"/>
          <a:srcRect l="222" r="589" b="22836"/>
          <a:stretch/>
        </p:blipFill>
        <p:spPr>
          <a:xfrm>
            <a:off x="434975" y="2114550"/>
            <a:ext cx="10978356" cy="2660650"/>
          </a:xfrm>
          <a:prstGeom prst="rect">
            <a:avLst/>
          </a:prstGeom>
        </p:spPr>
      </p:pic>
    </p:spTree>
    <p:extLst>
      <p:ext uri="{BB962C8B-B14F-4D97-AF65-F5344CB8AC3E}">
        <p14:creationId xmlns:p14="http://schemas.microsoft.com/office/powerpoint/2010/main" val="2986380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smtClean="0"/>
              <a:t>Rapportinformation</a:t>
            </a:r>
            <a:endParaRPr lang="sv-SE" dirty="0"/>
          </a:p>
        </p:txBody>
      </p:sp>
      <p:sp>
        <p:nvSpPr>
          <p:cNvPr id="6" name="Platshållare för text 5"/>
          <p:cNvSpPr>
            <a:spLocks noGrp="1"/>
          </p:cNvSpPr>
          <p:nvPr>
            <p:ph type="body" sz="quarter" idx="11"/>
          </p:nvPr>
        </p:nvSpPr>
        <p:spPr/>
        <p:txBody>
          <a:bodyPr/>
          <a:lstStyle/>
          <a:p>
            <a:r>
              <a:rPr lang="sv-SE" dirty="0"/>
              <a:t>Rapporten finns för nedladdning (kostnadsfritt för Avfall Sveriges medlemmar) från </a:t>
            </a:r>
            <a:r>
              <a:rPr lang="sv-SE" dirty="0">
                <a:hlinkClick r:id="rId2"/>
              </a:rPr>
              <a:t>www.avfallsverige.se</a:t>
            </a:r>
            <a:endParaRPr lang="sv-SE" dirty="0"/>
          </a:p>
          <a:p>
            <a:endParaRPr lang="sv-SE" dirty="0"/>
          </a:p>
          <a:p>
            <a:r>
              <a:rPr lang="sv-SE" dirty="0"/>
              <a:t>Mer information om detta projekt kan du få från:</a:t>
            </a:r>
          </a:p>
          <a:p>
            <a:r>
              <a:rPr lang="sv-SE" dirty="0"/>
              <a:t>Jon Djerf, rådgivare för materialåtervinning, insamling och transport</a:t>
            </a:r>
          </a:p>
          <a:p>
            <a:r>
              <a:rPr lang="sv-SE" dirty="0"/>
              <a:t>Tel. 070-526 35 27, e-post: </a:t>
            </a:r>
            <a:r>
              <a:rPr lang="sv-SE" dirty="0">
                <a:hlinkClick r:id="rId3"/>
              </a:rPr>
              <a:t>jon.djerf@avfallsverige.se</a:t>
            </a:r>
            <a:endParaRPr lang="sv-SE" dirty="0"/>
          </a:p>
          <a:p>
            <a:endParaRPr lang="sv-SE" dirty="0" smtClean="0"/>
          </a:p>
          <a:p>
            <a:r>
              <a:rPr lang="sv-SE" dirty="0" smtClean="0"/>
              <a:t>Läs mer om avfallsutrymmen:</a:t>
            </a:r>
          </a:p>
          <a:p>
            <a:r>
              <a:rPr lang="sv-SE" b="1" dirty="0" smtClean="0"/>
              <a:t>Handbok om avfallsutrymmen </a:t>
            </a:r>
            <a:r>
              <a:rPr lang="sv-SE" dirty="0" smtClean="0"/>
              <a:t>med råd och anvisningar för transport, förvaring, arbetsmiljö med mera. </a:t>
            </a:r>
            <a:endParaRPr lang="sv-SE" dirty="0"/>
          </a:p>
        </p:txBody>
      </p:sp>
      <p:sp>
        <p:nvSpPr>
          <p:cNvPr id="7" name="Platshållare för bild 6"/>
          <p:cNvSpPr>
            <a:spLocks noGrp="1"/>
          </p:cNvSpPr>
          <p:nvPr>
            <p:ph type="pic" sz="quarter" idx="12"/>
          </p:nvPr>
        </p:nvSpPr>
        <p:spPr/>
      </p:sp>
    </p:spTree>
    <p:extLst>
      <p:ext uri="{BB962C8B-B14F-4D97-AF65-F5344CB8AC3E}">
        <p14:creationId xmlns:p14="http://schemas.microsoft.com/office/powerpoint/2010/main" val="3891777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Rapport-ppt_mall">
  <a:themeElements>
    <a:clrScheme name="Avfall Sverige">
      <a:dk1>
        <a:sysClr val="windowText" lastClr="000000"/>
      </a:dk1>
      <a:lt1>
        <a:sysClr val="window" lastClr="FFFFFF"/>
      </a:lt1>
      <a:dk2>
        <a:srgbClr val="007079"/>
      </a:dk2>
      <a:lt2>
        <a:srgbClr val="669C9F"/>
      </a:lt2>
      <a:accent1>
        <a:srgbClr val="004C73"/>
      </a:accent1>
      <a:accent2>
        <a:srgbClr val="51B8CF"/>
      </a:accent2>
      <a:accent3>
        <a:srgbClr val="9B064A"/>
      </a:accent3>
      <a:accent4>
        <a:srgbClr val="EC9C00"/>
      </a:accent4>
      <a:accent5>
        <a:srgbClr val="44A12B"/>
      </a:accent5>
      <a:accent6>
        <a:srgbClr val="CC003A"/>
      </a:accent6>
      <a:hlink>
        <a:srgbClr val="0000FF"/>
      </a:hlink>
      <a:folHlink>
        <a:srgbClr val="800080"/>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vfallSverige" id="{1C63E865-F61C-484E-8E98-B73CB32795AC}" vid="{5534D309-B542-D242-A697-A898A1443A6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34ccc8df-0b16-4a32-bfed-dc4ee0391b96">Aktiv</Status>
    <Uppdragsnummer xmlns="34ccc8df-0b16-4a32-bfed-dc4ee0391b96" xsi:nil="true"/>
    <Typ_x0020_av_x0020_uppdrag xmlns="34ccc8df-0b16-4a32-bfed-dc4ee0391b96" xsi:nil="true"/>
    <Kund xmlns="34ccc8df-0b16-4a32-bfed-dc4ee0391b9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9AFC9E943139F499A94708AA1A9B860" ma:contentTypeVersion="14" ma:contentTypeDescription="Skapa ett nytt dokument." ma:contentTypeScope="" ma:versionID="b376b06d26974b288e58fd58e7a51db7">
  <xsd:schema xmlns:xsd="http://www.w3.org/2001/XMLSchema" xmlns:xs="http://www.w3.org/2001/XMLSchema" xmlns:p="http://schemas.microsoft.com/office/2006/metadata/properties" xmlns:ns2="34ccc8df-0b16-4a32-bfed-dc4ee0391b96" xmlns:ns3="fcf1dfa7-90b3-46ec-8897-c206e4c43be8" targetNamespace="http://schemas.microsoft.com/office/2006/metadata/properties" ma:root="true" ma:fieldsID="9eb95090a0b2a8bd2686a54df05b2516" ns2:_="" ns3:_="">
    <xsd:import namespace="34ccc8df-0b16-4a32-bfed-dc4ee0391b96"/>
    <xsd:import namespace="fcf1dfa7-90b3-46ec-8897-c206e4c43be8"/>
    <xsd:element name="properties">
      <xsd:complexType>
        <xsd:sequence>
          <xsd:element name="documentManagement">
            <xsd:complexType>
              <xsd:all>
                <xsd:element ref="ns2:MediaServiceMetadata" minOccurs="0"/>
                <xsd:element ref="ns2:MediaServiceFastMetadata" minOccurs="0"/>
                <xsd:element ref="ns2:Kund" minOccurs="0"/>
                <xsd:element ref="ns2:Uppdragsnummer" minOccurs="0"/>
                <xsd:element ref="ns2:Status" minOccurs="0"/>
                <xsd:element ref="ns2:Typ_x0020_av_x0020_uppdrag"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ccc8df-0b16-4a32-bfed-dc4ee0391b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Kund" ma:index="10" nillable="true" ma:displayName="Kund" ma:internalName="Kund">
      <xsd:simpleType>
        <xsd:restriction base="dms:Text">
          <xsd:maxLength value="255"/>
        </xsd:restriction>
      </xsd:simpleType>
    </xsd:element>
    <xsd:element name="Uppdragsnummer" ma:index="11" nillable="true" ma:displayName="Uppdragsnummer" ma:internalName="Uppdragsnummer">
      <xsd:simpleType>
        <xsd:restriction base="dms:Number"/>
      </xsd:simpleType>
    </xsd:element>
    <xsd:element name="Status" ma:index="12" nillable="true" ma:displayName="Status" ma:default="Aktiv" ma:format="Dropdown" ma:internalName="Status">
      <xsd:simpleType>
        <xsd:restriction base="dms:Choice">
          <xsd:enumeration value="Aktiv"/>
          <xsd:enumeration value="Avslutad"/>
        </xsd:restriction>
      </xsd:simpleType>
    </xsd:element>
    <xsd:element name="Typ_x0020_av_x0020_uppdrag" ma:index="13" nillable="true" ma:displayName="Typ av uppdrag" ma:format="Dropdown" ma:internalName="Typ_x0020_av_x0020_uppdrag">
      <xsd:simpleType>
        <xsd:union memberTypes="dms:Text">
          <xsd:simpleType>
            <xsd:restriction base="dms:Choice">
              <xsd:enumeration value="Avfallsplan"/>
              <xsd:enumeration value="Avfallstaxa"/>
              <xsd:enumeration value="Avfallsföreskrifter"/>
              <xsd:enumeration value="Dagvatten"/>
              <xsd:enumeration value="Förebyggande"/>
              <xsd:enumeration value="MKB"/>
              <xsd:enumeration value="Tillstånd"/>
              <xsd:enumeration value="Upphandling"/>
              <xsd:enumeration value="Utbildning/föredragshållare"/>
              <xsd:enumeration value="Utredning insamlingssystem"/>
              <xsd:enumeration value="Övrigt"/>
            </xsd:restriction>
          </xsd:simpleType>
        </xsd:un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Location" ma:index="19" nillable="true" ma:displayName="MediaServiceLocation" ma:internalName="MediaServiceLocation"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f1dfa7-90b3-46ec-8897-c206e4c43be8"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F33B6B-BFE5-4628-BF4E-1ABED8EF364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fcf1dfa7-90b3-46ec-8897-c206e4c43be8"/>
    <ds:schemaRef ds:uri="34ccc8df-0b16-4a32-bfed-dc4ee0391b96"/>
    <ds:schemaRef ds:uri="http://www.w3.org/XML/1998/namespace"/>
    <ds:schemaRef ds:uri="http://purl.org/dc/dcmitype/"/>
  </ds:schemaRefs>
</ds:datastoreItem>
</file>

<file path=customXml/itemProps2.xml><?xml version="1.0" encoding="utf-8"?>
<ds:datastoreItem xmlns:ds="http://schemas.openxmlformats.org/officeDocument/2006/customXml" ds:itemID="{30BFCF6C-FB32-458C-975E-D258F348E8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ccc8df-0b16-4a32-bfed-dc4ee0391b96"/>
    <ds:schemaRef ds:uri="fcf1dfa7-90b3-46ec-8897-c206e4c43b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29FF9D-62F7-498D-8FDF-BABA3C8403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Rapport-ppt_mall.potx</Template>
  <TotalTime>344</TotalTime>
  <Words>592</Words>
  <Application>Microsoft Macintosh PowerPoint</Application>
  <PresentationFormat>Bredbild</PresentationFormat>
  <Paragraphs>78</Paragraphs>
  <Slides>8</Slides>
  <Notes>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8</vt:i4>
      </vt:variant>
    </vt:vector>
  </HeadingPairs>
  <TitlesOfParts>
    <vt:vector size="12" baseType="lpstr">
      <vt:lpstr>Calibri</vt:lpstr>
      <vt:lpstr>Georgia</vt:lpstr>
      <vt:lpstr>Arial</vt:lpstr>
      <vt:lpstr>Rapport-ppt_mall</vt:lpstr>
      <vt:lpstr>Dimensioneringsmodell för avfallsutrymmen – lägenheter, förskolor, skolor, äldreboende, kontor</vt:lpstr>
      <vt:lpstr>PowerPoint-presentation</vt:lpstr>
      <vt:lpstr>Bakgrund och syfte</vt:lpstr>
      <vt:lpstr>Dimensioneringsmodellen</vt:lpstr>
      <vt:lpstr>Dimensioneringsmodellen</vt:lpstr>
      <vt:lpstr>Nyckeltal</vt:lpstr>
      <vt:lpstr>Nyckeltal - förinlagt i modellen</vt:lpstr>
      <vt:lpstr>Rapportinformation</vt:lpstr>
    </vt:vector>
  </TitlesOfParts>
  <Company>Avfall Sverige</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Per Nilzén</dc:creator>
  <cp:lastModifiedBy>Jessica Christiansen</cp:lastModifiedBy>
  <cp:revision>30</cp:revision>
  <dcterms:created xsi:type="dcterms:W3CDTF">2019-01-08T09:30:34Z</dcterms:created>
  <dcterms:modified xsi:type="dcterms:W3CDTF">2019-05-24T13:02:34Z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0x010100C9AFC9E943139F499A94708AA1A9B860</vt:lpwstr>
  </property>
</Properties>
</file>