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70" r:id="rId6"/>
    <p:sldId id="268" r:id="rId7"/>
    <p:sldId id="26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78"/>
    <p:restoredTop sz="94684"/>
  </p:normalViewPr>
  <p:slideViewPr>
    <p:cSldViewPr snapToGrid="0" snapToObjects="1">
      <p:cViewPr varScale="1">
        <p:scale>
          <a:sx n="128" d="100"/>
          <a:sy n="128" d="100"/>
        </p:scale>
        <p:origin x="64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2022-05-12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sa.hagel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2022:11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ÖKAT ÅTERBRUK GENOM INNOVATIVA OCH CIRKULÄRA RESURSFLÖDEN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Maj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Projektorganisation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Tomas </a:t>
            </a:r>
            <a:r>
              <a:rPr lang="sv-SE" sz="2000" dirty="0" err="1">
                <a:solidFill>
                  <a:schemeClr val="tx1"/>
                </a:solidFill>
              </a:rPr>
              <a:t>Thernström</a:t>
            </a:r>
            <a:r>
              <a:rPr lang="sv-SE" sz="2000" dirty="0">
                <a:solidFill>
                  <a:schemeClr val="tx1"/>
                </a:solidFill>
              </a:rPr>
              <a:t>, Södertälje kommun</a:t>
            </a:r>
          </a:p>
          <a:p>
            <a:r>
              <a:rPr lang="sv-SE" sz="2000" dirty="0">
                <a:solidFill>
                  <a:schemeClr val="tx1"/>
                </a:solidFill>
              </a:rPr>
              <a:t>Gunnar Fredriksson, Gunnar Fredriksson Miljöutredningar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Tomas </a:t>
            </a:r>
            <a:r>
              <a:rPr lang="sv-SE" sz="2000" dirty="0" err="1">
                <a:solidFill>
                  <a:schemeClr val="tx1"/>
                </a:solidFill>
              </a:rPr>
              <a:t>Thernström</a:t>
            </a:r>
            <a:r>
              <a:rPr lang="sv-SE" sz="2000" dirty="0">
                <a:solidFill>
                  <a:schemeClr val="tx1"/>
                </a:solidFill>
              </a:rPr>
              <a:t>, </a:t>
            </a:r>
            <a:r>
              <a:rPr lang="sv-SE" sz="2000">
                <a:solidFill>
                  <a:schemeClr val="tx1"/>
                </a:solidFill>
              </a:rPr>
              <a:t>Södertälje kommun</a:t>
            </a:r>
          </a:p>
          <a:p>
            <a:r>
              <a:rPr lang="sv-SE" sz="2000">
                <a:solidFill>
                  <a:schemeClr val="tx1"/>
                </a:solidFill>
              </a:rPr>
              <a:t>Processledare</a:t>
            </a:r>
            <a:r>
              <a:rPr lang="sv-SE" sz="2000" dirty="0">
                <a:solidFill>
                  <a:schemeClr val="tx1"/>
                </a:solidFill>
              </a:rPr>
              <a:t>: Mikaela </a:t>
            </a:r>
            <a:r>
              <a:rPr lang="sv-SE" sz="2000" dirty="0" err="1">
                <a:solidFill>
                  <a:schemeClr val="tx1"/>
                </a:solidFill>
              </a:rPr>
              <a:t>Färnqvist</a:t>
            </a:r>
            <a:r>
              <a:rPr lang="sv-SE" sz="2000" dirty="0">
                <a:solidFill>
                  <a:schemeClr val="tx1"/>
                </a:solidFill>
              </a:rPr>
              <a:t>, </a:t>
            </a:r>
            <a:r>
              <a:rPr lang="sv-SE" sz="2000" dirty="0" err="1">
                <a:solidFill>
                  <a:schemeClr val="tx1"/>
                </a:solidFill>
              </a:rPr>
              <a:t>Ignite</a:t>
            </a:r>
            <a:r>
              <a:rPr lang="sv-SE" sz="2000" dirty="0">
                <a:solidFill>
                  <a:schemeClr val="tx1"/>
                </a:solidFill>
              </a:rPr>
              <a:t> Sweden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</a:t>
            </a:r>
            <a:r>
              <a:rPr lang="sv-SE" sz="2000" dirty="0" err="1">
                <a:solidFill>
                  <a:schemeClr val="tx1"/>
                </a:solidFill>
              </a:rPr>
              <a:t>utecklingssatsning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8061533" cy="4258203"/>
          </a:xfrm>
        </p:spPr>
        <p:txBody>
          <a:bodyPr>
            <a:normAutofit/>
          </a:bodyPr>
          <a:lstStyle/>
          <a:p>
            <a:r>
              <a:rPr lang="sv-SE" b="1" dirty="0"/>
              <a:t>Syfte: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Att bidra till ökad återanvändning av hushållens grovavfall genom innovativa och cirkulära lösningar. </a:t>
            </a:r>
          </a:p>
          <a:p>
            <a:r>
              <a:rPr lang="sv-SE" b="1" dirty="0"/>
              <a:t>Metod:</a:t>
            </a:r>
            <a:r>
              <a:rPr lang="sv-SE" dirty="0"/>
              <a:t> </a:t>
            </a:r>
            <a:br>
              <a:rPr lang="sv-SE" dirty="0"/>
            </a:br>
            <a:r>
              <a:rPr lang="sv-SE" dirty="0"/>
              <a:t>Hitta innovativa lösningarna genom att matcha startups mot utmaningen att öka återanvändningen.</a:t>
            </a:r>
          </a:p>
          <a:p>
            <a:r>
              <a:rPr lang="sv-SE" b="1" dirty="0"/>
              <a:t>Mål:</a:t>
            </a: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v-SE" dirty="0"/>
              <a:t>1 000 startups ska exponeras mot det identifierade behovet och </a:t>
            </a:r>
            <a:br>
              <a:rPr lang="sv-SE" dirty="0"/>
            </a:br>
            <a:r>
              <a:rPr lang="sv-SE" dirty="0"/>
              <a:t>20 startups ska ha deltagit vid workshops </a:t>
            </a: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v-SE" dirty="0"/>
              <a:t>2 designade </a:t>
            </a:r>
            <a:r>
              <a:rPr lang="sv-SE" i="1" dirty="0"/>
              <a:t>förslag </a:t>
            </a:r>
            <a:r>
              <a:rPr lang="sv-SE" dirty="0"/>
              <a:t>till pilotförsök</a:t>
            </a:r>
          </a:p>
          <a:p>
            <a:pPr marL="342900" indent="-34290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sv-SE" dirty="0"/>
              <a:t>utveckla processer för ökad samverkan mellan offentlig sektor, näringsliv och akademi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1 900 startups har exponerats för det identifierade behovet att öka återanvändningen av hushållens grovavfall som idag går till material- eller energiåtervinning.</a:t>
            </a:r>
          </a:p>
          <a:p>
            <a:endParaRPr lang="sv-SE" dirty="0"/>
          </a:p>
          <a:p>
            <a:r>
              <a:rPr lang="sv-SE" dirty="0"/>
              <a:t>20 startups deltog på studiebesök och workshops på återvinningscentraler.</a:t>
            </a:r>
          </a:p>
          <a:p>
            <a:endParaRPr lang="sv-SE" dirty="0"/>
          </a:p>
          <a:p>
            <a:r>
              <a:rPr lang="sv-SE" dirty="0"/>
              <a:t>30 startups anmälde intresse att delta i projektet. 20 startups valdes ut som relevanta att delta i projektet.</a:t>
            </a:r>
          </a:p>
          <a:p>
            <a:endParaRPr lang="sv-SE" dirty="0"/>
          </a:p>
          <a:p>
            <a:r>
              <a:rPr lang="sv-SE" dirty="0"/>
              <a:t>2 designade till pilotförsök </a:t>
            </a:r>
            <a:r>
              <a:rPr lang="sv-SE" i="1" dirty="0"/>
              <a:t>som genomförs</a:t>
            </a:r>
            <a:r>
              <a:rPr lang="sv-SE" dirty="0"/>
              <a:t>.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46205" y="1397530"/>
            <a:ext cx="7008123" cy="4258203"/>
          </a:xfrm>
        </p:spPr>
        <p:txBody>
          <a:bodyPr>
            <a:normAutofit lnSpcReduction="10000"/>
          </a:bodyPr>
          <a:lstStyle/>
          <a:p>
            <a:r>
              <a:rPr lang="sv-SE" b="1" dirty="0"/>
              <a:t>Pilot 1. Smartare digital enkät, Parlametric tillsammans med Mölndals stad</a:t>
            </a:r>
          </a:p>
          <a:p>
            <a:r>
              <a:rPr lang="sv-SE" dirty="0"/>
              <a:t>Parlametric ska skapa en enkät, baserad på egenutvecklad teknik, som har som mål att analysera data i syfte att förstå drivkrafter, viljor och hinder när det kommer till att skänka för återbruk.</a:t>
            </a:r>
          </a:p>
          <a:p>
            <a:endParaRPr lang="sv-SE" sz="1000" dirty="0"/>
          </a:p>
          <a:p>
            <a:r>
              <a:rPr lang="sv-SE" b="1" dirty="0"/>
              <a:t>Pilot 2. Ljus av vårt skräp, Brighteco tillsammans med Mölndals stad</a:t>
            </a:r>
            <a:endParaRPr lang="sv-SE" dirty="0"/>
          </a:p>
          <a:p>
            <a:r>
              <a:rPr lang="sv-SE" dirty="0"/>
              <a:t>Brighteco ska samla in trasiga plattskärmar att användas för tillverkning av belysningsarmaturer. Utifrån bedömning av befintligt bestånd av armaturer i en lokal på 500–1 500 kvadratmeter designar och levererar Brighteco ljus som tjänst.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59683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6" y="1262270"/>
            <a:ext cx="9701489" cy="4611756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I genomförandet av projektet har bl. a. följande reflektioner gjorts:</a:t>
            </a:r>
          </a:p>
          <a:p>
            <a:endParaRPr lang="sv-SE" dirty="0"/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Finansiering från innovationssatsningar och/eller samarbete med kommuner eller etablerade företag behövs för att startups ska kunna hantera utmaningen i större flöden för återanvändning.</a:t>
            </a:r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Samhället behöver styra för att uppnå den fulla potentialen av återanvändning för saker </a:t>
            </a:r>
            <a:r>
              <a:rPr lang="sv-SE" sz="2200" i="1" dirty="0"/>
              <a:t>från hushåll</a:t>
            </a:r>
            <a:r>
              <a:rPr lang="sv-SE" sz="2200" dirty="0"/>
              <a:t>.</a:t>
            </a:r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Två centrala parametrar för utformningen av lösningar är produkternas ekonomiska värde och produkternas hanterbarhet.</a:t>
            </a:r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Det finns ett behov av att klargöra och utveckla rollerna för såväl de sociala och ideella verksamheterna, som de kommunala verksamheterna.</a:t>
            </a:r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Ett utvecklingsbehov finns i att ta fram kunskap och utveckla arbetsmetoder så att återanvändningen kan bli lika professionell som återvinningen. </a:t>
            </a:r>
          </a:p>
          <a:p>
            <a:pPr marL="342900" indent="-342900">
              <a:lnSpc>
                <a:spcPct val="140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sv-SE" sz="2200" dirty="0"/>
              <a:t>En innovationsagenda bör tas fram och ett ett nationellt beställarnätverk startas särskilt för återanvändning.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Åsa Hagelin, rådgivare för förebyggande och återanvändning</a:t>
            </a:r>
          </a:p>
          <a:p>
            <a:r>
              <a:rPr lang="sv-SE" kern="0" dirty="0">
                <a:hlinkClick r:id="rId3"/>
              </a:rPr>
              <a:t>asa.hagelin@avfallsverige.se</a:t>
            </a:r>
            <a:endParaRPr lang="sv-SE" kern="0" dirty="0"/>
          </a:p>
          <a:p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Rapportpresentation-mall 191204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191204.potx</Template>
  <TotalTime>2899</TotalTime>
  <Words>446</Words>
  <Application>Microsoft Macintosh PowerPoint</Application>
  <PresentationFormat>Bredbild</PresentationFormat>
  <Paragraphs>50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Rapportpresentation-mall 191204</vt:lpstr>
      <vt:lpstr>ÖKAT ÅTERBRUK GENOM INNOVATIVA OCH CIRKULÄRA RESURSFLÖDEN</vt:lpstr>
      <vt:lpstr>Projektorganisation</vt:lpstr>
      <vt:lpstr>Bakgrund</vt:lpstr>
      <vt:lpstr>Resultat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Jessica Christiansen</dc:creator>
  <cp:lastModifiedBy>Åsa Hagelin</cp:lastModifiedBy>
  <cp:revision>9</cp:revision>
  <dcterms:created xsi:type="dcterms:W3CDTF">2019-04-29T12:26:43Z</dcterms:created>
  <dcterms:modified xsi:type="dcterms:W3CDTF">2022-05-12T10:43:22Z</dcterms:modified>
</cp:coreProperties>
</file>