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64" r:id="rId5"/>
    <p:sldId id="261" r:id="rId6"/>
    <p:sldId id="288" r:id="rId7"/>
    <p:sldId id="283" r:id="rId8"/>
    <p:sldId id="284" r:id="rId9"/>
    <p:sldId id="285" r:id="rId10"/>
    <p:sldId id="286" r:id="rId11"/>
    <p:sldId id="289" r:id="rId12"/>
    <p:sldId id="292" r:id="rId13"/>
    <p:sldId id="290" r:id="rId14"/>
    <p:sldId id="291" r:id="rId15"/>
    <p:sldId id="293" r:id="rId16"/>
    <p:sldId id="295" r:id="rId17"/>
    <p:sldId id="294"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56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2E2C4A-C239-4D8A-9FDD-766651ED77A5}" v="925" dt="2020-12-01T13:20:00.17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just format 1 - Dekorfärg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just format 1 - Dekorfär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67"/>
    <p:restoredTop sz="79775"/>
  </p:normalViewPr>
  <p:slideViewPr>
    <p:cSldViewPr snapToGrid="0">
      <p:cViewPr varScale="1">
        <p:scale>
          <a:sx n="87" d="100"/>
          <a:sy n="87" d="100"/>
        </p:scale>
        <p:origin x="904" y="184"/>
      </p:cViewPr>
      <p:guideLst>
        <p:guide orient="horz" pos="2160"/>
        <p:guide pos="3840"/>
      </p:guideLst>
    </p:cSldViewPr>
  </p:slideViewPr>
  <p:notesTextViewPr>
    <p:cViewPr>
      <p:scale>
        <a:sx n="1" d="1"/>
        <a:sy n="1" d="1"/>
      </p:scale>
      <p:origin x="0" y="-87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n Engström" userId="f84e870c-2967-4735-aacf-ded0f263e254" providerId="ADAL" clId="{212E2C4A-C239-4D8A-9FDD-766651ED77A5}"/>
    <pc:docChg chg="modSld">
      <pc:chgData name="Karin Engström" userId="f84e870c-2967-4735-aacf-ded0f263e254" providerId="ADAL" clId="{212E2C4A-C239-4D8A-9FDD-766651ED77A5}" dt="2020-12-01T13:20:00.176" v="920" actId="14100"/>
      <pc:docMkLst>
        <pc:docMk/>
      </pc:docMkLst>
      <pc:sldChg chg="modNotesTx">
        <pc:chgData name="Karin Engström" userId="f84e870c-2967-4735-aacf-ded0f263e254" providerId="ADAL" clId="{212E2C4A-C239-4D8A-9FDD-766651ED77A5}" dt="2020-12-01T13:07:23.603" v="144" actId="20577"/>
        <pc:sldMkLst>
          <pc:docMk/>
          <pc:sldMk cId="530921461" sldId="284"/>
        </pc:sldMkLst>
      </pc:sldChg>
      <pc:sldChg chg="modSp mod">
        <pc:chgData name="Karin Engström" userId="f84e870c-2967-4735-aacf-ded0f263e254" providerId="ADAL" clId="{212E2C4A-C239-4D8A-9FDD-766651ED77A5}" dt="2020-12-01T13:20:00.176" v="920" actId="14100"/>
        <pc:sldMkLst>
          <pc:docMk/>
          <pc:sldMk cId="2377619204" sldId="289"/>
        </pc:sldMkLst>
        <pc:picChg chg="mod">
          <ac:chgData name="Karin Engström" userId="f84e870c-2967-4735-aacf-ded0f263e254" providerId="ADAL" clId="{212E2C4A-C239-4D8A-9FDD-766651ED77A5}" dt="2020-12-01T13:20:00.176" v="920" actId="14100"/>
          <ac:picMkLst>
            <pc:docMk/>
            <pc:sldMk cId="2377619204" sldId="289"/>
            <ac:picMk id="6" creationId="{02B2E96E-7D7D-4AE0-AD48-3CAF1A63C896}"/>
          </ac:picMkLst>
        </pc:picChg>
      </pc:sldChg>
      <pc:sldChg chg="modNotesTx">
        <pc:chgData name="Karin Engström" userId="f84e870c-2967-4735-aacf-ded0f263e254" providerId="ADAL" clId="{212E2C4A-C239-4D8A-9FDD-766651ED77A5}" dt="2020-12-01T13:17:17.094" v="918" actId="20577"/>
        <pc:sldMkLst>
          <pc:docMk/>
          <pc:sldMk cId="2157898208" sldId="290"/>
        </pc:sldMkLst>
      </pc:sldChg>
      <pc:sldChg chg="modNotesTx">
        <pc:chgData name="Karin Engström" userId="f84e870c-2967-4735-aacf-ded0f263e254" providerId="ADAL" clId="{212E2C4A-C239-4D8A-9FDD-766651ED77A5}" dt="2020-12-01T13:18:17.269" v="919" actId="6549"/>
        <pc:sldMkLst>
          <pc:docMk/>
          <pc:sldMk cId="1384435254" sldId="2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4623F8-B430-2046-B694-FB0FAFDB97CB}" type="datetimeFigureOut">
              <a:rPr lang="sv-SE" smtClean="0"/>
              <a:t>2020-12-03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1C78AF-77EE-8146-868A-7BEA0BB9E5F5}" type="slidenum">
              <a:rPr lang="sv-SE" smtClean="0"/>
              <a:t>‹#›</a:t>
            </a:fld>
            <a:endParaRPr lang="sv-SE"/>
          </a:p>
        </p:txBody>
      </p:sp>
    </p:spTree>
    <p:extLst>
      <p:ext uri="{BB962C8B-B14F-4D97-AF65-F5344CB8AC3E}">
        <p14:creationId xmlns:p14="http://schemas.microsoft.com/office/powerpoint/2010/main" val="1431290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Syftet med projektet är att:</a:t>
            </a:r>
          </a:p>
          <a:p>
            <a:r>
              <a:rPr lang="sv-SE" dirty="0"/>
              <a:t>• Få en bild av hur vanligt det är med miljöstyrande taxor och vilken typ av miljöstyrning som används.</a:t>
            </a:r>
          </a:p>
          <a:p>
            <a:r>
              <a:rPr lang="sv-SE" dirty="0"/>
              <a:t>• Ta reda på effekten av miljöstyrande taxor och olika typer av taxekonstruktioner.</a:t>
            </a:r>
          </a:p>
          <a:p>
            <a:r>
              <a:rPr lang="sv-SE" dirty="0"/>
              <a:t>• Vilka andra faktorer som kan påverka resultatet.</a:t>
            </a:r>
          </a:p>
          <a:p>
            <a:r>
              <a:rPr lang="sv-SE" dirty="0"/>
              <a:t>• Redovisa hur kommuner arbetar med miljöstyrande taxor</a:t>
            </a:r>
          </a:p>
        </p:txBody>
      </p:sp>
      <p:sp>
        <p:nvSpPr>
          <p:cNvPr id="4" name="Platshållare för bildnummer 3"/>
          <p:cNvSpPr>
            <a:spLocks noGrp="1"/>
          </p:cNvSpPr>
          <p:nvPr>
            <p:ph type="sldNum" sz="quarter" idx="5"/>
          </p:nvPr>
        </p:nvSpPr>
        <p:spPr/>
        <p:txBody>
          <a:bodyPr/>
          <a:lstStyle/>
          <a:p>
            <a:fld id="{841C78AF-77EE-8146-868A-7BEA0BB9E5F5}" type="slidenum">
              <a:rPr lang="sv-SE" smtClean="0"/>
              <a:t>1</a:t>
            </a:fld>
            <a:endParaRPr lang="sv-SE"/>
          </a:p>
        </p:txBody>
      </p:sp>
    </p:spTree>
    <p:extLst>
      <p:ext uri="{BB962C8B-B14F-4D97-AF65-F5344CB8AC3E}">
        <p14:creationId xmlns:p14="http://schemas.microsoft.com/office/powerpoint/2010/main" val="4278862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Taxan används idag flitigt som ett styrinstrument, framförallt för att uppnå bättre sortering av matavfall, förpackningar och returpapper. Avfallshanteringen befinner sig dock i en tid av förändring där skärpt lagstiftning innebär att taxans roll som styrmedel förmodligen också kommer att ändras.</a:t>
            </a:r>
          </a:p>
          <a:p>
            <a:r>
              <a:rPr lang="sv-SE" dirty="0"/>
              <a:t>Insamlingen av matavfall kommer att skärpas.  Bedömningen är att det är ok med både obligatorisk och miljöstyrande taxa för att uppfylla krav på matavfallsinsamling. </a:t>
            </a:r>
          </a:p>
          <a:p>
            <a:endParaRPr lang="sv-SE" dirty="0"/>
          </a:p>
          <a:p>
            <a:r>
              <a:rPr lang="sv-SE" dirty="0"/>
              <a:t>När kravet på att producenter ska tillhandahålla FNI av förpackningar träder i kraft kommer detta innebära stora förändringar för avfallshanteringen i svenska kommuner. Hur detta påverkar kommunernas avfallstaxor beror till stor del på vem som kommer att bedriva insamlingen av förpackningar:  TIS eller kommunen på uppdrag av TIS.</a:t>
            </a:r>
          </a:p>
        </p:txBody>
      </p:sp>
      <p:sp>
        <p:nvSpPr>
          <p:cNvPr id="4" name="Platshållare för bildnummer 3"/>
          <p:cNvSpPr>
            <a:spLocks noGrp="1"/>
          </p:cNvSpPr>
          <p:nvPr>
            <p:ph type="sldNum" sz="quarter" idx="5"/>
          </p:nvPr>
        </p:nvSpPr>
        <p:spPr/>
        <p:txBody>
          <a:bodyPr/>
          <a:lstStyle/>
          <a:p>
            <a:fld id="{841C78AF-77EE-8146-868A-7BEA0BB9E5F5}" type="slidenum">
              <a:rPr lang="sv-SE" smtClean="0"/>
              <a:t>12</a:t>
            </a:fld>
            <a:endParaRPr lang="sv-SE"/>
          </a:p>
        </p:txBody>
      </p:sp>
    </p:spTree>
    <p:extLst>
      <p:ext uri="{BB962C8B-B14F-4D97-AF65-F5344CB8AC3E}">
        <p14:creationId xmlns:p14="http://schemas.microsoft.com/office/powerpoint/2010/main" val="3892065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Hur ser då taxans potential som styrmedel ut i framtiden:</a:t>
            </a:r>
          </a:p>
          <a:p>
            <a:r>
              <a:rPr lang="sv-SE" dirty="0"/>
              <a:t>Minska restavfallet: När kraven på FNI av förpackningar, returpapper och matavfall ökar och majoriteten av hushållen har FNI av åtta fraktioner, blir den miljöstyrande taxans främsta uppgift att styra mot minskad tömd restavfallsvolym för att uppmuntra till bättre sortering. Det är möjligt att i taxan styra mot minskade tömda volymer av de fraktioner som sorteras ut (framförallt i system med fyrfacksinsamling) och därmed styra mot att förebygga uppkomsten av avfall. Denna typ av styrning riskerar dock att ge oönskade effekter till exempel att för små kärl används, vilket kan ge problem vid tömning, eller överfulla kärl.</a:t>
            </a:r>
          </a:p>
          <a:p>
            <a:endParaRPr lang="sv-SE" dirty="0"/>
          </a:p>
          <a:p>
            <a:r>
              <a:rPr lang="sv-SE" dirty="0"/>
              <a:t>Grovavfall: Det har traditionellt sett inte funnits någon kraftigare styrning mot bättre sortering av grovavfall eller återbruk. På motsvarande sätt som avgiften för insamling av mat- och restavfall ska vara rättvis kan det argumenteras att även avgiften för grovavfallshanteringen ska vara det. Det finns inget som säger att grundavgiften måste täcka grovavfallshanteringen utan denna skulle istället i högre utsträckning kunna tas ut i proportion till hur tjänsten nyttjas för bättre miljöstyrning. </a:t>
            </a:r>
            <a:r>
              <a:rPr lang="sv-SE" sz="1200" kern="1200" dirty="0">
                <a:solidFill>
                  <a:schemeClr val="tx1"/>
                </a:solidFill>
                <a:effectLst/>
                <a:latin typeface="+mn-lt"/>
                <a:ea typeface="+mn-ea"/>
                <a:cs typeface="+mn-cs"/>
              </a:rPr>
              <a:t> Differentierad avgift med avseende på fraktion eller mängd kräver dock  omfattande utveckling av befintliga anläggningar och digitala tekniker för att kunna tillämpas, till exempel viktregistrering av bilen eller indelning av anläggningen i sektioner med olika avgifter.</a:t>
            </a:r>
          </a:p>
          <a:p>
            <a:endParaRPr lang="sv-SE" dirty="0"/>
          </a:p>
          <a:p>
            <a:r>
              <a:rPr lang="sv-SE" dirty="0"/>
              <a:t>Förebygga avfall: </a:t>
            </a:r>
            <a:r>
              <a:rPr lang="sv-SE" sz="1200" kern="1200" dirty="0">
                <a:solidFill>
                  <a:schemeClr val="tx1"/>
                </a:solidFill>
                <a:effectLst/>
                <a:latin typeface="+mn-lt"/>
                <a:ea typeface="+mn-ea"/>
                <a:cs typeface="+mn-cs"/>
              </a:rPr>
              <a:t> Att genom taxan förebygga avfall genom att minska nyinköp till förmån för återbruk är något som hittills har varit ovanligt.</a:t>
            </a:r>
          </a:p>
          <a:p>
            <a:endParaRPr lang="sv-SE" dirty="0"/>
          </a:p>
          <a:p>
            <a:r>
              <a:rPr lang="sv-SE" dirty="0"/>
              <a:t>Minska transporter: </a:t>
            </a:r>
            <a:r>
              <a:rPr lang="sv-SE" sz="1200" kern="1200" dirty="0">
                <a:solidFill>
                  <a:schemeClr val="tx1"/>
                </a:solidFill>
                <a:effectLst/>
                <a:latin typeface="+mn-lt"/>
                <a:ea typeface="+mn-ea"/>
                <a:cs typeface="+mn-cs"/>
              </a:rPr>
              <a:t> Inom avfallsbranschen sker en snabb utveckling av digitala hjälpmedel som syftar till att minska antalet onödiga transporter. Exempel på sådana är nivåmätare i avfallsbehållaren och system med on-</a:t>
            </a:r>
            <a:r>
              <a:rPr lang="sv-SE" sz="1200" kern="1200" dirty="0" err="1">
                <a:solidFill>
                  <a:schemeClr val="tx1"/>
                </a:solidFill>
                <a:effectLst/>
                <a:latin typeface="+mn-lt"/>
                <a:ea typeface="+mn-ea"/>
                <a:cs typeface="+mn-cs"/>
              </a:rPr>
              <a:t>demand</a:t>
            </a:r>
            <a:r>
              <a:rPr lang="sv-SE" sz="1200" kern="1200" dirty="0">
                <a:solidFill>
                  <a:schemeClr val="tx1"/>
                </a:solidFill>
                <a:effectLst/>
                <a:latin typeface="+mn-lt"/>
                <a:ea typeface="+mn-ea"/>
                <a:cs typeface="+mn-cs"/>
              </a:rPr>
              <a:t>.</a:t>
            </a:r>
          </a:p>
          <a:p>
            <a:endParaRPr lang="sv-SE" dirty="0"/>
          </a:p>
        </p:txBody>
      </p:sp>
      <p:sp>
        <p:nvSpPr>
          <p:cNvPr id="4" name="Platshållare för bildnummer 3"/>
          <p:cNvSpPr>
            <a:spLocks noGrp="1"/>
          </p:cNvSpPr>
          <p:nvPr>
            <p:ph type="sldNum" sz="quarter" idx="5"/>
          </p:nvPr>
        </p:nvSpPr>
        <p:spPr/>
        <p:txBody>
          <a:bodyPr/>
          <a:lstStyle/>
          <a:p>
            <a:fld id="{841C78AF-77EE-8146-868A-7BEA0BB9E5F5}" type="slidenum">
              <a:rPr lang="sv-SE" smtClean="0"/>
              <a:t>13</a:t>
            </a:fld>
            <a:endParaRPr lang="sv-SE"/>
          </a:p>
        </p:txBody>
      </p:sp>
    </p:spTree>
    <p:extLst>
      <p:ext uri="{BB962C8B-B14F-4D97-AF65-F5344CB8AC3E}">
        <p14:creationId xmlns:p14="http://schemas.microsoft.com/office/powerpoint/2010/main" val="3939930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Svar från 181 kommuner = 62 % av landets kommuner</a:t>
            </a:r>
          </a:p>
          <a:p>
            <a:r>
              <a:rPr lang="sv-SE" dirty="0"/>
              <a:t>Intervjuer med representanter från tio kommuner och branschorganisationerna i Norge, Danmark och Finland</a:t>
            </a:r>
          </a:p>
          <a:p>
            <a:r>
              <a:rPr lang="sv-SE" dirty="0"/>
              <a:t>Andra datakällor inkluderar SCB, Handeln i Sverige, och SKR</a:t>
            </a:r>
          </a:p>
          <a:p>
            <a:endParaRPr lang="sv-SE" dirty="0"/>
          </a:p>
        </p:txBody>
      </p:sp>
      <p:sp>
        <p:nvSpPr>
          <p:cNvPr id="4" name="Platshållare för bildnummer 3"/>
          <p:cNvSpPr>
            <a:spLocks noGrp="1"/>
          </p:cNvSpPr>
          <p:nvPr>
            <p:ph type="sldNum" sz="quarter" idx="5"/>
          </p:nvPr>
        </p:nvSpPr>
        <p:spPr/>
        <p:txBody>
          <a:bodyPr/>
          <a:lstStyle/>
          <a:p>
            <a:fld id="{841C78AF-77EE-8146-868A-7BEA0BB9E5F5}" type="slidenum">
              <a:rPr lang="sv-SE" smtClean="0"/>
              <a:t>3</a:t>
            </a:fld>
            <a:endParaRPr lang="sv-SE"/>
          </a:p>
        </p:txBody>
      </p:sp>
    </p:spTree>
    <p:extLst>
      <p:ext uri="{BB962C8B-B14F-4D97-AF65-F5344CB8AC3E}">
        <p14:creationId xmlns:p14="http://schemas.microsoft.com/office/powerpoint/2010/main" val="2763765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Sorteringsmöjlighet – styr kunderna mot specifika abonnemang, till exempel abonnemang med matavfallsinsamling eller insamling av förpackningar och returpapper.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Förlängt tömningsintervall – styr kunderna mot hämtning mer sällan, till exempel mot hämtning en gång i månaden eller vid behov (behovstömning).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Mindre kärlstorlekar – styr kunderna mot att välja mindre kärl, till exempel ett 140 liters kärl istället för ett 190 liters kärl.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Viktregistrering – styr kunderna mot mindre restavfall, framförallt genom bättre sortering.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Juridiskt styrmedel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Styrmedlen samverkar och förstärker varandra. Tydlig styrning med taxan i kombination med information/kommunikation ger bra resultat.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841C78AF-77EE-8146-868A-7BEA0BB9E5F5}" type="slidenum">
              <a:rPr lang="sv-SE" smtClean="0"/>
              <a:t>5</a:t>
            </a:fld>
            <a:endParaRPr lang="sv-SE"/>
          </a:p>
        </p:txBody>
      </p:sp>
    </p:spTree>
    <p:extLst>
      <p:ext uri="{BB962C8B-B14F-4D97-AF65-F5344CB8AC3E}">
        <p14:creationId xmlns:p14="http://schemas.microsoft.com/office/powerpoint/2010/main" val="3846770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Av de som svarade på enkäten som ligger till grund till angav ca 90 % att de har en miljöstyrande taxa.</a:t>
            </a:r>
          </a:p>
          <a:p>
            <a:r>
              <a:rPr lang="sv-SE" dirty="0"/>
              <a:t>Den vanligaste formen av miljöstyrning är mot ökad utsortering av matavfall. Två tredjedelar av de kommuner som anser att de har en miljöstyrande taxa anger att taxan är konstruerad för att styra mot detta.</a:t>
            </a:r>
          </a:p>
          <a:p>
            <a:r>
              <a:rPr lang="sv-SE" dirty="0"/>
              <a:t>När kommunerna i enkätundersökningen svarade på frågan hur de med taxan vill styra kunderna uppgav 35 % att de vill uppmuntra till förebyggande av avfall. Cirka 40 %</a:t>
            </a:r>
          </a:p>
          <a:p>
            <a:r>
              <a:rPr lang="sv-SE" dirty="0"/>
              <a:t>anger att de har lyckats att förebygga uppkomsten av avfall. Exempel på förebyggande skulle kunna vara minskat matsvinn eller ökat återbruk.</a:t>
            </a:r>
          </a:p>
          <a:p>
            <a:endParaRPr lang="sv-SE" dirty="0"/>
          </a:p>
          <a:p>
            <a:r>
              <a:rPr lang="sv-SE" dirty="0"/>
              <a:t>Resultatet från enkäten visar att samtliga kommuner som har miljöstyrande taxa har det för småhusen, 77 % har det för flerfamiljshusen och 65 % har det för verksamheterna.</a:t>
            </a:r>
          </a:p>
        </p:txBody>
      </p:sp>
      <p:sp>
        <p:nvSpPr>
          <p:cNvPr id="4" name="Platshållare för bildnummer 3"/>
          <p:cNvSpPr>
            <a:spLocks noGrp="1"/>
          </p:cNvSpPr>
          <p:nvPr>
            <p:ph type="sldNum" sz="quarter" idx="5"/>
          </p:nvPr>
        </p:nvSpPr>
        <p:spPr/>
        <p:txBody>
          <a:bodyPr/>
          <a:lstStyle/>
          <a:p>
            <a:fld id="{841C78AF-77EE-8146-868A-7BEA0BB9E5F5}" type="slidenum">
              <a:rPr lang="sv-SE" smtClean="0"/>
              <a:t>6</a:t>
            </a:fld>
            <a:endParaRPr lang="sv-SE"/>
          </a:p>
        </p:txBody>
      </p:sp>
    </p:spTree>
    <p:extLst>
      <p:ext uri="{BB962C8B-B14F-4D97-AF65-F5344CB8AC3E}">
        <p14:creationId xmlns:p14="http://schemas.microsoft.com/office/powerpoint/2010/main" val="3431065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finns ett tydligt samband mellan hur kraftigt en kommun styr mot abonnemang med matavfallsinsamling och hur mycket matavfall som samlas in. </a:t>
            </a:r>
          </a:p>
          <a:p>
            <a:r>
              <a:rPr lang="sv-SE" dirty="0"/>
              <a:t>En kraftigare styrning med stor skillnad mellan ett osorterat abonnemang och ett abonnemang med matavfallsinsamling, innebär generellt att mer matavfall samlas in per person. Tydlig trendlinje</a:t>
            </a:r>
          </a:p>
          <a:p>
            <a:r>
              <a:rPr lang="sv-SE" dirty="0"/>
              <a:t>Att variationen är så stor mellan kommunerna är i sig intressant. Det indikerar att det finns andra parametrar än taxans styrning som är viktiga för hur mycket matavfall som samlas in, till exempel hur kommunen arbetar med information/kommunikation.</a:t>
            </a:r>
          </a:p>
        </p:txBody>
      </p:sp>
      <p:sp>
        <p:nvSpPr>
          <p:cNvPr id="4" name="Platshållare för bildnummer 3"/>
          <p:cNvSpPr>
            <a:spLocks noGrp="1"/>
          </p:cNvSpPr>
          <p:nvPr>
            <p:ph type="sldNum" sz="quarter" idx="5"/>
          </p:nvPr>
        </p:nvSpPr>
        <p:spPr/>
        <p:txBody>
          <a:bodyPr/>
          <a:lstStyle/>
          <a:p>
            <a:fld id="{841C78AF-77EE-8146-868A-7BEA0BB9E5F5}" type="slidenum">
              <a:rPr lang="sv-SE" smtClean="0"/>
              <a:t>7</a:t>
            </a:fld>
            <a:endParaRPr lang="sv-SE"/>
          </a:p>
        </p:txBody>
      </p:sp>
    </p:spTree>
    <p:extLst>
      <p:ext uri="{BB962C8B-B14F-4D97-AF65-F5344CB8AC3E}">
        <p14:creationId xmlns:p14="http://schemas.microsoft.com/office/powerpoint/2010/main" val="3274176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Kommuner som har en kraftig styrning mot abonnemang med matavfallsinsamling och samtidigt arbetar aktivt med kommunikation, samlar i genomsnitt in cirka</a:t>
            </a:r>
          </a:p>
          <a:p>
            <a:r>
              <a:rPr lang="sv-SE" sz="1200" kern="1200" dirty="0">
                <a:solidFill>
                  <a:schemeClr val="tx1"/>
                </a:solidFill>
                <a:effectLst/>
                <a:latin typeface="+mn-lt"/>
                <a:ea typeface="+mn-ea"/>
                <a:cs typeface="+mn-cs"/>
              </a:rPr>
              <a:t>69 kg matavfall per person jämfört med 45 kg i kommuner som styr lika kraftigt men inte har ett aktivt kommunikationsarbete.</a:t>
            </a:r>
          </a:p>
          <a:p>
            <a:r>
              <a:rPr lang="sv-SE" sz="1200" kern="1200" dirty="0">
                <a:solidFill>
                  <a:schemeClr val="tx1"/>
                </a:solidFill>
                <a:effectLst/>
                <a:latin typeface="+mn-lt"/>
                <a:ea typeface="+mn-ea"/>
                <a:cs typeface="+mn-cs"/>
              </a:rPr>
              <a:t>Bäst resultat i form av utsorterat matavfall (76 kg) erhålls när matavfallsinsamling är obligatorisk och kommunen är aktiv i sitt informations-/</a:t>
            </a:r>
          </a:p>
          <a:p>
            <a:r>
              <a:rPr lang="sv-SE" sz="1200" kern="1200" dirty="0">
                <a:solidFill>
                  <a:schemeClr val="tx1"/>
                </a:solidFill>
                <a:effectLst/>
                <a:latin typeface="+mn-lt"/>
                <a:ea typeface="+mn-ea"/>
                <a:cs typeface="+mn-cs"/>
              </a:rPr>
              <a:t>kommunikationsarbete. Stapeln längst till höger. </a:t>
            </a:r>
          </a:p>
          <a:p>
            <a:endParaRPr lang="sv-SE" sz="1200" kern="1200" dirty="0">
              <a:solidFill>
                <a:schemeClr val="tx1"/>
              </a:solidFill>
              <a:effectLst/>
              <a:latin typeface="+mn-lt"/>
              <a:ea typeface="+mn-ea"/>
              <a:cs typeface="+mn-cs"/>
            </a:endParaRPr>
          </a:p>
          <a:p>
            <a:r>
              <a:rPr lang="sv-SE" i="1" dirty="0"/>
              <a:t>Urval: kommuner med matavfallsinsamling i separata eller tvådelade kärl eller optisk sortering samt volymtaxa. Styrning avser skillnad i avgift (rörlig + grundavgift) mellan abonnemang med matavfallsinsamling och ett osorterat abonnemang.</a:t>
            </a:r>
          </a:p>
          <a:p>
            <a:r>
              <a:rPr lang="sv-SE" i="1" dirty="0"/>
              <a:t>Att det inte finns någon stapel för kommuner med mindre kraftig styrning som arbetar mycket aktivt med kommunikation beror på att det endast var en</a:t>
            </a:r>
          </a:p>
          <a:p>
            <a:r>
              <a:rPr lang="sv-SE" i="1" dirty="0"/>
              <a:t>kommun med denna kombination, som därför har exkluderats ur jämförelsen.</a:t>
            </a:r>
          </a:p>
        </p:txBody>
      </p:sp>
      <p:sp>
        <p:nvSpPr>
          <p:cNvPr id="4" name="Platshållare för bildnummer 3"/>
          <p:cNvSpPr>
            <a:spLocks noGrp="1"/>
          </p:cNvSpPr>
          <p:nvPr>
            <p:ph type="sldNum" sz="quarter" idx="5"/>
          </p:nvPr>
        </p:nvSpPr>
        <p:spPr/>
        <p:txBody>
          <a:bodyPr/>
          <a:lstStyle/>
          <a:p>
            <a:fld id="{841C78AF-77EE-8146-868A-7BEA0BB9E5F5}" type="slidenum">
              <a:rPr lang="sv-SE" smtClean="0"/>
              <a:t>8</a:t>
            </a:fld>
            <a:endParaRPr lang="sv-SE"/>
          </a:p>
        </p:txBody>
      </p:sp>
    </p:spTree>
    <p:extLst>
      <p:ext uri="{BB962C8B-B14F-4D97-AF65-F5344CB8AC3E}">
        <p14:creationId xmlns:p14="http://schemas.microsoft.com/office/powerpoint/2010/main" val="2855932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För kommuner som valt obligatorisk matavfallsinsamling finns av naturliga skäl ingen taxestyrning mot matavfallsinsamling. Obligatorisk</a:t>
            </a:r>
          </a:p>
          <a:p>
            <a:r>
              <a:rPr lang="sv-SE" sz="1200" kern="1200" dirty="0">
                <a:solidFill>
                  <a:schemeClr val="tx1"/>
                </a:solidFill>
                <a:effectLst/>
                <a:latin typeface="+mn-lt"/>
                <a:ea typeface="+mn-ea"/>
                <a:cs typeface="+mn-cs"/>
              </a:rPr>
              <a:t>matavfallsinsamling är ett juridiskt styrmedel och regleras i föreskrifterna. Det är ändå intressant att jämföra kommuner med obligatorisk respektive frivillig matavfallsinsamling med avseende på insamlade mängder matavfall och matavfallets renhet. Data från Avfall Web visar att obligatorisk matavfallsinsamling för många kommuner är ett effektivt sätt att samla in matavfall. I dessa kommuner samlas i genomsnitt 48 kg matavfall in per person. Omräknat till att enbart gälla matavfallsinsamling från småhus blir mängden 60</a:t>
            </a:r>
          </a:p>
          <a:p>
            <a:r>
              <a:rPr lang="sv-SE" sz="1200" kern="1200" dirty="0">
                <a:solidFill>
                  <a:schemeClr val="tx1"/>
                </a:solidFill>
                <a:effectLst/>
                <a:latin typeface="+mn-lt"/>
                <a:ea typeface="+mn-ea"/>
                <a:cs typeface="+mn-cs"/>
              </a:rPr>
              <a:t>kg per person.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Även på individnivå tycks det ha betydelse om matavfallsinsamlingen är obligatorisk eller frivillig. Att ha frivillig matavfallsinsamling tycks kunna tolkas som att det inte bara är abonnemanget som är frivilligt utan även själva sorteringen, med konsekvensen att hushållet sorterar sämre. Vid frivillig matavfallsinsamling sorterar den</a:t>
            </a:r>
          </a:p>
          <a:p>
            <a:r>
              <a:rPr lang="sv-SE" sz="1200" kern="1200" dirty="0">
                <a:solidFill>
                  <a:schemeClr val="tx1"/>
                </a:solidFill>
                <a:effectLst/>
                <a:latin typeface="+mn-lt"/>
                <a:ea typeface="+mn-ea"/>
                <a:cs typeface="+mn-cs"/>
              </a:rPr>
              <a:t>genomsnittlige invånaren i ett anslutet småhus ut cirka 6 kg mindre matavfall än vid obligatorisk matavfallsinsamling.</a:t>
            </a:r>
          </a:p>
          <a:p>
            <a:endParaRPr lang="sv-SE" sz="1200" i="1" kern="1200" dirty="0">
              <a:solidFill>
                <a:schemeClr val="tx1"/>
              </a:solidFill>
              <a:effectLst/>
              <a:latin typeface="+mn-lt"/>
              <a:ea typeface="+mn-ea"/>
              <a:cs typeface="+mn-cs"/>
            </a:endParaRPr>
          </a:p>
          <a:p>
            <a:r>
              <a:rPr lang="sv-SE" sz="1200" i="1" kern="1200" dirty="0">
                <a:solidFill>
                  <a:schemeClr val="tx1"/>
                </a:solidFill>
                <a:effectLst/>
                <a:latin typeface="+mn-lt"/>
                <a:ea typeface="+mn-ea"/>
                <a:cs typeface="+mn-cs"/>
              </a:rPr>
              <a:t>Mängderna illustreras både per kommunen som helhet och per anslutet hushåll i småhus. Urval: kommuner</a:t>
            </a:r>
          </a:p>
          <a:p>
            <a:r>
              <a:rPr lang="sv-SE" sz="1200" i="1" kern="1200" dirty="0">
                <a:solidFill>
                  <a:schemeClr val="tx1"/>
                </a:solidFill>
                <a:effectLst/>
                <a:latin typeface="+mn-lt"/>
                <a:ea typeface="+mn-ea"/>
                <a:cs typeface="+mn-cs"/>
              </a:rPr>
              <a:t>med matavfallsinsamling i separata eller tvådelade kärl eller optisk sortering samt volymtaxa.</a:t>
            </a:r>
          </a:p>
          <a:p>
            <a:endParaRPr lang="sv-SE" dirty="0"/>
          </a:p>
        </p:txBody>
      </p:sp>
      <p:sp>
        <p:nvSpPr>
          <p:cNvPr id="4" name="Platshållare för bildnummer 3"/>
          <p:cNvSpPr>
            <a:spLocks noGrp="1"/>
          </p:cNvSpPr>
          <p:nvPr>
            <p:ph type="sldNum" sz="quarter" idx="5"/>
          </p:nvPr>
        </p:nvSpPr>
        <p:spPr/>
        <p:txBody>
          <a:bodyPr/>
          <a:lstStyle/>
          <a:p>
            <a:fld id="{841C78AF-77EE-8146-868A-7BEA0BB9E5F5}" type="slidenum">
              <a:rPr lang="sv-SE" smtClean="0"/>
              <a:t>9</a:t>
            </a:fld>
            <a:endParaRPr lang="sv-SE"/>
          </a:p>
        </p:txBody>
      </p:sp>
    </p:spTree>
    <p:extLst>
      <p:ext uri="{BB962C8B-B14F-4D97-AF65-F5344CB8AC3E}">
        <p14:creationId xmlns:p14="http://schemas.microsoft.com/office/powerpoint/2010/main" val="155037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 Att få kunder att välja mindre kärlstorlekar tycks fungera bra att styra via taxan. </a:t>
            </a:r>
          </a:p>
          <a:p>
            <a:r>
              <a:rPr lang="sv-SE" dirty="0"/>
              <a:t>Resultatet av undersökningen visar att det finns ett samband mellan minskad kärlstorlek eller minskat tömningsintervall och bättre utsortering av både matavfall och förpackningar. De kommuner som har en standardkärlstorlek på 130-140 liter samlar i genomsnitt in cirka tio kilo mer matavfall än i kommuner där standardstorleken är 190 liter. </a:t>
            </a:r>
          </a:p>
          <a:p>
            <a:endParaRPr lang="sv-SE" dirty="0"/>
          </a:p>
          <a:p>
            <a:r>
              <a:rPr lang="sv-SE" dirty="0"/>
              <a:t>I kommuner där det vanligast hämtningsintervallet är månadstömning samlar i genomsnitt in ca 5 kg mer </a:t>
            </a:r>
            <a:r>
              <a:rPr lang="sv-SE" b="1" dirty="0"/>
              <a:t>utsorterade</a:t>
            </a:r>
            <a:r>
              <a:rPr lang="sv-SE" dirty="0"/>
              <a:t>  förpackningar och cirka 6 kg mer matavfall än i kommuner där det vanligaste hämtningsintervallet är varannan vecka. </a:t>
            </a:r>
          </a:p>
        </p:txBody>
      </p:sp>
      <p:sp>
        <p:nvSpPr>
          <p:cNvPr id="4" name="Platshållare för bildnummer 3"/>
          <p:cNvSpPr>
            <a:spLocks noGrp="1"/>
          </p:cNvSpPr>
          <p:nvPr>
            <p:ph type="sldNum" sz="quarter" idx="5"/>
          </p:nvPr>
        </p:nvSpPr>
        <p:spPr/>
        <p:txBody>
          <a:bodyPr/>
          <a:lstStyle/>
          <a:p>
            <a:fld id="{841C78AF-77EE-8146-868A-7BEA0BB9E5F5}" type="slidenum">
              <a:rPr lang="sv-SE" smtClean="0"/>
              <a:t>10</a:t>
            </a:fld>
            <a:endParaRPr lang="sv-SE"/>
          </a:p>
        </p:txBody>
      </p:sp>
    </p:spTree>
    <p:extLst>
      <p:ext uri="{BB962C8B-B14F-4D97-AF65-F5344CB8AC3E}">
        <p14:creationId xmlns:p14="http://schemas.microsoft.com/office/powerpoint/2010/main" val="27322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Befolkningstäthet</a:t>
            </a:r>
          </a:p>
          <a:p>
            <a:pPr marL="171450" indent="-171450">
              <a:buFont typeface="Arial" panose="020B0604020202020204" pitchFamily="34" charset="0"/>
              <a:buChar char="•"/>
            </a:pPr>
            <a:r>
              <a:rPr lang="sv-SE" dirty="0"/>
              <a:t>Storstäder har mindre kraftig styrning än övriga kommuner</a:t>
            </a:r>
          </a:p>
          <a:p>
            <a:pPr marL="171450" indent="-171450">
              <a:buFont typeface="Arial" panose="020B0604020202020204" pitchFamily="34" charset="0"/>
              <a:buChar char="•"/>
            </a:pPr>
            <a:r>
              <a:rPr lang="sv-SE" dirty="0"/>
              <a:t>Ingen generell koppling mellan befolkningstäthet och konsumtion av dagligvaror eller avfallsmängder</a:t>
            </a:r>
          </a:p>
          <a:p>
            <a:endParaRPr lang="sv-SE" dirty="0"/>
          </a:p>
          <a:p>
            <a:r>
              <a:rPr lang="sv-SE" dirty="0"/>
              <a:t>Taxans utformning och presentation</a:t>
            </a:r>
          </a:p>
          <a:p>
            <a:pPr marL="171450" indent="-171450">
              <a:buFont typeface="Arial" panose="020B0604020202020204" pitchFamily="34" charset="0"/>
              <a:buChar char="•"/>
            </a:pPr>
            <a:r>
              <a:rPr lang="sv-SE" dirty="0"/>
              <a:t>En taxa som har ett tydligt budskap om vad som är ett önskvärt beteende har större chans att uppfattas av hushållen. Exempel på detta är månadstömning på restavfallet.</a:t>
            </a:r>
          </a:p>
          <a:p>
            <a:pPr marL="171450" indent="-171450">
              <a:buFont typeface="Arial" panose="020B0604020202020204" pitchFamily="34" charset="0"/>
              <a:buChar char="•"/>
            </a:pPr>
            <a:endParaRPr lang="sv-SE" dirty="0"/>
          </a:p>
          <a:p>
            <a:r>
              <a:rPr lang="sv-SE" dirty="0"/>
              <a:t>Kvalitetskontroll och återkoppling</a:t>
            </a:r>
          </a:p>
          <a:p>
            <a:pPr marL="171450" indent="-171450">
              <a:buFont typeface="Arial" panose="020B0604020202020204" pitchFamily="34" charset="0"/>
              <a:buChar char="•"/>
            </a:pPr>
            <a:r>
              <a:rPr lang="sv-SE" dirty="0"/>
              <a:t>Tydlighet i kommunikationen med avseende på sortering kan vara ett sätt att förstärka ett budskap</a:t>
            </a:r>
          </a:p>
          <a:p>
            <a:pPr marL="171450" indent="-171450">
              <a:buFont typeface="Arial" panose="020B0604020202020204" pitchFamily="34" charset="0"/>
              <a:buChar char="•"/>
            </a:pPr>
            <a:endParaRPr lang="sv-SE" dirty="0"/>
          </a:p>
          <a:p>
            <a:pPr marL="0" indent="0">
              <a:buFont typeface="Arial" panose="020B0604020202020204" pitchFamily="34" charset="0"/>
              <a:buNone/>
            </a:pPr>
            <a:r>
              <a:rPr lang="sv-SE" dirty="0"/>
              <a:t>Ideologisk inriktning</a:t>
            </a:r>
          </a:p>
          <a:p>
            <a:pPr marL="171450" indent="-171450">
              <a:buFont typeface="Arial" panose="020B0604020202020204" pitchFamily="34" charset="0"/>
              <a:buChar char="•"/>
            </a:pPr>
            <a:r>
              <a:rPr lang="sv-SE" dirty="0"/>
              <a:t>I kommuner där miljöfrågor är prioriterade kan det vara lättare att få gehör för att jobba aktivt med miljöstyrande taxor och kommunikation</a:t>
            </a:r>
          </a:p>
          <a:p>
            <a:pPr marL="171450" indent="-171450">
              <a:buFont typeface="Arial" panose="020B0604020202020204" pitchFamily="34" charset="0"/>
              <a:buChar char="•"/>
            </a:pPr>
            <a:endParaRPr lang="sv-SE" dirty="0"/>
          </a:p>
          <a:p>
            <a:pPr marL="0" indent="0">
              <a:buFont typeface="Arial" panose="020B0604020202020204" pitchFamily="34" charset="0"/>
              <a:buNone/>
            </a:pPr>
            <a:r>
              <a:rPr lang="sv-SE" dirty="0"/>
              <a:t>Organisation</a:t>
            </a:r>
          </a:p>
          <a:p>
            <a:pPr marL="171450" indent="-171450">
              <a:buFont typeface="Arial" panose="020B0604020202020204" pitchFamily="34" charset="0"/>
              <a:buChar char="•"/>
            </a:pPr>
            <a:r>
              <a:rPr lang="sv-SE" dirty="0"/>
              <a:t>I kommuner som har en väl fungerande organisation är det lättare att arbeta effektivt med att förbättra avfallshanteringen. </a:t>
            </a:r>
          </a:p>
          <a:p>
            <a:pPr marL="171450" indent="-171450">
              <a:buFont typeface="Arial" panose="020B0604020202020204" pitchFamily="34" charset="0"/>
              <a:buChar char="•"/>
            </a:pPr>
            <a:r>
              <a:rPr lang="sv-SE" dirty="0"/>
              <a:t>Det finns ingen koppling mellan insamlingsregi och mängd matavfall som samlas in. </a:t>
            </a:r>
          </a:p>
          <a:p>
            <a:pPr marL="171450" indent="-171450">
              <a:buFont typeface="Arial" panose="020B0604020202020204" pitchFamily="34" charset="0"/>
              <a:buChar char="•"/>
            </a:pPr>
            <a:endParaRPr lang="sv-SE" dirty="0"/>
          </a:p>
          <a:p>
            <a:pPr marL="0" indent="0">
              <a:buFont typeface="Arial" panose="020B0604020202020204" pitchFamily="34" charset="0"/>
              <a:buNone/>
            </a:pPr>
            <a:r>
              <a:rPr lang="sv-SE" dirty="0"/>
              <a:t>Lätt att göra rätt</a:t>
            </a:r>
          </a:p>
          <a:p>
            <a:pPr marL="171450" indent="-171450">
              <a:buFont typeface="Arial" panose="020B0604020202020204" pitchFamily="34" charset="0"/>
              <a:buChar char="•"/>
            </a:pPr>
            <a:r>
              <a:rPr lang="sv-SE" dirty="0"/>
              <a:t>Finns det insamlingssystem som är lättillgängliga för sortering eller en fungerande bytesmarknad för ökat återbruk, ökar möjligheten att en styrning i taxan kan få effekt. </a:t>
            </a:r>
          </a:p>
          <a:p>
            <a:pPr marL="171450" indent="-171450">
              <a:buFont typeface="Arial" panose="020B0604020202020204" pitchFamily="34" charset="0"/>
              <a:buChar char="•"/>
            </a:pPr>
            <a:endParaRPr lang="sv-SE" dirty="0"/>
          </a:p>
          <a:p>
            <a:pPr marL="0" indent="0">
              <a:buFont typeface="Arial" panose="020B0604020202020204" pitchFamily="34" charset="0"/>
              <a:buNone/>
            </a:pPr>
            <a:r>
              <a:rPr lang="sv-SE" dirty="0"/>
              <a:t>Kommunikation har redan nämnts som en viktig faktor</a:t>
            </a:r>
          </a:p>
        </p:txBody>
      </p:sp>
      <p:sp>
        <p:nvSpPr>
          <p:cNvPr id="4" name="Platshållare för bildnummer 3"/>
          <p:cNvSpPr>
            <a:spLocks noGrp="1"/>
          </p:cNvSpPr>
          <p:nvPr>
            <p:ph type="sldNum" sz="quarter" idx="5"/>
          </p:nvPr>
        </p:nvSpPr>
        <p:spPr/>
        <p:txBody>
          <a:bodyPr/>
          <a:lstStyle/>
          <a:p>
            <a:fld id="{841C78AF-77EE-8146-868A-7BEA0BB9E5F5}" type="slidenum">
              <a:rPr lang="sv-SE" smtClean="0"/>
              <a:t>11</a:t>
            </a:fld>
            <a:endParaRPr lang="sv-SE"/>
          </a:p>
        </p:txBody>
      </p:sp>
    </p:spTree>
    <p:extLst>
      <p:ext uri="{BB962C8B-B14F-4D97-AF65-F5344CB8AC3E}">
        <p14:creationId xmlns:p14="http://schemas.microsoft.com/office/powerpoint/2010/main" val="25461552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
    <p:bg>
      <p:bgPr>
        <a:solidFill>
          <a:schemeClr val="tx2"/>
        </a:solidFill>
        <a:effectLst/>
      </p:bgPr>
    </p:bg>
    <p:spTree>
      <p:nvGrpSpPr>
        <p:cNvPr id="1" name=""/>
        <p:cNvGrpSpPr/>
        <p:nvPr/>
      </p:nvGrpSpPr>
      <p:grpSpPr>
        <a:xfrm>
          <a:off x="0" y="0"/>
          <a:ext cx="0" cy="0"/>
          <a:chOff x="0" y="0"/>
          <a:chExt cx="0" cy="0"/>
        </a:xfrm>
      </p:grpSpPr>
      <p:pic>
        <p:nvPicPr>
          <p:cNvPr id="5" name="Picture 4" descr="log_vit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2296" y="3578111"/>
            <a:ext cx="4067408" cy="1840394"/>
          </a:xfrm>
          <a:prstGeom prst="rect">
            <a:avLst/>
          </a:prstGeom>
        </p:spPr>
      </p:pic>
      <p:sp>
        <p:nvSpPr>
          <p:cNvPr id="6" name="Underrubrik 2"/>
          <p:cNvSpPr>
            <a:spLocks noGrp="1"/>
          </p:cNvSpPr>
          <p:nvPr>
            <p:ph type="subTitle" idx="1" hasCustomPrompt="1"/>
          </p:nvPr>
        </p:nvSpPr>
        <p:spPr>
          <a:xfrm>
            <a:off x="1524000" y="2113755"/>
            <a:ext cx="9144000" cy="584371"/>
          </a:xfrm>
        </p:spPr>
        <p:txBody>
          <a:bodyPr>
            <a:normAutofit/>
          </a:bodyPr>
          <a:lstStyle>
            <a:lvl1pPr marL="0" indent="0" algn="ctr">
              <a:buNone/>
              <a:defRPr sz="2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Presentatör och datum</a:t>
            </a:r>
          </a:p>
        </p:txBody>
      </p:sp>
      <p:sp>
        <p:nvSpPr>
          <p:cNvPr id="9" name="Rubrik 6"/>
          <p:cNvSpPr>
            <a:spLocks noGrp="1"/>
          </p:cNvSpPr>
          <p:nvPr>
            <p:ph type="title" hasCustomPrompt="1"/>
          </p:nvPr>
        </p:nvSpPr>
        <p:spPr>
          <a:xfrm>
            <a:off x="838200" y="1275328"/>
            <a:ext cx="10515600" cy="684101"/>
          </a:xfrm>
        </p:spPr>
        <p:txBody>
          <a:bodyPr/>
          <a:lstStyle>
            <a:lvl1pPr algn="ctr">
              <a:defRPr>
                <a:solidFill>
                  <a:schemeClr val="bg1"/>
                </a:solidFill>
              </a:defRPr>
            </a:lvl1pPr>
          </a:lstStyle>
          <a:p>
            <a:r>
              <a:rPr lang="sv-SE"/>
              <a:t>PRESENTATIONS RUBRIK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å grundsida">
    <p:bg>
      <p:bgPr>
        <a:solidFill>
          <a:srgbClr val="555653"/>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Dra bilden till platshållaren eller klicka på ikonen för att lägga till den</a:t>
            </a:r>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lbild bak grundsida">
    <p:bg>
      <p:bgPr>
        <a:solidFill>
          <a:schemeClr val="bg1"/>
        </a:solidFill>
        <a:effectLst/>
      </p:bgPr>
    </p:bg>
    <p:spTree>
      <p:nvGrpSpPr>
        <p:cNvPr id="1" name=""/>
        <p:cNvGrpSpPr/>
        <p:nvPr/>
      </p:nvGrpSpPr>
      <p:grpSpPr>
        <a:xfrm>
          <a:off x="0" y="0"/>
          <a:ext cx="0" cy="0"/>
          <a:chOff x="0" y="0"/>
          <a:chExt cx="0" cy="0"/>
        </a:xfrm>
      </p:grpSpPr>
      <p:sp>
        <p:nvSpPr>
          <p:cNvPr id="4" name="Platshållare för bild 3"/>
          <p:cNvSpPr>
            <a:spLocks noGrp="1"/>
          </p:cNvSpPr>
          <p:nvPr>
            <p:ph type="pic" sz="quarter" idx="12"/>
          </p:nvPr>
        </p:nvSpPr>
        <p:spPr>
          <a:xfrm>
            <a:off x="0" y="0"/>
            <a:ext cx="12192000" cy="6858000"/>
          </a:xfrm>
        </p:spPr>
        <p:txBody>
          <a:bodyPr/>
          <a:lstStyle/>
          <a:p>
            <a:r>
              <a:rPr lang="sv-SE"/>
              <a:t>Dra bilden till platshållaren eller klicka på ikonen för att lägga till den</a:t>
            </a:r>
          </a:p>
        </p:txBody>
      </p:sp>
      <p:pic>
        <p:nvPicPr>
          <p:cNvPr id="6" name="Picture 7" descr="logvit.png"/>
          <p:cNvPicPr>
            <a:picLocks noChangeAspect="1"/>
          </p:cNvPicPr>
          <p:nvPr userDrawn="1"/>
        </p:nvPicPr>
        <p:blipFill>
          <a:blip r:embed="rId2" cstate="screen">
            <a:alphaModFix amt="99000"/>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
        <p:nvSpPr>
          <p:cNvPr id="2" name="Rubrik 1"/>
          <p:cNvSpPr>
            <a:spLocks noGrp="1"/>
          </p:cNvSpPr>
          <p:nvPr>
            <p:ph type="title" hasCustomPrompt="1"/>
          </p:nvPr>
        </p:nvSpPr>
        <p:spPr>
          <a:xfrm>
            <a:off x="507234" y="512763"/>
            <a:ext cx="11168829" cy="637410"/>
          </a:xfrm>
        </p:spPr>
        <p:txBody>
          <a:bodyPr/>
          <a:lstStyle>
            <a:lvl1pPr>
              <a:defRPr>
                <a:solidFill>
                  <a:schemeClr val="bg1"/>
                </a:solidFill>
              </a:defRPr>
            </a:lvl1pPr>
          </a:lstStyle>
          <a:p>
            <a:r>
              <a:rPr lang="sv-SE"/>
              <a:t>Rubrik</a:t>
            </a:r>
          </a:p>
        </p:txBody>
      </p:sp>
      <p:sp>
        <p:nvSpPr>
          <p:cNvPr id="13" name="Platshållare för text 12"/>
          <p:cNvSpPr>
            <a:spLocks noGrp="1"/>
          </p:cNvSpPr>
          <p:nvPr>
            <p:ph type="body" sz="quarter" idx="11"/>
          </p:nvPr>
        </p:nvSpPr>
        <p:spPr>
          <a:xfrm>
            <a:off x="515937" y="1397530"/>
            <a:ext cx="11160126"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tasida">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1524000" y="4913963"/>
            <a:ext cx="9144000" cy="1527658"/>
          </a:xfrm>
        </p:spPr>
        <p:txBody>
          <a:bodyPr>
            <a:normAutofit/>
          </a:bodyPr>
          <a:lstStyle>
            <a:lvl1pPr marL="0" indent="0" algn="ctr">
              <a:buNone/>
              <a:defRPr sz="2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Förnamn Efternamn</a:t>
            </a:r>
            <a:br>
              <a:rPr lang="sv-SE"/>
            </a:br>
            <a:r>
              <a:rPr lang="sv-SE" err="1"/>
              <a:t>Mobilnr</a:t>
            </a:r>
            <a:r>
              <a:rPr lang="sv-SE"/>
              <a:t>, </a:t>
            </a:r>
            <a:r>
              <a:rPr lang="sv-SE" err="1"/>
              <a:t>Telefonnr</a:t>
            </a:r>
            <a:r>
              <a:rPr lang="sv-SE"/>
              <a:t>, e-postadress</a:t>
            </a:r>
            <a:br>
              <a:rPr lang="sv-SE"/>
            </a:br>
            <a:r>
              <a:rPr lang="sv-SE" err="1"/>
              <a:t>avfallsverige.se</a:t>
            </a:r>
            <a:endParaRPr lang="sv-SE"/>
          </a:p>
        </p:txBody>
      </p:sp>
      <p:pic>
        <p:nvPicPr>
          <p:cNvPr id="5" name="Picture 2" descr="log_green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53597" y="1444510"/>
            <a:ext cx="5084778" cy="2300175"/>
          </a:xfrm>
          <a:prstGeom prst="rect">
            <a:avLst/>
          </a:prstGeom>
        </p:spPr>
      </p:pic>
      <p:sp>
        <p:nvSpPr>
          <p:cNvPr id="6" name="textruta 5"/>
          <p:cNvSpPr txBox="1"/>
          <p:nvPr userDrawn="1"/>
        </p:nvSpPr>
        <p:spPr>
          <a:xfrm>
            <a:off x="5206524" y="4329592"/>
            <a:ext cx="1778924" cy="523220"/>
          </a:xfrm>
          <a:prstGeom prst="rect">
            <a:avLst/>
          </a:prstGeom>
          <a:noFill/>
        </p:spPr>
        <p:txBody>
          <a:bodyPr wrap="square" rtlCol="0">
            <a:spAutoFit/>
          </a:bodyPr>
          <a:lstStyle/>
          <a:p>
            <a:pPr algn="ctr"/>
            <a:r>
              <a:rPr lang="sv-SE" sz="2800" b="1">
                <a:solidFill>
                  <a:schemeClr val="bg2"/>
                </a:solidFill>
              </a:rPr>
              <a:t>TACK!</a:t>
            </a:r>
            <a:endParaRPr lang="sv-SE" sz="2400" b="1">
              <a:solidFill>
                <a:schemeClr val="bg2"/>
              </a:solidFill>
            </a:endParaRPr>
          </a:p>
        </p:txBody>
      </p:sp>
    </p:spTree>
    <p:extLst>
      <p:ext uri="{BB962C8B-B14F-4D97-AF65-F5344CB8AC3E}">
        <p14:creationId xmlns:p14="http://schemas.microsoft.com/office/powerpoint/2010/main" val="1982089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istasida">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1524000" y="4913963"/>
            <a:ext cx="9144000" cy="1527658"/>
          </a:xfrm>
        </p:spPr>
        <p:txBody>
          <a:bodyPr>
            <a:normAutofit/>
          </a:bodyPr>
          <a:lstStyle>
            <a:lvl1pPr marL="0" indent="0" algn="ctr">
              <a:buNone/>
              <a:defRPr sz="2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Förnamn Efternamn</a:t>
            </a:r>
            <a:br>
              <a:rPr lang="sv-SE"/>
            </a:br>
            <a:r>
              <a:rPr lang="sv-SE" err="1"/>
              <a:t>Mobilnr</a:t>
            </a:r>
            <a:r>
              <a:rPr lang="sv-SE"/>
              <a:t>, </a:t>
            </a:r>
            <a:r>
              <a:rPr lang="sv-SE" err="1"/>
              <a:t>Telefonnr</a:t>
            </a:r>
            <a:r>
              <a:rPr lang="sv-SE"/>
              <a:t>, e-postadress</a:t>
            </a:r>
            <a:br>
              <a:rPr lang="sv-SE"/>
            </a:br>
            <a:r>
              <a:rPr lang="sv-SE" err="1"/>
              <a:t>avfallsverige.se</a:t>
            </a:r>
            <a:endParaRPr lang="sv-SE"/>
          </a:p>
        </p:txBody>
      </p:sp>
      <p:pic>
        <p:nvPicPr>
          <p:cNvPr id="5" name="Picture 2" descr="log_green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53597" y="1444510"/>
            <a:ext cx="5084778" cy="2300175"/>
          </a:xfrm>
          <a:prstGeom prst="rect">
            <a:avLst/>
          </a:prstGeom>
        </p:spPr>
      </p:pic>
      <p:sp>
        <p:nvSpPr>
          <p:cNvPr id="6" name="textruta 5"/>
          <p:cNvSpPr txBox="1"/>
          <p:nvPr userDrawn="1"/>
        </p:nvSpPr>
        <p:spPr>
          <a:xfrm>
            <a:off x="4645680" y="4329592"/>
            <a:ext cx="2900612" cy="523220"/>
          </a:xfrm>
          <a:prstGeom prst="rect">
            <a:avLst/>
          </a:prstGeom>
          <a:noFill/>
        </p:spPr>
        <p:txBody>
          <a:bodyPr wrap="square" rtlCol="0">
            <a:spAutoFit/>
          </a:bodyPr>
          <a:lstStyle/>
          <a:p>
            <a:pPr algn="ctr"/>
            <a:r>
              <a:rPr lang="sv-SE" sz="2800" b="1">
                <a:solidFill>
                  <a:schemeClr val="bg2"/>
                </a:solidFill>
              </a:rPr>
              <a:t>THANK YOU</a:t>
            </a:r>
            <a:endParaRPr lang="sv-SE" sz="2400" b="1">
              <a:solidFill>
                <a:schemeClr val="bg2"/>
              </a:solidFill>
            </a:endParaRPr>
          </a:p>
        </p:txBody>
      </p:sp>
    </p:spTree>
    <p:extLst>
      <p:ext uri="{BB962C8B-B14F-4D97-AF65-F5344CB8AC3E}">
        <p14:creationId xmlns:p14="http://schemas.microsoft.com/office/powerpoint/2010/main" val="181100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Vit grundsida">
    <p:spTree>
      <p:nvGrpSpPr>
        <p:cNvPr id="1" name=""/>
        <p:cNvGrpSpPr/>
        <p:nvPr/>
      </p:nvGrpSpPr>
      <p:grpSpPr>
        <a:xfrm>
          <a:off x="0" y="0"/>
          <a:ext cx="0" cy="0"/>
          <a:chOff x="0" y="0"/>
          <a:chExt cx="0" cy="0"/>
        </a:xfrm>
      </p:grpSpPr>
      <p:pic>
        <p:nvPicPr>
          <p:cNvPr id="5" name="Picture 4" descr="log_green_lig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938" y="6042635"/>
            <a:ext cx="2700000" cy="345158"/>
          </a:xfrm>
          <a:prstGeom prst="rect">
            <a:avLst/>
          </a:prstGeom>
        </p:spPr>
      </p:pic>
      <p:sp>
        <p:nvSpPr>
          <p:cNvPr id="15" name="Platshållare för bild 14"/>
          <p:cNvSpPr>
            <a:spLocks noGrp="1"/>
          </p:cNvSpPr>
          <p:nvPr>
            <p:ph type="pic" sz="quarter" idx="12" hasCustomPrompt="1"/>
          </p:nvPr>
        </p:nvSpPr>
        <p:spPr>
          <a:xfrm>
            <a:off x="8685728" y="1177380"/>
            <a:ext cx="2990336" cy="4478354"/>
          </a:xfrm>
        </p:spPr>
        <p:txBody>
          <a:bodyPr>
            <a:normAutofit/>
          </a:bodyPr>
          <a:lstStyle>
            <a:lvl1pPr>
              <a:defRPr sz="2000"/>
            </a:lvl1pPr>
          </a:lstStyle>
          <a:p>
            <a:r>
              <a:rPr lang="sv-SE" noProof="0" dirty="0"/>
              <a:t>Omslagsbild (läggs in av Avfall Sverige)</a:t>
            </a:r>
          </a:p>
        </p:txBody>
      </p:sp>
    </p:spTree>
    <p:extLst>
      <p:ext uri="{BB962C8B-B14F-4D97-AF65-F5344CB8AC3E}">
        <p14:creationId xmlns:p14="http://schemas.microsoft.com/office/powerpoint/2010/main" val="2577448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ernativ Förstasida">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1524000" y="2113755"/>
            <a:ext cx="9144000" cy="584371"/>
          </a:xfrm>
        </p:spPr>
        <p:txBody>
          <a:bodyPr>
            <a:normAutofit/>
          </a:bodyPr>
          <a:lstStyle>
            <a:lvl1pPr marL="0" indent="0" algn="ctr">
              <a:buNone/>
              <a:defRPr sz="2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Presentatör och datum</a:t>
            </a:r>
          </a:p>
        </p:txBody>
      </p:sp>
      <p:sp>
        <p:nvSpPr>
          <p:cNvPr id="7" name="Rubrik 6"/>
          <p:cNvSpPr>
            <a:spLocks noGrp="1"/>
          </p:cNvSpPr>
          <p:nvPr>
            <p:ph type="title" hasCustomPrompt="1"/>
          </p:nvPr>
        </p:nvSpPr>
        <p:spPr>
          <a:xfrm>
            <a:off x="838200" y="1275328"/>
            <a:ext cx="10515600" cy="684101"/>
          </a:xfrm>
        </p:spPr>
        <p:txBody>
          <a:bodyPr/>
          <a:lstStyle>
            <a:lvl1pPr algn="ctr">
              <a:defRPr>
                <a:solidFill>
                  <a:schemeClr val="bg2"/>
                </a:solidFill>
              </a:defRPr>
            </a:lvl1pPr>
          </a:lstStyle>
          <a:p>
            <a:r>
              <a:rPr lang="sv-SE"/>
              <a:t>PRESENTATIONS RUBRIK</a:t>
            </a:r>
          </a:p>
        </p:txBody>
      </p:sp>
      <p:pic>
        <p:nvPicPr>
          <p:cNvPr id="8" name="Picture 2" descr="log_green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5225" y="3578111"/>
            <a:ext cx="4068384" cy="1840394"/>
          </a:xfrm>
          <a:prstGeom prst="rect">
            <a:avLst/>
          </a:prstGeom>
        </p:spPr>
      </p:pic>
    </p:spTree>
    <p:extLst>
      <p:ext uri="{BB962C8B-B14F-4D97-AF65-F5344CB8AC3E}">
        <p14:creationId xmlns:p14="http://schemas.microsoft.com/office/powerpoint/2010/main" val="173623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t grundsid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tx2"/>
                </a:solidFill>
              </a:defRPr>
            </a:lvl1pPr>
          </a:lstStyle>
          <a:p>
            <a:r>
              <a:rPr lang="sv-SE"/>
              <a:t>Rubrik</a:t>
            </a:r>
          </a:p>
        </p:txBody>
      </p:sp>
      <p:pic>
        <p:nvPicPr>
          <p:cNvPr id="5" name="Picture 4" descr="log_green_lig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158"/>
          </a:xfrm>
          <a:prstGeom prst="rect">
            <a:avLst/>
          </a:prstGeom>
        </p:spPr>
      </p:pic>
      <p:sp>
        <p:nvSpPr>
          <p:cNvPr id="13" name="Platshållare för text 12"/>
          <p:cNvSpPr>
            <a:spLocks noGrp="1"/>
          </p:cNvSpPr>
          <p:nvPr>
            <p:ph type="body" sz="quarter" idx="11"/>
          </p:nvPr>
        </p:nvSpPr>
        <p:spPr>
          <a:xfrm>
            <a:off x="515937" y="1397530"/>
            <a:ext cx="7008123" cy="4258203"/>
          </a:xfrm>
        </p:spPr>
        <p:txBody>
          <a:bodyPr>
            <a:normAutofit/>
          </a:bodyPr>
          <a:lstStyle>
            <a:lvl1pPr>
              <a:defRPr sz="2000">
                <a:solidFill>
                  <a:schemeClr val="tx2"/>
                </a:solidFill>
              </a:defRPr>
            </a:lvl1pPr>
            <a:lvl2pPr>
              <a:defRPr sz="2000">
                <a:solidFill>
                  <a:schemeClr val="tx2"/>
                </a:solidFill>
              </a:defRPr>
            </a:lvl2pPr>
            <a:lvl3pPr>
              <a:defRPr sz="2000">
                <a:solidFill>
                  <a:schemeClr val="tx2"/>
                </a:solidFill>
              </a:defRPr>
            </a:lvl3pPr>
            <a:lvl4pPr>
              <a:defRPr sz="2000">
                <a:solidFill>
                  <a:schemeClr val="tx2"/>
                </a:solidFill>
              </a:defRPr>
            </a:lvl4pPr>
            <a:lvl5pPr>
              <a:defRPr sz="2000">
                <a:solidFill>
                  <a:schemeClr val="tx2"/>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normAutofit/>
          </a:bodyPr>
          <a:lstStyle>
            <a:lvl1pPr>
              <a:defRPr sz="2000"/>
            </a:lvl1pPr>
          </a:lstStyle>
          <a:p>
            <a:r>
              <a:rPr lang="sv-SE"/>
              <a:t>Dra bilden till platshållaren eller klicka på ikonen för att lägga till den</a:t>
            </a:r>
          </a:p>
        </p:txBody>
      </p:sp>
    </p:spTree>
    <p:extLst>
      <p:ext uri="{BB962C8B-B14F-4D97-AF65-F5344CB8AC3E}">
        <p14:creationId xmlns:p14="http://schemas.microsoft.com/office/powerpoint/2010/main" val="66941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ön grundsida">
    <p:bg>
      <p:bgPr>
        <a:solidFill>
          <a:schemeClr val="tx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Dra bilden till platshållaren eller klicka på ikonen för att lägga till den</a:t>
            </a:r>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å grundsida">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Dra bilden till platshållaren eller klicka på ikonen för att lägga till den</a:t>
            </a:r>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öd grundsida">
    <p:bg>
      <p:bgPr>
        <a:solidFill>
          <a:schemeClr val="accent6"/>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Dra bilden till platshållaren eller klicka på ikonen för att lägga till den</a:t>
            </a:r>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jusblå grundsida">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Dra bilden till platshållaren eller klicka på ikonen för att lägga till den</a:t>
            </a:r>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nröd grundsida">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Dra bilden till platshållaren eller klicka på ikonen för att lägga till den</a:t>
            </a:r>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jusgrön grundsida">
    <p:bg>
      <p:bgPr>
        <a:solidFill>
          <a:schemeClr val="accent5"/>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Dra bilden till platshållaren eller klicka på ikonen för att lägga till den</a:t>
            </a:r>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15938" y="500062"/>
            <a:ext cx="10515600" cy="715421"/>
          </a:xfrm>
          <a:prstGeom prst="rect">
            <a:avLst/>
          </a:prstGeom>
        </p:spPr>
        <p:txBody>
          <a:bodyPr vert="horz" lIns="91440" tIns="45720" rIns="91440" bIns="45720" rtlCol="0" anchor="ctr">
            <a:normAutofit/>
          </a:bodyPr>
          <a:lstStyle/>
          <a:p>
            <a:r>
              <a:rPr lang="sv-SE"/>
              <a:t>Klicka här för att ändra formatet för bakgrundsrubriken</a:t>
            </a:r>
          </a:p>
        </p:txBody>
      </p:sp>
      <p:sp>
        <p:nvSpPr>
          <p:cNvPr id="3" name="Platshållare för text 2"/>
          <p:cNvSpPr>
            <a:spLocks noGrp="1"/>
          </p:cNvSpPr>
          <p:nvPr>
            <p:ph type="body" idx="1"/>
          </p:nvPr>
        </p:nvSpPr>
        <p:spPr>
          <a:xfrm>
            <a:off x="515938" y="1580298"/>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42709561"/>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7" r:id="rId8"/>
    <p:sldLayoutId id="2147483658" r:id="rId9"/>
    <p:sldLayoutId id="2147483662" r:id="rId10"/>
    <p:sldLayoutId id="2147483659" r:id="rId11"/>
    <p:sldLayoutId id="2147483660" r:id="rId12"/>
    <p:sldLayoutId id="2147483663" r:id="rId13"/>
    <p:sldLayoutId id="214748366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 userDrawn="1">
          <p15:clr>
            <a:srgbClr val="F26B43"/>
          </p15:clr>
        </p15:guide>
        <p15:guide id="2" pos="325" userDrawn="1">
          <p15:clr>
            <a:srgbClr val="F26B43"/>
          </p15:clr>
        </p15:guide>
        <p15:guide id="3" pos="7355" userDrawn="1">
          <p15:clr>
            <a:srgbClr val="F26B43"/>
          </p15:clr>
        </p15:guide>
        <p15:guide id="4" orient="horz" pos="356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no.wikipedia.org/wiki/Bosspan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mailto:jenny.westin@avfallsverige.se" TargetMode="External"/><Relationship Id="rId2" Type="http://schemas.openxmlformats.org/officeDocument/2006/relationships/hyperlink" Target="http://www.avfallsverige.se/"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stats.libretexts.org/Bookshelves/Introductory_Statistics/Book:_Introductory_Statistics_(Lane)/1:_Introduction_to_Statistics/1.14:_Statistical_Literacy"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pixabay.com/en/puzzle-pieces-fitting-setting-30552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p:cNvSpPr>
            <a:spLocks noGrp="1"/>
          </p:cNvSpPr>
          <p:nvPr>
            <p:ph type="subTitle" idx="1"/>
          </p:nvPr>
        </p:nvSpPr>
        <p:spPr>
          <a:xfrm>
            <a:off x="1524000" y="2301323"/>
            <a:ext cx="9144000" cy="395269"/>
          </a:xfrm>
        </p:spPr>
        <p:txBody>
          <a:bodyPr>
            <a:normAutofit/>
          </a:bodyPr>
          <a:lstStyle/>
          <a:p>
            <a:r>
              <a:rPr lang="sv-SE" b="1"/>
              <a:t>- Användning, effekt och goda exempel</a:t>
            </a:r>
          </a:p>
        </p:txBody>
      </p:sp>
      <p:sp>
        <p:nvSpPr>
          <p:cNvPr id="3" name="Rubrik 2"/>
          <p:cNvSpPr>
            <a:spLocks noGrp="1"/>
          </p:cNvSpPr>
          <p:nvPr>
            <p:ph type="title"/>
          </p:nvPr>
        </p:nvSpPr>
        <p:spPr/>
        <p:txBody>
          <a:bodyPr>
            <a:normAutofit/>
          </a:bodyPr>
          <a:lstStyle/>
          <a:p>
            <a:r>
              <a:rPr lang="sv-SE" cap="all"/>
              <a:t>Miljöstyrande avfallstaxor</a:t>
            </a:r>
            <a:endParaRPr lang="sv-SE"/>
          </a:p>
        </p:txBody>
      </p:sp>
      <p:sp>
        <p:nvSpPr>
          <p:cNvPr id="4" name="Underrubrik 1">
            <a:extLst>
              <a:ext uri="{FF2B5EF4-FFF2-40B4-BE49-F238E27FC236}">
                <a16:creationId xmlns:a16="http://schemas.microsoft.com/office/drawing/2014/main" id="{51CDAAEA-E451-6E4A-8182-3FAB62012F74}"/>
              </a:ext>
            </a:extLst>
          </p:cNvPr>
          <p:cNvSpPr txBox="1">
            <a:spLocks/>
          </p:cNvSpPr>
          <p:nvPr/>
        </p:nvSpPr>
        <p:spPr>
          <a:xfrm>
            <a:off x="1501697" y="2793075"/>
            <a:ext cx="9144000" cy="3952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00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sv-SE"/>
              <a:t>Rapport 2020:28</a:t>
            </a:r>
          </a:p>
        </p:txBody>
      </p:sp>
    </p:spTree>
    <p:extLst>
      <p:ext uri="{BB962C8B-B14F-4D97-AF65-F5344CB8AC3E}">
        <p14:creationId xmlns:p14="http://schemas.microsoft.com/office/powerpoint/2010/main" val="92590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F9598C-5EA5-4849-ABD4-9AC4F226517F}"/>
              </a:ext>
            </a:extLst>
          </p:cNvPr>
          <p:cNvSpPr>
            <a:spLocks noGrp="1"/>
          </p:cNvSpPr>
          <p:nvPr>
            <p:ph type="title"/>
          </p:nvPr>
        </p:nvSpPr>
        <p:spPr/>
        <p:txBody>
          <a:bodyPr/>
          <a:lstStyle/>
          <a:p>
            <a:r>
              <a:rPr lang="sv-SE"/>
              <a:t>Effekt av miljöstyrande taxa</a:t>
            </a:r>
          </a:p>
        </p:txBody>
      </p:sp>
      <p:sp>
        <p:nvSpPr>
          <p:cNvPr id="3" name="Platshållare för text 2">
            <a:extLst>
              <a:ext uri="{FF2B5EF4-FFF2-40B4-BE49-F238E27FC236}">
                <a16:creationId xmlns:a16="http://schemas.microsoft.com/office/drawing/2014/main" id="{656B4508-F4C1-4244-B1E4-6E64B55C91CC}"/>
              </a:ext>
            </a:extLst>
          </p:cNvPr>
          <p:cNvSpPr>
            <a:spLocks noGrp="1"/>
          </p:cNvSpPr>
          <p:nvPr>
            <p:ph type="body" sz="quarter" idx="11"/>
          </p:nvPr>
        </p:nvSpPr>
        <p:spPr/>
        <p:txBody>
          <a:bodyPr/>
          <a:lstStyle/>
          <a:p>
            <a:r>
              <a:rPr lang="sv-SE" sz="2400" dirty="0"/>
              <a:t>Begränsa tömd kärlvolym, genom:</a:t>
            </a:r>
          </a:p>
          <a:p>
            <a:pPr marL="342900" indent="-342900">
              <a:buFont typeface="Arial" panose="020B0604020202020204" pitchFamily="34" charset="0"/>
              <a:buChar char="•"/>
            </a:pPr>
            <a:r>
              <a:rPr lang="sv-SE" dirty="0"/>
              <a:t>Minskat hämtningsintervall</a:t>
            </a:r>
          </a:p>
          <a:p>
            <a:pPr marL="342900" indent="-342900">
              <a:buFont typeface="Arial" panose="020B0604020202020204" pitchFamily="34" charset="0"/>
              <a:buChar char="•"/>
            </a:pPr>
            <a:r>
              <a:rPr lang="sv-SE" dirty="0"/>
              <a:t>Minskad kärlstorlek</a:t>
            </a:r>
          </a:p>
          <a:p>
            <a:pPr marL="342900" indent="-342900">
              <a:buFont typeface="Arial" panose="020B0604020202020204" pitchFamily="34" charset="0"/>
              <a:buChar char="•"/>
            </a:pPr>
            <a:endParaRPr lang="sv-SE" dirty="0"/>
          </a:p>
          <a:p>
            <a:r>
              <a:rPr lang="sv-SE" sz="2400" dirty="0"/>
              <a:t>Innebär: </a:t>
            </a:r>
          </a:p>
          <a:p>
            <a:pPr marL="342900" indent="-342900">
              <a:buFont typeface="Arial" panose="020B0604020202020204" pitchFamily="34" charset="0"/>
              <a:buChar char="•"/>
            </a:pPr>
            <a:r>
              <a:rPr lang="sv-SE" dirty="0"/>
              <a:t>Bättre sortering av förpackningar, returpapper och matavfall</a:t>
            </a:r>
          </a:p>
          <a:p>
            <a:pPr marL="342900" indent="-342900">
              <a:buFont typeface="Arial" panose="020B0604020202020204" pitchFamily="34" charset="0"/>
              <a:buChar char="•"/>
            </a:pPr>
            <a:r>
              <a:rPr lang="sv-SE" dirty="0"/>
              <a:t>Uppmuntrar förebyggande av avfall</a:t>
            </a:r>
          </a:p>
        </p:txBody>
      </p:sp>
      <p:pic>
        <p:nvPicPr>
          <p:cNvPr id="8" name="Platshållare för bild 7">
            <a:extLst>
              <a:ext uri="{FF2B5EF4-FFF2-40B4-BE49-F238E27FC236}">
                <a16:creationId xmlns:a16="http://schemas.microsoft.com/office/drawing/2014/main" id="{451D2068-2EA7-4B55-A875-8985B9CBACAF}"/>
              </a:ext>
            </a:extLst>
          </p:cNvPr>
          <p:cNvPicPr>
            <a:picLocks noGrp="1" noChangeAspect="1"/>
          </p:cNvPicPr>
          <p:nvPr>
            <p:ph type="pic" sz="quarter" idx="12"/>
          </p:nvPr>
        </p:nvPicPr>
        <p:blipFill>
          <a:blip r:embed="rId3">
            <a:extLst>
              <a:ext uri="{837473B0-CC2E-450A-ABE3-18F120FF3D39}">
                <a1611:picAttrSrcUrl xmlns:a1611="http://schemas.microsoft.com/office/drawing/2016/11/main" r:id="rId4"/>
              </a:ext>
            </a:extLst>
          </a:blip>
          <a:srcRect l="6168" r="6168"/>
          <a:stretch>
            <a:fillRect/>
          </a:stretch>
        </p:blipFill>
        <p:spPr/>
      </p:pic>
    </p:spTree>
    <p:extLst>
      <p:ext uri="{BB962C8B-B14F-4D97-AF65-F5344CB8AC3E}">
        <p14:creationId xmlns:p14="http://schemas.microsoft.com/office/powerpoint/2010/main" val="215789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1531FC-0F65-4B2F-9341-3D0814457D7E}"/>
              </a:ext>
            </a:extLst>
          </p:cNvPr>
          <p:cNvSpPr>
            <a:spLocks noGrp="1"/>
          </p:cNvSpPr>
          <p:nvPr>
            <p:ph type="title"/>
          </p:nvPr>
        </p:nvSpPr>
        <p:spPr>
          <a:xfrm>
            <a:off x="507234" y="512763"/>
            <a:ext cx="7016827" cy="637410"/>
          </a:xfrm>
        </p:spPr>
        <p:txBody>
          <a:bodyPr anchor="ctr">
            <a:normAutofit/>
          </a:bodyPr>
          <a:lstStyle/>
          <a:p>
            <a:r>
              <a:rPr lang="sv-SE"/>
              <a:t>Andra faktorer som påverkar</a:t>
            </a:r>
          </a:p>
        </p:txBody>
      </p:sp>
      <p:sp>
        <p:nvSpPr>
          <p:cNvPr id="3" name="Platshållare för text 2">
            <a:extLst>
              <a:ext uri="{FF2B5EF4-FFF2-40B4-BE49-F238E27FC236}">
                <a16:creationId xmlns:a16="http://schemas.microsoft.com/office/drawing/2014/main" id="{CC7978BD-F485-4C78-8003-CCF0B211703F}"/>
              </a:ext>
            </a:extLst>
          </p:cNvPr>
          <p:cNvSpPr>
            <a:spLocks noGrp="1"/>
          </p:cNvSpPr>
          <p:nvPr>
            <p:ph type="body" sz="quarter" idx="11"/>
          </p:nvPr>
        </p:nvSpPr>
        <p:spPr>
          <a:xfrm>
            <a:off x="515937" y="1397530"/>
            <a:ext cx="7008123" cy="4258203"/>
          </a:xfrm>
        </p:spPr>
        <p:txBody>
          <a:bodyPr>
            <a:normAutofit/>
          </a:bodyPr>
          <a:lstStyle/>
          <a:p>
            <a:pPr marL="342900" indent="-342900">
              <a:buFont typeface="Arial" panose="020B0604020202020204" pitchFamily="34" charset="0"/>
              <a:buChar char="•"/>
            </a:pPr>
            <a:r>
              <a:rPr lang="sv-SE" sz="2400" dirty="0"/>
              <a:t>Befolkningstäthet</a:t>
            </a:r>
          </a:p>
          <a:p>
            <a:pPr marL="342900" indent="-342900">
              <a:buFont typeface="Arial" panose="020B0604020202020204" pitchFamily="34" charset="0"/>
              <a:buChar char="•"/>
            </a:pPr>
            <a:r>
              <a:rPr lang="sv-SE" sz="2400" dirty="0"/>
              <a:t>Taxans utformning och presentation</a:t>
            </a:r>
          </a:p>
          <a:p>
            <a:pPr marL="342900" indent="-342900">
              <a:buFont typeface="Arial" panose="020B0604020202020204" pitchFamily="34" charset="0"/>
              <a:buChar char="•"/>
            </a:pPr>
            <a:r>
              <a:rPr lang="sv-SE" sz="2400" dirty="0"/>
              <a:t>Kvalitetskontroll och återkoppling</a:t>
            </a:r>
          </a:p>
          <a:p>
            <a:pPr marL="342900" indent="-342900">
              <a:buFont typeface="Arial" panose="020B0604020202020204" pitchFamily="34" charset="0"/>
              <a:buChar char="•"/>
            </a:pPr>
            <a:r>
              <a:rPr lang="sv-SE" sz="2400" dirty="0"/>
              <a:t>Ideologisk inriktning</a:t>
            </a:r>
          </a:p>
          <a:p>
            <a:pPr marL="342900" indent="-342900">
              <a:buFont typeface="Arial" panose="020B0604020202020204" pitchFamily="34" charset="0"/>
              <a:buChar char="•"/>
            </a:pPr>
            <a:r>
              <a:rPr lang="sv-SE" sz="2400" dirty="0"/>
              <a:t>Organisation</a:t>
            </a:r>
          </a:p>
          <a:p>
            <a:pPr marL="342900" indent="-342900">
              <a:buFont typeface="Arial" panose="020B0604020202020204" pitchFamily="34" charset="0"/>
              <a:buChar char="•"/>
            </a:pPr>
            <a:r>
              <a:rPr lang="sv-SE" sz="2400" dirty="0"/>
              <a:t>Lätt att göra rätt</a:t>
            </a:r>
          </a:p>
          <a:p>
            <a:pPr marL="342900" indent="-342900">
              <a:buFont typeface="Arial" panose="020B0604020202020204" pitchFamily="34" charset="0"/>
              <a:buChar char="•"/>
            </a:pPr>
            <a:r>
              <a:rPr lang="sv-SE" sz="2400" dirty="0"/>
              <a:t>Information/kommunikation</a:t>
            </a:r>
          </a:p>
        </p:txBody>
      </p:sp>
      <p:pic>
        <p:nvPicPr>
          <p:cNvPr id="16" name="Platshållare för bild 15" descr="En bild som visar sitter, nära, kedja, skärbräda&#10;&#10;Automatiskt genererad beskrivning">
            <a:extLst>
              <a:ext uri="{FF2B5EF4-FFF2-40B4-BE49-F238E27FC236}">
                <a16:creationId xmlns:a16="http://schemas.microsoft.com/office/drawing/2014/main" id="{94E1EFDB-8A5C-49D2-A2B3-9382EEC4DF82}"/>
              </a:ext>
            </a:extLst>
          </p:cNvPr>
          <p:cNvPicPr>
            <a:picLocks noGrp="1" noChangeAspect="1"/>
          </p:cNvPicPr>
          <p:nvPr>
            <p:ph type="pic" sz="quarter" idx="12"/>
          </p:nvPr>
        </p:nvPicPr>
        <p:blipFill rotWithShape="1">
          <a:blip r:embed="rId3"/>
          <a:srcRect l="2205" r="39256" b="-2"/>
          <a:stretch/>
        </p:blipFill>
        <p:spPr>
          <a:xfrm>
            <a:off x="7942263" y="1397000"/>
            <a:ext cx="3733800" cy="4259263"/>
          </a:xfrm>
          <a:prstGeom prst="rect">
            <a:avLst/>
          </a:prstGeom>
          <a:noFill/>
        </p:spPr>
      </p:pic>
    </p:spTree>
    <p:extLst>
      <p:ext uri="{BB962C8B-B14F-4D97-AF65-F5344CB8AC3E}">
        <p14:creationId xmlns:p14="http://schemas.microsoft.com/office/powerpoint/2010/main" val="235665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6EBB7C-BF35-49B3-B664-F4487F114846}"/>
              </a:ext>
            </a:extLst>
          </p:cNvPr>
          <p:cNvSpPr>
            <a:spLocks noGrp="1"/>
          </p:cNvSpPr>
          <p:nvPr>
            <p:ph type="title"/>
          </p:nvPr>
        </p:nvSpPr>
        <p:spPr/>
        <p:txBody>
          <a:bodyPr/>
          <a:lstStyle/>
          <a:p>
            <a:r>
              <a:rPr lang="sv-SE"/>
              <a:t>Utveckling av miljöstyrande taxor</a:t>
            </a:r>
          </a:p>
        </p:txBody>
      </p:sp>
      <p:sp>
        <p:nvSpPr>
          <p:cNvPr id="3" name="Platshållare för text 2">
            <a:extLst>
              <a:ext uri="{FF2B5EF4-FFF2-40B4-BE49-F238E27FC236}">
                <a16:creationId xmlns:a16="http://schemas.microsoft.com/office/drawing/2014/main" id="{22573476-FEC8-41F8-8A99-8BADC500F3E4}"/>
              </a:ext>
            </a:extLst>
          </p:cNvPr>
          <p:cNvSpPr>
            <a:spLocks noGrp="1"/>
          </p:cNvSpPr>
          <p:nvPr>
            <p:ph type="body" sz="quarter" idx="11"/>
          </p:nvPr>
        </p:nvSpPr>
        <p:spPr>
          <a:xfrm>
            <a:off x="515937" y="1397530"/>
            <a:ext cx="7008123" cy="4458984"/>
          </a:xfrm>
        </p:spPr>
        <p:txBody>
          <a:bodyPr>
            <a:normAutofit/>
          </a:bodyPr>
          <a:lstStyle/>
          <a:p>
            <a:r>
              <a:rPr lang="sv-SE" dirty="0"/>
              <a:t>Miljöstyrning vid förändrad lagstiftning</a:t>
            </a:r>
          </a:p>
          <a:p>
            <a:pPr marL="342900" indent="-342900">
              <a:buFont typeface="Arial" panose="020B0604020202020204" pitchFamily="34" charset="0"/>
              <a:buChar char="•"/>
            </a:pPr>
            <a:r>
              <a:rPr lang="sv-SE" dirty="0"/>
              <a:t>Matavfallsinsamling</a:t>
            </a:r>
          </a:p>
          <a:p>
            <a:pPr marL="800100" lvl="1" indent="-342900">
              <a:buFont typeface="Systemtypsnitt"/>
              <a:buChar char="-"/>
            </a:pPr>
            <a:r>
              <a:rPr lang="sv-SE" sz="1800" dirty="0"/>
              <a:t>Krav på matavfallsinsamling från 2024</a:t>
            </a:r>
          </a:p>
          <a:p>
            <a:pPr marL="800100" lvl="1" indent="-342900">
              <a:buFont typeface="Systemtypsnitt"/>
              <a:buChar char="-"/>
            </a:pPr>
            <a:r>
              <a:rPr lang="sv-SE" sz="1800" dirty="0"/>
              <a:t>Obligatorisk matavfallsinsamling – OK </a:t>
            </a:r>
          </a:p>
          <a:p>
            <a:pPr marL="800100" lvl="1" indent="-342900">
              <a:buFont typeface="Systemtypsnitt"/>
              <a:buChar char="-"/>
            </a:pPr>
            <a:r>
              <a:rPr lang="sv-SE" sz="1800" dirty="0"/>
              <a:t>Miljöstyrande taxa – OK</a:t>
            </a:r>
          </a:p>
          <a:p>
            <a:pPr marL="800100" lvl="1" indent="-342900">
              <a:buFont typeface="Systemtypsnitt"/>
              <a:buChar char="-"/>
            </a:pPr>
            <a:r>
              <a:rPr lang="sv-SE" sz="1800" dirty="0"/>
              <a:t>Hur stor anslutning krävs för att taxan kan anses vara miljöstyrande och kravet på insamling uppfyllt?</a:t>
            </a:r>
          </a:p>
          <a:p>
            <a:pPr marL="342900" indent="-342900">
              <a:buFont typeface="Arial" panose="020B0604020202020204" pitchFamily="34" charset="0"/>
              <a:buChar char="•"/>
            </a:pPr>
            <a:r>
              <a:rPr lang="sv-SE" dirty="0"/>
              <a:t>Förpackningar</a:t>
            </a:r>
          </a:p>
          <a:p>
            <a:pPr marL="800100" lvl="1" indent="-342900">
              <a:buFont typeface="Systemtypsnitt"/>
              <a:buChar char="-"/>
            </a:pPr>
            <a:r>
              <a:rPr lang="sv-SE" sz="1800" dirty="0"/>
              <a:t>Kommuner med FNI i egen regi – obligatorisk insamling för alla (ej möjligt med miljöstyrning)</a:t>
            </a:r>
          </a:p>
          <a:p>
            <a:pPr marL="800100" lvl="1" indent="-342900">
              <a:buFont typeface="Systemtypsnitt"/>
              <a:buChar char="-"/>
            </a:pPr>
            <a:r>
              <a:rPr lang="sv-SE" sz="1800" dirty="0"/>
              <a:t>Kommuner där producenterna tillhandahåller ett system – taxan kommer behöva göras om för att möta minskat behov av tömd volym</a:t>
            </a:r>
          </a:p>
        </p:txBody>
      </p:sp>
      <p:pic>
        <p:nvPicPr>
          <p:cNvPr id="6" name="Platshållare för bild 5" descr="En bild som visar mat, tilltugg&#10;&#10;Automatiskt genererad beskrivning">
            <a:extLst>
              <a:ext uri="{FF2B5EF4-FFF2-40B4-BE49-F238E27FC236}">
                <a16:creationId xmlns:a16="http://schemas.microsoft.com/office/drawing/2014/main" id="{3FE48E64-FDD7-7F40-B558-B114364B687F}"/>
              </a:ext>
            </a:extLst>
          </p:cNvPr>
          <p:cNvPicPr>
            <a:picLocks noGrp="1" noChangeAspect="1"/>
          </p:cNvPicPr>
          <p:nvPr>
            <p:ph type="pic" sz="quarter" idx="12"/>
          </p:nvPr>
        </p:nvPicPr>
        <p:blipFill rotWithShape="1">
          <a:blip r:embed="rId3"/>
          <a:srcRect l="-766" r="-275"/>
          <a:stretch/>
        </p:blipFill>
        <p:spPr>
          <a:xfrm>
            <a:off x="7302321" y="1150173"/>
            <a:ext cx="4556340" cy="2241792"/>
          </a:xfrm>
        </p:spPr>
      </p:pic>
    </p:spTree>
    <p:extLst>
      <p:ext uri="{BB962C8B-B14F-4D97-AF65-F5344CB8AC3E}">
        <p14:creationId xmlns:p14="http://schemas.microsoft.com/office/powerpoint/2010/main" val="1384435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6EBB7C-BF35-49B3-B664-F4487F114846}"/>
              </a:ext>
            </a:extLst>
          </p:cNvPr>
          <p:cNvSpPr>
            <a:spLocks noGrp="1"/>
          </p:cNvSpPr>
          <p:nvPr>
            <p:ph type="title"/>
          </p:nvPr>
        </p:nvSpPr>
        <p:spPr/>
        <p:txBody>
          <a:bodyPr/>
          <a:lstStyle/>
          <a:p>
            <a:r>
              <a:rPr lang="sv-SE"/>
              <a:t>Utveckling av miljöstyrande taxor</a:t>
            </a:r>
          </a:p>
        </p:txBody>
      </p:sp>
      <p:sp>
        <p:nvSpPr>
          <p:cNvPr id="3" name="Platshållare för text 2">
            <a:extLst>
              <a:ext uri="{FF2B5EF4-FFF2-40B4-BE49-F238E27FC236}">
                <a16:creationId xmlns:a16="http://schemas.microsoft.com/office/drawing/2014/main" id="{22573476-FEC8-41F8-8A99-8BADC500F3E4}"/>
              </a:ext>
            </a:extLst>
          </p:cNvPr>
          <p:cNvSpPr>
            <a:spLocks noGrp="1"/>
          </p:cNvSpPr>
          <p:nvPr>
            <p:ph type="body" sz="quarter" idx="11"/>
          </p:nvPr>
        </p:nvSpPr>
        <p:spPr>
          <a:xfrm>
            <a:off x="515937" y="1397530"/>
            <a:ext cx="7008123" cy="4458984"/>
          </a:xfrm>
        </p:spPr>
        <p:txBody>
          <a:bodyPr>
            <a:normAutofit/>
          </a:bodyPr>
          <a:lstStyle/>
          <a:p>
            <a:r>
              <a:rPr lang="sv-SE" sz="2400" dirty="0"/>
              <a:t>Taxans potential som styrmedel i framtiden</a:t>
            </a:r>
          </a:p>
          <a:p>
            <a:pPr marL="800100" lvl="1" indent="-342900">
              <a:buFont typeface="Arial" panose="020B0604020202020204" pitchFamily="34" charset="0"/>
              <a:buChar char="•"/>
            </a:pPr>
            <a:r>
              <a:rPr lang="sv-SE" sz="2400" dirty="0"/>
              <a:t>Minska restavfallet</a:t>
            </a:r>
          </a:p>
          <a:p>
            <a:pPr marL="800100" lvl="1" indent="-342900">
              <a:buFont typeface="Arial" panose="020B0604020202020204" pitchFamily="34" charset="0"/>
              <a:buChar char="•"/>
            </a:pPr>
            <a:r>
              <a:rPr lang="sv-SE" sz="2400" dirty="0"/>
              <a:t>Sortera /minska grovavfall</a:t>
            </a:r>
          </a:p>
          <a:p>
            <a:pPr marL="800100" lvl="1" indent="-342900">
              <a:buFont typeface="Arial" panose="020B0604020202020204" pitchFamily="34" charset="0"/>
              <a:buChar char="•"/>
            </a:pPr>
            <a:r>
              <a:rPr lang="sv-SE" sz="2400" dirty="0"/>
              <a:t>Förebygga avfall</a:t>
            </a:r>
          </a:p>
          <a:p>
            <a:pPr marL="800100" lvl="1" indent="-342900">
              <a:buFont typeface="Arial" panose="020B0604020202020204" pitchFamily="34" charset="0"/>
              <a:buChar char="•"/>
            </a:pPr>
            <a:r>
              <a:rPr lang="sv-SE" sz="2400" dirty="0"/>
              <a:t>Minska transporter </a:t>
            </a:r>
          </a:p>
          <a:p>
            <a:pPr lvl="1"/>
            <a:endParaRPr lang="sv-SE" dirty="0"/>
          </a:p>
        </p:txBody>
      </p:sp>
      <p:pic>
        <p:nvPicPr>
          <p:cNvPr id="7" name="Bildobjekt 6" descr="En bild som visar utomhus, man, stående, håller&#10;&#10;Automatiskt genererad beskrivning">
            <a:extLst>
              <a:ext uri="{FF2B5EF4-FFF2-40B4-BE49-F238E27FC236}">
                <a16:creationId xmlns:a16="http://schemas.microsoft.com/office/drawing/2014/main" id="{1A118239-D394-804C-A0D0-137146CCEE5E}"/>
              </a:ext>
            </a:extLst>
          </p:cNvPr>
          <p:cNvPicPr>
            <a:picLocks noChangeAspect="1"/>
          </p:cNvPicPr>
          <p:nvPr/>
        </p:nvPicPr>
        <p:blipFill>
          <a:blip r:embed="rId3"/>
          <a:stretch>
            <a:fillRect/>
          </a:stretch>
        </p:blipFill>
        <p:spPr>
          <a:xfrm>
            <a:off x="8576807" y="-420549"/>
            <a:ext cx="5251715" cy="7278549"/>
          </a:xfrm>
          <a:prstGeom prst="rect">
            <a:avLst/>
          </a:prstGeom>
        </p:spPr>
      </p:pic>
    </p:spTree>
    <p:extLst>
      <p:ext uri="{BB962C8B-B14F-4D97-AF65-F5344CB8AC3E}">
        <p14:creationId xmlns:p14="http://schemas.microsoft.com/office/powerpoint/2010/main" val="352838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Rapportinformation</a:t>
            </a:r>
          </a:p>
        </p:txBody>
      </p:sp>
      <p:sp>
        <p:nvSpPr>
          <p:cNvPr id="3" name="Platshållare för text 2"/>
          <p:cNvSpPr>
            <a:spLocks noGrp="1"/>
          </p:cNvSpPr>
          <p:nvPr>
            <p:ph type="body" sz="quarter" idx="11"/>
          </p:nvPr>
        </p:nvSpPr>
        <p:spPr/>
        <p:txBody>
          <a:bodyPr/>
          <a:lstStyle/>
          <a:p>
            <a:r>
              <a:rPr lang="sv-SE" dirty="0"/>
              <a:t>Rapporten finns för nedladdning (kostnadsfritt för Avfall Sveriges medlemmar) från </a:t>
            </a:r>
            <a:r>
              <a:rPr lang="sv-SE" dirty="0">
                <a:hlinkClick r:id="rId2"/>
              </a:rPr>
              <a:t>www.avfallsverige.se</a:t>
            </a:r>
            <a:endParaRPr lang="sv-SE" dirty="0"/>
          </a:p>
          <a:p>
            <a:endParaRPr lang="sv-SE" dirty="0"/>
          </a:p>
          <a:p>
            <a:r>
              <a:rPr lang="sv-SE" dirty="0"/>
              <a:t>Mer information om detta projekt kan du få från:</a:t>
            </a:r>
          </a:p>
          <a:p>
            <a:r>
              <a:rPr lang="sv-SE"/>
              <a:t>Jenny </a:t>
            </a:r>
            <a:r>
              <a:rPr lang="sv-SE" dirty="0"/>
              <a:t>Westin, rådgivare för statistik och avfallstaxor</a:t>
            </a:r>
          </a:p>
          <a:p>
            <a:r>
              <a:rPr lang="sv-SE" dirty="0"/>
              <a:t>Tel. 040-35 66 15, e-post: </a:t>
            </a:r>
            <a:r>
              <a:rPr lang="sv-SE" dirty="0">
                <a:hlinkClick r:id="rId3"/>
              </a:rPr>
              <a:t>jenny.westin@avfallsverige.se</a:t>
            </a:r>
            <a:endParaRPr lang="sv-SE" dirty="0"/>
          </a:p>
          <a:p>
            <a:endParaRPr lang="sv-SE" dirty="0"/>
          </a:p>
          <a:p>
            <a:endParaRPr lang="sv-SE" dirty="0"/>
          </a:p>
          <a:p>
            <a:r>
              <a:rPr lang="sv-SE" dirty="0"/>
              <a:t>	</a:t>
            </a:r>
          </a:p>
        </p:txBody>
      </p:sp>
      <p:sp>
        <p:nvSpPr>
          <p:cNvPr id="4" name="Platshållare för bild 3"/>
          <p:cNvSpPr>
            <a:spLocks noGrp="1"/>
          </p:cNvSpPr>
          <p:nvPr>
            <p:ph type="pic" sz="quarter" idx="12"/>
          </p:nvPr>
        </p:nvSpPr>
        <p:spPr/>
      </p:sp>
    </p:spTree>
    <p:extLst>
      <p:ext uri="{BB962C8B-B14F-4D97-AF65-F5344CB8AC3E}">
        <p14:creationId xmlns:p14="http://schemas.microsoft.com/office/powerpoint/2010/main" val="313595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927751" y="1177380"/>
            <a:ext cx="5263211" cy="3477875"/>
          </a:xfrm>
          <a:prstGeom prst="rect">
            <a:avLst/>
          </a:prstGeom>
          <a:noFill/>
        </p:spPr>
        <p:txBody>
          <a:bodyPr wrap="square" rtlCol="0">
            <a:spAutoFit/>
          </a:bodyPr>
          <a:lstStyle/>
          <a:p>
            <a:r>
              <a:rPr lang="sv-SE" sz="2000" dirty="0">
                <a:solidFill>
                  <a:srgbClr val="68A2A6"/>
                </a:solidFill>
              </a:rPr>
              <a:t>Genomförare:</a:t>
            </a:r>
          </a:p>
          <a:p>
            <a:r>
              <a:rPr lang="sv-SE" sz="2000" dirty="0"/>
              <a:t>Jörgen Leander och Karin Engström vid Miljö &amp; Avfallsbyrån</a:t>
            </a:r>
          </a:p>
          <a:p>
            <a:endParaRPr lang="sv-SE" sz="2000" dirty="0"/>
          </a:p>
          <a:p>
            <a:r>
              <a:rPr lang="sv-SE" sz="2000" dirty="0">
                <a:solidFill>
                  <a:srgbClr val="68A2A6"/>
                </a:solidFill>
              </a:rPr>
              <a:t>Projektledare:</a:t>
            </a:r>
          </a:p>
          <a:p>
            <a:r>
              <a:rPr lang="sv-SE" sz="2000" dirty="0"/>
              <a:t>Jenny Westin, Avfall Sverige</a:t>
            </a:r>
          </a:p>
          <a:p>
            <a:endParaRPr lang="sv-SE" sz="2000" dirty="0"/>
          </a:p>
          <a:p>
            <a:r>
              <a:rPr lang="sv-SE" sz="2000" dirty="0">
                <a:solidFill>
                  <a:srgbClr val="68A2A6"/>
                </a:solidFill>
              </a:rPr>
              <a:t>Finansiär:</a:t>
            </a:r>
          </a:p>
          <a:p>
            <a:r>
              <a:rPr lang="sv-SE" sz="2000" dirty="0"/>
              <a:t>Avfall Sveriges utvecklingssatsning</a:t>
            </a:r>
          </a:p>
          <a:p>
            <a:endParaRPr lang="sv-SE" sz="2000" dirty="0"/>
          </a:p>
          <a:p>
            <a:endParaRPr lang="sv-SE" sz="2000" dirty="0"/>
          </a:p>
        </p:txBody>
      </p:sp>
      <p:pic>
        <p:nvPicPr>
          <p:cNvPr id="4" name="Platshållare för bild 3">
            <a:extLst>
              <a:ext uri="{FF2B5EF4-FFF2-40B4-BE49-F238E27FC236}">
                <a16:creationId xmlns:a16="http://schemas.microsoft.com/office/drawing/2014/main" id="{54008007-CA5F-1746-81E6-BBC2D903B288}"/>
              </a:ext>
            </a:extLst>
          </p:cNvPr>
          <p:cNvPicPr>
            <a:picLocks noGrp="1" noChangeAspect="1"/>
          </p:cNvPicPr>
          <p:nvPr>
            <p:ph type="pic" sz="quarter" idx="12"/>
          </p:nvPr>
        </p:nvPicPr>
        <p:blipFill>
          <a:blip r:embed="rId2"/>
          <a:srcRect l="2756" r="2756"/>
          <a:stretch>
            <a:fillRect/>
          </a:stretch>
        </p:blipFill>
        <p:spPr>
          <a:xfrm>
            <a:off x="7413519" y="1005101"/>
            <a:ext cx="2990336" cy="4478354"/>
          </a:xfrm>
        </p:spPr>
      </p:pic>
    </p:spTree>
    <p:extLst>
      <p:ext uri="{BB962C8B-B14F-4D97-AF65-F5344CB8AC3E}">
        <p14:creationId xmlns:p14="http://schemas.microsoft.com/office/powerpoint/2010/main" val="839696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F5A5B3-4077-47E3-9174-85598AAA1D92}"/>
              </a:ext>
            </a:extLst>
          </p:cNvPr>
          <p:cNvSpPr>
            <a:spLocks noGrp="1"/>
          </p:cNvSpPr>
          <p:nvPr>
            <p:ph type="title"/>
          </p:nvPr>
        </p:nvSpPr>
        <p:spPr/>
        <p:txBody>
          <a:bodyPr/>
          <a:lstStyle/>
          <a:p>
            <a:r>
              <a:rPr lang="sv-SE"/>
              <a:t>Metod och avgränsning</a:t>
            </a:r>
          </a:p>
        </p:txBody>
      </p:sp>
      <p:sp>
        <p:nvSpPr>
          <p:cNvPr id="3" name="Platshållare för text 2">
            <a:extLst>
              <a:ext uri="{FF2B5EF4-FFF2-40B4-BE49-F238E27FC236}">
                <a16:creationId xmlns:a16="http://schemas.microsoft.com/office/drawing/2014/main" id="{B8E04221-8704-4420-81D6-5BAD7A9CBB96}"/>
              </a:ext>
            </a:extLst>
          </p:cNvPr>
          <p:cNvSpPr>
            <a:spLocks noGrp="1"/>
          </p:cNvSpPr>
          <p:nvPr>
            <p:ph type="body" sz="quarter" idx="11"/>
          </p:nvPr>
        </p:nvSpPr>
        <p:spPr/>
        <p:txBody>
          <a:bodyPr/>
          <a:lstStyle/>
          <a:p>
            <a:endParaRPr lang="sv-SE" dirty="0"/>
          </a:p>
          <a:p>
            <a:r>
              <a:rPr lang="sv-SE" sz="2400" dirty="0"/>
              <a:t>Rapporten bygger på resultat från:</a:t>
            </a:r>
          </a:p>
          <a:p>
            <a:pPr marL="342900" indent="-342900">
              <a:buFont typeface="Arial" panose="020B0604020202020204" pitchFamily="34" charset="0"/>
              <a:buChar char="•"/>
            </a:pPr>
            <a:r>
              <a:rPr lang="sv-SE" dirty="0"/>
              <a:t>Enkätundersökning</a:t>
            </a:r>
          </a:p>
          <a:p>
            <a:pPr marL="342900" indent="-342900">
              <a:buFont typeface="Arial" panose="020B0604020202020204" pitchFamily="34" charset="0"/>
              <a:buChar char="•"/>
            </a:pPr>
            <a:r>
              <a:rPr lang="sv-SE" dirty="0"/>
              <a:t>Intervjuer</a:t>
            </a:r>
          </a:p>
          <a:p>
            <a:pPr marL="342900" indent="-342900">
              <a:buFont typeface="Arial" panose="020B0604020202020204" pitchFamily="34" charset="0"/>
              <a:buChar char="•"/>
            </a:pPr>
            <a:r>
              <a:rPr lang="sv-SE" dirty="0"/>
              <a:t>Avfall Web</a:t>
            </a:r>
          </a:p>
          <a:p>
            <a:pPr marL="342900" indent="-342900">
              <a:buFont typeface="Arial" panose="020B0604020202020204" pitchFamily="34" charset="0"/>
              <a:buChar char="•"/>
            </a:pPr>
            <a:r>
              <a:rPr lang="sv-SE" dirty="0"/>
              <a:t>Andra datakällor</a:t>
            </a:r>
          </a:p>
          <a:p>
            <a:endParaRPr lang="sv-SE" dirty="0"/>
          </a:p>
          <a:p>
            <a:r>
              <a:rPr lang="sv-SE" dirty="0"/>
              <a:t>Rapporten gäller framförallt miljöstyrande taxor för småhus</a:t>
            </a:r>
          </a:p>
        </p:txBody>
      </p:sp>
      <p:pic>
        <p:nvPicPr>
          <p:cNvPr id="22" name="Platshållare för bild 21" descr="En bild som visar penna&#10;&#10;Automatiskt genererad beskrivning">
            <a:extLst>
              <a:ext uri="{FF2B5EF4-FFF2-40B4-BE49-F238E27FC236}">
                <a16:creationId xmlns:a16="http://schemas.microsoft.com/office/drawing/2014/main" id="{466F837A-C18C-42F3-A9E5-456D873E4BBB}"/>
              </a:ext>
            </a:extLst>
          </p:cNvPr>
          <p:cNvPicPr>
            <a:picLocks noGrp="1" noChangeAspect="1"/>
          </p:cNvPicPr>
          <p:nvPr>
            <p:ph type="pic" sz="quarter" idx="12"/>
          </p:nvPr>
        </p:nvPicPr>
        <p:blipFill>
          <a:blip r:embed="rId3">
            <a:extLst>
              <a:ext uri="{837473B0-CC2E-450A-ABE3-18F120FF3D39}">
                <a1611:picAttrSrcUrl xmlns:a1611="http://schemas.microsoft.com/office/drawing/2016/11/main" r:id="rId4"/>
              </a:ext>
            </a:extLst>
          </a:blip>
          <a:srcRect t="11931" b="11931"/>
          <a:stretch>
            <a:fillRect/>
          </a:stretch>
        </p:blipFill>
        <p:spPr/>
      </p:pic>
    </p:spTree>
    <p:extLst>
      <p:ext uri="{BB962C8B-B14F-4D97-AF65-F5344CB8AC3E}">
        <p14:creationId xmlns:p14="http://schemas.microsoft.com/office/powerpoint/2010/main" val="204915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4B79F6-81F2-43BC-A970-6B532CBD1835}"/>
              </a:ext>
            </a:extLst>
          </p:cNvPr>
          <p:cNvSpPr>
            <a:spLocks noGrp="1"/>
          </p:cNvSpPr>
          <p:nvPr>
            <p:ph type="title"/>
          </p:nvPr>
        </p:nvSpPr>
        <p:spPr/>
        <p:txBody>
          <a:bodyPr/>
          <a:lstStyle/>
          <a:p>
            <a:r>
              <a:rPr lang="sv-SE"/>
              <a:t>Vad är en miljöstyrande taxa?</a:t>
            </a:r>
          </a:p>
        </p:txBody>
      </p:sp>
      <p:sp>
        <p:nvSpPr>
          <p:cNvPr id="3" name="Platshållare för text 2">
            <a:extLst>
              <a:ext uri="{FF2B5EF4-FFF2-40B4-BE49-F238E27FC236}">
                <a16:creationId xmlns:a16="http://schemas.microsoft.com/office/drawing/2014/main" id="{A709B358-D92D-45BC-8243-8E2D99E570D4}"/>
              </a:ext>
            </a:extLst>
          </p:cNvPr>
          <p:cNvSpPr>
            <a:spLocks noGrp="1"/>
          </p:cNvSpPr>
          <p:nvPr>
            <p:ph type="body" sz="quarter" idx="11"/>
          </p:nvPr>
        </p:nvSpPr>
        <p:spPr/>
        <p:txBody>
          <a:bodyPr/>
          <a:lstStyle/>
          <a:p>
            <a:endParaRPr lang="sv-SE" dirty="0"/>
          </a:p>
          <a:p>
            <a:r>
              <a:rPr lang="sv-SE" sz="2400" dirty="0"/>
              <a:t>Definition i rapporten</a:t>
            </a:r>
          </a:p>
          <a:p>
            <a:pPr marL="342900" indent="-342900">
              <a:buFont typeface="Arial" panose="020B0604020202020204" pitchFamily="34" charset="0"/>
              <a:buChar char="•"/>
            </a:pPr>
            <a:r>
              <a:rPr lang="sv-SE" dirty="0"/>
              <a:t>Att taxan är konstruerad på ett sätt som uppmuntrar kunden att göra mer miljöriktiga val</a:t>
            </a:r>
          </a:p>
          <a:p>
            <a:pPr marL="342900" indent="-342900">
              <a:buFont typeface="Arial" panose="020B0604020202020204" pitchFamily="34" charset="0"/>
              <a:buChar char="•"/>
            </a:pPr>
            <a:r>
              <a:rPr lang="sv-SE" dirty="0"/>
              <a:t>Att kunden ska kunna välja mellan olika tjänster i taxan</a:t>
            </a:r>
          </a:p>
          <a:p>
            <a:pPr marL="342900" indent="-342900">
              <a:buFont typeface="Arial" panose="020B0604020202020204" pitchFamily="34" charset="0"/>
              <a:buChar char="•"/>
            </a:pPr>
            <a:r>
              <a:rPr lang="sv-SE" dirty="0"/>
              <a:t>Att kunden upplever taxan som styrande</a:t>
            </a:r>
          </a:p>
          <a:p>
            <a:endParaRPr lang="sv-SE" dirty="0"/>
          </a:p>
        </p:txBody>
      </p:sp>
      <p:pic>
        <p:nvPicPr>
          <p:cNvPr id="6" name="Platshållare för bild 5" descr="En bild som visar person, gräs, barn, pojke&#10;&#10;Automatiskt genererad beskrivning">
            <a:extLst>
              <a:ext uri="{FF2B5EF4-FFF2-40B4-BE49-F238E27FC236}">
                <a16:creationId xmlns:a16="http://schemas.microsoft.com/office/drawing/2014/main" id="{FF1C0D4F-8B7B-4AA2-894F-BA13C6424D32}"/>
              </a:ext>
            </a:extLst>
          </p:cNvPr>
          <p:cNvPicPr>
            <a:picLocks noGrp="1" noChangeAspect="1"/>
          </p:cNvPicPr>
          <p:nvPr>
            <p:ph type="pic" sz="quarter" idx="12"/>
          </p:nvPr>
        </p:nvPicPr>
        <p:blipFill>
          <a:blip r:embed="rId2"/>
          <a:srcRect l="1208" r="1208"/>
          <a:stretch>
            <a:fillRect/>
          </a:stretch>
        </p:blipFill>
        <p:spPr/>
      </p:pic>
    </p:spTree>
    <p:extLst>
      <p:ext uri="{BB962C8B-B14F-4D97-AF65-F5344CB8AC3E}">
        <p14:creationId xmlns:p14="http://schemas.microsoft.com/office/powerpoint/2010/main" val="403190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Bildobjekt 22">
            <a:extLst>
              <a:ext uri="{FF2B5EF4-FFF2-40B4-BE49-F238E27FC236}">
                <a16:creationId xmlns:a16="http://schemas.microsoft.com/office/drawing/2014/main" id="{3D322828-FB9F-429A-8EAF-6CC27531533D}"/>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16832"/>
          <a:stretch/>
        </p:blipFill>
        <p:spPr>
          <a:xfrm>
            <a:off x="6719465" y="1434826"/>
            <a:ext cx="5138860" cy="4183609"/>
          </a:xfrm>
          <a:prstGeom prst="rect">
            <a:avLst/>
          </a:prstGeom>
        </p:spPr>
      </p:pic>
      <p:sp>
        <p:nvSpPr>
          <p:cNvPr id="2" name="Rubrik 1">
            <a:extLst>
              <a:ext uri="{FF2B5EF4-FFF2-40B4-BE49-F238E27FC236}">
                <a16:creationId xmlns:a16="http://schemas.microsoft.com/office/drawing/2014/main" id="{A8D82712-3A54-405A-BB24-A6D83FE454D9}"/>
              </a:ext>
            </a:extLst>
          </p:cNvPr>
          <p:cNvSpPr>
            <a:spLocks noGrp="1"/>
          </p:cNvSpPr>
          <p:nvPr>
            <p:ph type="title"/>
          </p:nvPr>
        </p:nvSpPr>
        <p:spPr/>
        <p:txBody>
          <a:bodyPr/>
          <a:lstStyle/>
          <a:p>
            <a:r>
              <a:rPr lang="sv-SE"/>
              <a:t>Olika sätt att styra</a:t>
            </a:r>
          </a:p>
        </p:txBody>
      </p:sp>
      <p:sp>
        <p:nvSpPr>
          <p:cNvPr id="3" name="Platshållare för text 2">
            <a:extLst>
              <a:ext uri="{FF2B5EF4-FFF2-40B4-BE49-F238E27FC236}">
                <a16:creationId xmlns:a16="http://schemas.microsoft.com/office/drawing/2014/main" id="{03BA98B2-A9FC-420A-B162-10EB6DE72226}"/>
              </a:ext>
            </a:extLst>
          </p:cNvPr>
          <p:cNvSpPr>
            <a:spLocks noGrp="1"/>
          </p:cNvSpPr>
          <p:nvPr>
            <p:ph type="body" sz="quarter" idx="11"/>
          </p:nvPr>
        </p:nvSpPr>
        <p:spPr/>
        <p:txBody>
          <a:bodyPr>
            <a:normAutofit/>
          </a:bodyPr>
          <a:lstStyle/>
          <a:p>
            <a:pPr marL="342900" indent="-342900">
              <a:buFont typeface="Arial" panose="020B0604020202020204" pitchFamily="34" charset="0"/>
              <a:buChar char="•"/>
            </a:pPr>
            <a:r>
              <a:rPr lang="sv-SE" sz="2400" dirty="0"/>
              <a:t>Med taxan</a:t>
            </a:r>
          </a:p>
          <a:p>
            <a:pPr marL="800100" lvl="1" indent="-342900">
              <a:buFont typeface="Systemtypsnitt"/>
              <a:buChar char="-"/>
            </a:pPr>
            <a:r>
              <a:rPr lang="sv-SE" dirty="0"/>
              <a:t>Sorteringsmöjlighet </a:t>
            </a:r>
          </a:p>
          <a:p>
            <a:pPr marL="800100" lvl="1" indent="-342900">
              <a:buFont typeface="Systemtypsnitt"/>
              <a:buChar char="-"/>
            </a:pPr>
            <a:r>
              <a:rPr lang="sv-SE" dirty="0"/>
              <a:t>Förlängt tömningsintervall</a:t>
            </a:r>
          </a:p>
          <a:p>
            <a:pPr marL="800100" lvl="1" indent="-342900">
              <a:buFont typeface="Systemtypsnitt"/>
              <a:buChar char="-"/>
            </a:pPr>
            <a:r>
              <a:rPr lang="sv-SE" dirty="0"/>
              <a:t>Mindre kärlstorlekar</a:t>
            </a:r>
          </a:p>
          <a:p>
            <a:pPr marL="800100" lvl="1" indent="-342900">
              <a:buFont typeface="Systemtypsnitt"/>
              <a:buChar char="-"/>
            </a:pPr>
            <a:r>
              <a:rPr lang="sv-SE" dirty="0"/>
              <a:t>Viktregistrering </a:t>
            </a:r>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sz="2400" dirty="0"/>
              <a:t>Föreskrifterna</a:t>
            </a:r>
          </a:p>
          <a:p>
            <a:pPr marL="800100" lvl="1" indent="-342900">
              <a:buFont typeface="Systemtypsnitt"/>
              <a:buChar char="-"/>
            </a:pPr>
            <a:r>
              <a:rPr lang="sv-SE" dirty="0"/>
              <a:t>Obligatorisk matavfallsinsamling</a:t>
            </a:r>
          </a:p>
          <a:p>
            <a:pPr marL="800100" lvl="1" indent="-342900">
              <a:buFont typeface="Arial" panose="020B0604020202020204" pitchFamily="34" charset="0"/>
              <a:buChar char="•"/>
            </a:pPr>
            <a:endParaRPr lang="sv-SE" dirty="0"/>
          </a:p>
          <a:p>
            <a:pPr marL="342900" indent="-342900">
              <a:buFont typeface="Arial" panose="020B0604020202020204" pitchFamily="34" charset="0"/>
              <a:buChar char="•"/>
            </a:pPr>
            <a:r>
              <a:rPr lang="sv-SE" sz="2400" dirty="0"/>
              <a:t>Information och kommunikation</a:t>
            </a:r>
          </a:p>
        </p:txBody>
      </p:sp>
      <p:sp>
        <p:nvSpPr>
          <p:cNvPr id="16" name="textruta 15">
            <a:extLst>
              <a:ext uri="{FF2B5EF4-FFF2-40B4-BE49-F238E27FC236}">
                <a16:creationId xmlns:a16="http://schemas.microsoft.com/office/drawing/2014/main" id="{B4A7CE63-6741-46CC-80E8-90B495C6323A}"/>
              </a:ext>
            </a:extLst>
          </p:cNvPr>
          <p:cNvSpPr txBox="1"/>
          <p:nvPr/>
        </p:nvSpPr>
        <p:spPr>
          <a:xfrm rot="20317654">
            <a:off x="7972425" y="2631309"/>
            <a:ext cx="904875" cy="369332"/>
          </a:xfrm>
          <a:prstGeom prst="rect">
            <a:avLst/>
          </a:prstGeom>
          <a:noFill/>
        </p:spPr>
        <p:txBody>
          <a:bodyPr wrap="square" rtlCol="0">
            <a:spAutoFit/>
          </a:bodyPr>
          <a:lstStyle/>
          <a:p>
            <a:r>
              <a:rPr lang="sv-SE"/>
              <a:t>Taxa</a:t>
            </a:r>
          </a:p>
        </p:txBody>
      </p:sp>
      <p:sp>
        <p:nvSpPr>
          <p:cNvPr id="17" name="textruta 16">
            <a:extLst>
              <a:ext uri="{FF2B5EF4-FFF2-40B4-BE49-F238E27FC236}">
                <a16:creationId xmlns:a16="http://schemas.microsoft.com/office/drawing/2014/main" id="{4501DDF4-7291-475F-8FA1-95479393E1CE}"/>
              </a:ext>
            </a:extLst>
          </p:cNvPr>
          <p:cNvSpPr txBox="1"/>
          <p:nvPr/>
        </p:nvSpPr>
        <p:spPr>
          <a:xfrm rot="3498995">
            <a:off x="8581593" y="4246570"/>
            <a:ext cx="1478483" cy="369332"/>
          </a:xfrm>
          <a:prstGeom prst="rect">
            <a:avLst/>
          </a:prstGeom>
          <a:noFill/>
        </p:spPr>
        <p:txBody>
          <a:bodyPr wrap="square" rtlCol="0">
            <a:spAutoFit/>
          </a:bodyPr>
          <a:lstStyle/>
          <a:p>
            <a:r>
              <a:rPr lang="sv-SE"/>
              <a:t>Föreskrifter</a:t>
            </a:r>
          </a:p>
        </p:txBody>
      </p:sp>
      <p:sp>
        <p:nvSpPr>
          <p:cNvPr id="18" name="textruta 17">
            <a:extLst>
              <a:ext uri="{FF2B5EF4-FFF2-40B4-BE49-F238E27FC236}">
                <a16:creationId xmlns:a16="http://schemas.microsoft.com/office/drawing/2014/main" id="{C182600C-C120-45A7-B2AC-2B2BD3A35C36}"/>
              </a:ext>
            </a:extLst>
          </p:cNvPr>
          <p:cNvSpPr txBox="1"/>
          <p:nvPr/>
        </p:nvSpPr>
        <p:spPr>
          <a:xfrm rot="3275147">
            <a:off x="9705882" y="2225519"/>
            <a:ext cx="1478483" cy="369332"/>
          </a:xfrm>
          <a:prstGeom prst="rect">
            <a:avLst/>
          </a:prstGeom>
          <a:noFill/>
        </p:spPr>
        <p:txBody>
          <a:bodyPr wrap="square" rtlCol="0">
            <a:spAutoFit/>
          </a:bodyPr>
          <a:lstStyle/>
          <a:p>
            <a:r>
              <a:rPr lang="sv-SE" dirty="0"/>
              <a:t>Information</a:t>
            </a:r>
          </a:p>
        </p:txBody>
      </p:sp>
    </p:spTree>
    <p:extLst>
      <p:ext uri="{BB962C8B-B14F-4D97-AF65-F5344CB8AC3E}">
        <p14:creationId xmlns:p14="http://schemas.microsoft.com/office/powerpoint/2010/main" val="53092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8B3299-9761-44FA-BE17-880AB6986E27}"/>
              </a:ext>
            </a:extLst>
          </p:cNvPr>
          <p:cNvSpPr>
            <a:spLocks noGrp="1"/>
          </p:cNvSpPr>
          <p:nvPr>
            <p:ph type="title"/>
          </p:nvPr>
        </p:nvSpPr>
        <p:spPr/>
        <p:txBody>
          <a:bodyPr>
            <a:normAutofit/>
          </a:bodyPr>
          <a:lstStyle/>
          <a:p>
            <a:r>
              <a:rPr lang="sv-SE"/>
              <a:t>Förekomst av miljöstyrande taxa</a:t>
            </a:r>
          </a:p>
        </p:txBody>
      </p:sp>
      <p:sp>
        <p:nvSpPr>
          <p:cNvPr id="3" name="Platshållare för text 2">
            <a:extLst>
              <a:ext uri="{FF2B5EF4-FFF2-40B4-BE49-F238E27FC236}">
                <a16:creationId xmlns:a16="http://schemas.microsoft.com/office/drawing/2014/main" id="{08E7726D-32F1-41CA-84F1-CB30FCB0B9EE}"/>
              </a:ext>
            </a:extLst>
          </p:cNvPr>
          <p:cNvSpPr>
            <a:spLocks noGrp="1"/>
          </p:cNvSpPr>
          <p:nvPr>
            <p:ph type="body" sz="quarter" idx="11"/>
          </p:nvPr>
        </p:nvSpPr>
        <p:spPr>
          <a:xfrm>
            <a:off x="515937" y="1397530"/>
            <a:ext cx="2952977" cy="4258203"/>
          </a:xfrm>
        </p:spPr>
        <p:txBody>
          <a:bodyPr/>
          <a:lstStyle/>
          <a:p>
            <a:r>
              <a:rPr lang="sv-SE"/>
              <a:t>Ca 90 % har miljöstyrande taxa</a:t>
            </a:r>
          </a:p>
        </p:txBody>
      </p:sp>
      <p:pic>
        <p:nvPicPr>
          <p:cNvPr id="7" name="Platshållare för bild 6">
            <a:extLst>
              <a:ext uri="{FF2B5EF4-FFF2-40B4-BE49-F238E27FC236}">
                <a16:creationId xmlns:a16="http://schemas.microsoft.com/office/drawing/2014/main" id="{DB53C517-BD60-1243-B793-604E1FDEA10D}"/>
              </a:ext>
            </a:extLst>
          </p:cNvPr>
          <p:cNvPicPr>
            <a:picLocks noGrp="1" noChangeAspect="1"/>
          </p:cNvPicPr>
          <p:nvPr>
            <p:ph type="pic" sz="quarter" idx="12"/>
          </p:nvPr>
        </p:nvPicPr>
        <p:blipFill rotWithShape="1">
          <a:blip r:embed="rId3"/>
          <a:srcRect l="-374" r="708"/>
          <a:stretch/>
        </p:blipFill>
        <p:spPr>
          <a:xfrm>
            <a:off x="3708519" y="1563785"/>
            <a:ext cx="7631083" cy="4258203"/>
          </a:xfrm>
        </p:spPr>
      </p:pic>
    </p:spTree>
    <p:extLst>
      <p:ext uri="{BB962C8B-B14F-4D97-AF65-F5344CB8AC3E}">
        <p14:creationId xmlns:p14="http://schemas.microsoft.com/office/powerpoint/2010/main" val="94476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13F927-7CFC-4B2B-B87E-E3BA4175ED90}"/>
              </a:ext>
            </a:extLst>
          </p:cNvPr>
          <p:cNvSpPr>
            <a:spLocks noGrp="1"/>
          </p:cNvSpPr>
          <p:nvPr>
            <p:ph type="title"/>
          </p:nvPr>
        </p:nvSpPr>
        <p:spPr/>
        <p:txBody>
          <a:bodyPr/>
          <a:lstStyle/>
          <a:p>
            <a:r>
              <a:rPr lang="sv-SE"/>
              <a:t>Effekt av miljöstyrande taxa</a:t>
            </a:r>
          </a:p>
        </p:txBody>
      </p:sp>
      <p:sp>
        <p:nvSpPr>
          <p:cNvPr id="3" name="Platshållare för text 2">
            <a:extLst>
              <a:ext uri="{FF2B5EF4-FFF2-40B4-BE49-F238E27FC236}">
                <a16:creationId xmlns:a16="http://schemas.microsoft.com/office/drawing/2014/main" id="{87CB7393-894E-4916-8E1E-64DF88C2F417}"/>
              </a:ext>
            </a:extLst>
          </p:cNvPr>
          <p:cNvSpPr>
            <a:spLocks noGrp="1"/>
          </p:cNvSpPr>
          <p:nvPr>
            <p:ph type="body" sz="quarter" idx="11"/>
          </p:nvPr>
        </p:nvSpPr>
        <p:spPr>
          <a:xfrm>
            <a:off x="515938" y="1397530"/>
            <a:ext cx="3360737" cy="4258203"/>
          </a:xfrm>
        </p:spPr>
        <p:txBody>
          <a:bodyPr/>
          <a:lstStyle/>
          <a:p>
            <a:pPr marL="342900" indent="-342900">
              <a:buFont typeface="Arial" panose="020B0604020202020204" pitchFamily="34" charset="0"/>
              <a:buChar char="•"/>
            </a:pPr>
            <a:r>
              <a:rPr lang="sv-SE"/>
              <a:t>Tydligt samband mellan styrning och mängd insamlat matavfall</a:t>
            </a:r>
          </a:p>
          <a:p>
            <a:pPr marL="342900" indent="-342900">
              <a:buFont typeface="Arial" panose="020B0604020202020204" pitchFamily="34" charset="0"/>
              <a:buChar char="•"/>
            </a:pPr>
            <a:endParaRPr lang="sv-SE"/>
          </a:p>
          <a:p>
            <a:pPr marL="342900" indent="-342900">
              <a:buFont typeface="Arial" panose="020B0604020202020204" pitchFamily="34" charset="0"/>
              <a:buChar char="•"/>
            </a:pPr>
            <a:r>
              <a:rPr lang="sv-SE"/>
              <a:t>Stor spridning = andra faktorer som också påverkar</a:t>
            </a:r>
          </a:p>
        </p:txBody>
      </p:sp>
      <p:sp>
        <p:nvSpPr>
          <p:cNvPr id="4" name="Platshållare för bild 3">
            <a:extLst>
              <a:ext uri="{FF2B5EF4-FFF2-40B4-BE49-F238E27FC236}">
                <a16:creationId xmlns:a16="http://schemas.microsoft.com/office/drawing/2014/main" id="{CEB57FC8-CBDB-4117-AE4C-056DB415432E}"/>
              </a:ext>
            </a:extLst>
          </p:cNvPr>
          <p:cNvSpPr>
            <a:spLocks noGrp="1"/>
          </p:cNvSpPr>
          <p:nvPr>
            <p:ph type="pic" sz="quarter" idx="12"/>
          </p:nvPr>
        </p:nvSpPr>
        <p:spPr/>
      </p:sp>
      <p:pic>
        <p:nvPicPr>
          <p:cNvPr id="6" name="Bildobjekt 5">
            <a:extLst>
              <a:ext uri="{FF2B5EF4-FFF2-40B4-BE49-F238E27FC236}">
                <a16:creationId xmlns:a16="http://schemas.microsoft.com/office/drawing/2014/main" id="{80451B5B-F702-426E-9626-06F57EEDBACA}"/>
              </a:ext>
            </a:extLst>
          </p:cNvPr>
          <p:cNvPicPr>
            <a:picLocks noChangeAspect="1"/>
          </p:cNvPicPr>
          <p:nvPr/>
        </p:nvPicPr>
        <p:blipFill>
          <a:blip r:embed="rId3"/>
          <a:stretch>
            <a:fillRect/>
          </a:stretch>
        </p:blipFill>
        <p:spPr>
          <a:xfrm>
            <a:off x="4352925" y="1381001"/>
            <a:ext cx="7742394" cy="5298782"/>
          </a:xfrm>
          <a:prstGeom prst="rect">
            <a:avLst/>
          </a:prstGeom>
        </p:spPr>
      </p:pic>
    </p:spTree>
    <p:extLst>
      <p:ext uri="{BB962C8B-B14F-4D97-AF65-F5344CB8AC3E}">
        <p14:creationId xmlns:p14="http://schemas.microsoft.com/office/powerpoint/2010/main" val="117476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97DAD2-CE7C-4F16-8AB9-8E085112DDF5}"/>
              </a:ext>
            </a:extLst>
          </p:cNvPr>
          <p:cNvSpPr>
            <a:spLocks noGrp="1"/>
          </p:cNvSpPr>
          <p:nvPr>
            <p:ph type="title"/>
          </p:nvPr>
        </p:nvSpPr>
        <p:spPr>
          <a:xfrm>
            <a:off x="515937" y="512762"/>
            <a:ext cx="7016827" cy="637410"/>
          </a:xfrm>
        </p:spPr>
        <p:txBody>
          <a:bodyPr/>
          <a:lstStyle/>
          <a:p>
            <a:r>
              <a:rPr lang="sv-SE" dirty="0"/>
              <a:t>Effekt av miljöstyrande taxa</a:t>
            </a:r>
          </a:p>
        </p:txBody>
      </p:sp>
      <p:sp>
        <p:nvSpPr>
          <p:cNvPr id="3" name="Platshållare för text 2">
            <a:extLst>
              <a:ext uri="{FF2B5EF4-FFF2-40B4-BE49-F238E27FC236}">
                <a16:creationId xmlns:a16="http://schemas.microsoft.com/office/drawing/2014/main" id="{2B51C5D6-A78E-47F1-AD22-B7BB1C9A13D5}"/>
              </a:ext>
            </a:extLst>
          </p:cNvPr>
          <p:cNvSpPr>
            <a:spLocks noGrp="1"/>
          </p:cNvSpPr>
          <p:nvPr>
            <p:ph type="body" sz="quarter" idx="11"/>
          </p:nvPr>
        </p:nvSpPr>
        <p:spPr>
          <a:xfrm>
            <a:off x="515936" y="1397531"/>
            <a:ext cx="4035943" cy="4242178"/>
          </a:xfrm>
        </p:spPr>
        <p:txBody>
          <a:bodyPr>
            <a:normAutofit/>
          </a:bodyPr>
          <a:lstStyle/>
          <a:p>
            <a:r>
              <a:rPr lang="sv-SE" sz="2400" dirty="0"/>
              <a:t>Andra faktorer:</a:t>
            </a:r>
          </a:p>
          <a:p>
            <a:pPr marL="342900" indent="-342900">
              <a:buFont typeface="Arial" panose="020B0604020202020204" pitchFamily="34" charset="0"/>
              <a:buChar char="•"/>
            </a:pPr>
            <a:r>
              <a:rPr lang="sv-SE" dirty="0"/>
              <a:t>Information/ kommunikation</a:t>
            </a:r>
          </a:p>
          <a:p>
            <a:pPr marL="342900" indent="-342900">
              <a:buFont typeface="Arial" panose="020B0604020202020204" pitchFamily="34" charset="0"/>
              <a:buChar char="•"/>
            </a:pPr>
            <a:r>
              <a:rPr lang="sv-SE" dirty="0"/>
              <a:t>Föreskriva obligatorisk matavfallsinsamling</a:t>
            </a:r>
          </a:p>
          <a:p>
            <a:r>
              <a:rPr lang="sv-SE" dirty="0"/>
              <a:t> </a:t>
            </a:r>
          </a:p>
          <a:p>
            <a:pPr marL="342900" indent="-342900">
              <a:buFont typeface="Arial" panose="020B0604020202020204" pitchFamily="34" charset="0"/>
              <a:buChar char="•"/>
            </a:pPr>
            <a:r>
              <a:rPr lang="sv-SE" dirty="0"/>
              <a:t>Ett aktivt informationsarbete kombinerat med en tydligt styrande taxa eller obligatorisk matavfallsinsamling får bäst effekt</a:t>
            </a:r>
          </a:p>
        </p:txBody>
      </p:sp>
      <p:pic>
        <p:nvPicPr>
          <p:cNvPr id="6" name="Bildobjekt 5">
            <a:extLst>
              <a:ext uri="{FF2B5EF4-FFF2-40B4-BE49-F238E27FC236}">
                <a16:creationId xmlns:a16="http://schemas.microsoft.com/office/drawing/2014/main" id="{02B2E96E-7D7D-4AE0-AD48-3CAF1A63C896}"/>
              </a:ext>
            </a:extLst>
          </p:cNvPr>
          <p:cNvPicPr>
            <a:picLocks noChangeAspect="1"/>
          </p:cNvPicPr>
          <p:nvPr/>
        </p:nvPicPr>
        <p:blipFill rotWithShape="1">
          <a:blip r:embed="rId3"/>
          <a:srcRect r="19484"/>
          <a:stretch/>
        </p:blipFill>
        <p:spPr>
          <a:xfrm>
            <a:off x="5038724" y="1684325"/>
            <a:ext cx="6298604" cy="3278990"/>
          </a:xfrm>
          <a:prstGeom prst="rect">
            <a:avLst/>
          </a:prstGeom>
        </p:spPr>
      </p:pic>
      <p:pic>
        <p:nvPicPr>
          <p:cNvPr id="7" name="Bildobjekt 6">
            <a:extLst>
              <a:ext uri="{FF2B5EF4-FFF2-40B4-BE49-F238E27FC236}">
                <a16:creationId xmlns:a16="http://schemas.microsoft.com/office/drawing/2014/main" id="{80AFA655-DE71-455A-A53E-022BC983730A}"/>
              </a:ext>
            </a:extLst>
          </p:cNvPr>
          <p:cNvPicPr>
            <a:picLocks noChangeAspect="1"/>
          </p:cNvPicPr>
          <p:nvPr/>
        </p:nvPicPr>
        <p:blipFill rotWithShape="1">
          <a:blip r:embed="rId3"/>
          <a:srcRect l="80016" t="75396" r="-74" b="17412"/>
          <a:stretch/>
        </p:blipFill>
        <p:spPr>
          <a:xfrm>
            <a:off x="9879365" y="5294326"/>
            <a:ext cx="1457963" cy="270764"/>
          </a:xfrm>
          <a:prstGeom prst="rect">
            <a:avLst/>
          </a:prstGeom>
        </p:spPr>
      </p:pic>
      <p:pic>
        <p:nvPicPr>
          <p:cNvPr id="8" name="Bildobjekt 7">
            <a:extLst>
              <a:ext uri="{FF2B5EF4-FFF2-40B4-BE49-F238E27FC236}">
                <a16:creationId xmlns:a16="http://schemas.microsoft.com/office/drawing/2014/main" id="{79458990-EF67-4C09-B116-28C3F70A0415}"/>
              </a:ext>
            </a:extLst>
          </p:cNvPr>
          <p:cNvPicPr>
            <a:picLocks noChangeAspect="1"/>
          </p:cNvPicPr>
          <p:nvPr/>
        </p:nvPicPr>
        <p:blipFill rotWithShape="1">
          <a:blip r:embed="rId3"/>
          <a:srcRect l="80016" t="42710" r="-74" b="37882"/>
          <a:stretch/>
        </p:blipFill>
        <p:spPr>
          <a:xfrm>
            <a:off x="6053083" y="5055596"/>
            <a:ext cx="1492933" cy="748223"/>
          </a:xfrm>
          <a:prstGeom prst="rect">
            <a:avLst/>
          </a:prstGeom>
        </p:spPr>
      </p:pic>
      <p:pic>
        <p:nvPicPr>
          <p:cNvPr id="9" name="Bildobjekt 8">
            <a:extLst>
              <a:ext uri="{FF2B5EF4-FFF2-40B4-BE49-F238E27FC236}">
                <a16:creationId xmlns:a16="http://schemas.microsoft.com/office/drawing/2014/main" id="{C90A8231-7F46-4BA7-A46F-615C3A4E07CA}"/>
              </a:ext>
            </a:extLst>
          </p:cNvPr>
          <p:cNvPicPr>
            <a:picLocks noChangeAspect="1"/>
          </p:cNvPicPr>
          <p:nvPr/>
        </p:nvPicPr>
        <p:blipFill rotWithShape="1">
          <a:blip r:embed="rId3"/>
          <a:srcRect l="80016" t="62954" r="-74" b="24027"/>
          <a:stretch/>
        </p:blipFill>
        <p:spPr>
          <a:xfrm>
            <a:off x="7966223" y="5246505"/>
            <a:ext cx="1492934" cy="501925"/>
          </a:xfrm>
          <a:prstGeom prst="rect">
            <a:avLst/>
          </a:prstGeom>
        </p:spPr>
      </p:pic>
    </p:spTree>
    <p:extLst>
      <p:ext uri="{BB962C8B-B14F-4D97-AF65-F5344CB8AC3E}">
        <p14:creationId xmlns:p14="http://schemas.microsoft.com/office/powerpoint/2010/main" val="237761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8A1B05-04B9-41B8-BA03-5DB3417DE078}"/>
              </a:ext>
            </a:extLst>
          </p:cNvPr>
          <p:cNvSpPr>
            <a:spLocks noGrp="1"/>
          </p:cNvSpPr>
          <p:nvPr>
            <p:ph type="title"/>
          </p:nvPr>
        </p:nvSpPr>
        <p:spPr/>
        <p:txBody>
          <a:bodyPr/>
          <a:lstStyle/>
          <a:p>
            <a:r>
              <a:rPr lang="sv-SE"/>
              <a:t>Effekt av miljöstyrande taxa</a:t>
            </a:r>
          </a:p>
        </p:txBody>
      </p:sp>
      <p:sp>
        <p:nvSpPr>
          <p:cNvPr id="3" name="Platshållare för text 2">
            <a:extLst>
              <a:ext uri="{FF2B5EF4-FFF2-40B4-BE49-F238E27FC236}">
                <a16:creationId xmlns:a16="http://schemas.microsoft.com/office/drawing/2014/main" id="{E512E6C1-3559-408E-B2AD-EF916FDF88CC}"/>
              </a:ext>
            </a:extLst>
          </p:cNvPr>
          <p:cNvSpPr>
            <a:spLocks noGrp="1"/>
          </p:cNvSpPr>
          <p:nvPr>
            <p:ph type="body" sz="quarter" idx="11"/>
          </p:nvPr>
        </p:nvSpPr>
        <p:spPr>
          <a:xfrm>
            <a:off x="515937" y="1397531"/>
            <a:ext cx="4104662" cy="3780389"/>
          </a:xfrm>
        </p:spPr>
        <p:txBody>
          <a:bodyPr/>
          <a:lstStyle/>
          <a:p>
            <a:r>
              <a:rPr lang="sv-SE" sz="2400" dirty="0"/>
              <a:t>Mer matavfall samlas in i kommuner med obligatorisk matavfallsinsamling</a:t>
            </a:r>
          </a:p>
          <a:p>
            <a:pPr marL="342900" indent="-342900">
              <a:buFont typeface="Arial" panose="020B0604020202020204" pitchFamily="34" charset="0"/>
              <a:buChar char="•"/>
            </a:pPr>
            <a:r>
              <a:rPr lang="sv-SE" dirty="0"/>
              <a:t>Fler är anslutna</a:t>
            </a:r>
          </a:p>
          <a:p>
            <a:pPr marL="342900" indent="-342900">
              <a:buFont typeface="Arial" panose="020B0604020202020204" pitchFamily="34" charset="0"/>
              <a:buChar char="•"/>
            </a:pPr>
            <a:r>
              <a:rPr lang="sv-SE" dirty="0"/>
              <a:t>Tydlig budskap innebär att enskilda hushåll sorterar bättre</a:t>
            </a:r>
          </a:p>
        </p:txBody>
      </p:sp>
      <p:pic>
        <p:nvPicPr>
          <p:cNvPr id="6" name="Bildobjekt 5">
            <a:extLst>
              <a:ext uri="{FF2B5EF4-FFF2-40B4-BE49-F238E27FC236}">
                <a16:creationId xmlns:a16="http://schemas.microsoft.com/office/drawing/2014/main" id="{8ECDD490-F2B6-455D-B057-30A34C707A27}"/>
              </a:ext>
            </a:extLst>
          </p:cNvPr>
          <p:cNvPicPr>
            <a:picLocks noChangeAspect="1"/>
          </p:cNvPicPr>
          <p:nvPr/>
        </p:nvPicPr>
        <p:blipFill>
          <a:blip r:embed="rId3"/>
          <a:stretch>
            <a:fillRect/>
          </a:stretch>
        </p:blipFill>
        <p:spPr>
          <a:xfrm>
            <a:off x="5118197" y="1415232"/>
            <a:ext cx="6116316" cy="3141746"/>
          </a:xfrm>
          <a:prstGeom prst="rect">
            <a:avLst/>
          </a:prstGeom>
        </p:spPr>
      </p:pic>
      <p:pic>
        <p:nvPicPr>
          <p:cNvPr id="8" name="Bildobjekt 7">
            <a:extLst>
              <a:ext uri="{FF2B5EF4-FFF2-40B4-BE49-F238E27FC236}">
                <a16:creationId xmlns:a16="http://schemas.microsoft.com/office/drawing/2014/main" id="{0571688D-9A02-4947-868C-4981E12C6801}"/>
              </a:ext>
            </a:extLst>
          </p:cNvPr>
          <p:cNvPicPr>
            <a:picLocks noChangeAspect="1"/>
          </p:cNvPicPr>
          <p:nvPr/>
        </p:nvPicPr>
        <p:blipFill rotWithShape="1">
          <a:blip r:embed="rId4"/>
          <a:srcRect b="47361"/>
          <a:stretch/>
        </p:blipFill>
        <p:spPr>
          <a:xfrm>
            <a:off x="6765465" y="5177920"/>
            <a:ext cx="1571625" cy="344058"/>
          </a:xfrm>
          <a:prstGeom prst="rect">
            <a:avLst/>
          </a:prstGeom>
        </p:spPr>
      </p:pic>
      <p:pic>
        <p:nvPicPr>
          <p:cNvPr id="9" name="Bildobjekt 8">
            <a:extLst>
              <a:ext uri="{FF2B5EF4-FFF2-40B4-BE49-F238E27FC236}">
                <a16:creationId xmlns:a16="http://schemas.microsoft.com/office/drawing/2014/main" id="{7E065E41-3E6D-42EC-8BBF-FF944B84F4A9}"/>
              </a:ext>
            </a:extLst>
          </p:cNvPr>
          <p:cNvPicPr>
            <a:picLocks noChangeAspect="1"/>
          </p:cNvPicPr>
          <p:nvPr/>
        </p:nvPicPr>
        <p:blipFill rotWithShape="1">
          <a:blip r:embed="rId4"/>
          <a:srcRect t="47361"/>
          <a:stretch/>
        </p:blipFill>
        <p:spPr>
          <a:xfrm>
            <a:off x="8834688" y="5249202"/>
            <a:ext cx="1571625" cy="344058"/>
          </a:xfrm>
          <a:prstGeom prst="rect">
            <a:avLst/>
          </a:prstGeom>
        </p:spPr>
      </p:pic>
    </p:spTree>
    <p:extLst>
      <p:ext uri="{BB962C8B-B14F-4D97-AF65-F5344CB8AC3E}">
        <p14:creationId xmlns:p14="http://schemas.microsoft.com/office/powerpoint/2010/main" val="2614817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AvfallSverige-mall">
  <a:themeElements>
    <a:clrScheme name="Avfall Sverige">
      <a:dk1>
        <a:sysClr val="windowText" lastClr="000000"/>
      </a:dk1>
      <a:lt1>
        <a:sysClr val="window" lastClr="FFFFFF"/>
      </a:lt1>
      <a:dk2>
        <a:srgbClr val="007079"/>
      </a:dk2>
      <a:lt2>
        <a:srgbClr val="669C9F"/>
      </a:lt2>
      <a:accent1>
        <a:srgbClr val="004C73"/>
      </a:accent1>
      <a:accent2>
        <a:srgbClr val="51B8CF"/>
      </a:accent2>
      <a:accent3>
        <a:srgbClr val="9B064A"/>
      </a:accent3>
      <a:accent4>
        <a:srgbClr val="EC9C00"/>
      </a:accent4>
      <a:accent5>
        <a:srgbClr val="44A12B"/>
      </a:accent5>
      <a:accent6>
        <a:srgbClr val="CC003A"/>
      </a:accent6>
      <a:hlink>
        <a:srgbClr val="0000FF"/>
      </a:hlink>
      <a:folHlink>
        <a:srgbClr val="800080"/>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C513FAB4-9B75-FF4C-BECC-F3E08DB8C382}" vid="{73BE8458-447E-214D-B0E1-7921F600595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A2F0A8CD54359D41966337CA92D247D4" ma:contentTypeVersion="12" ma:contentTypeDescription="Skapa ett nytt dokument." ma:contentTypeScope="" ma:versionID="83d27f4cf2e7245e14fa5e4897bf0b12">
  <xsd:schema xmlns:xsd="http://www.w3.org/2001/XMLSchema" xmlns:xs="http://www.w3.org/2001/XMLSchema" xmlns:p="http://schemas.microsoft.com/office/2006/metadata/properties" xmlns:ns2="e84485f2-fe5b-4450-b6e5-00c215c2776c" xmlns:ns3="fcf1dfa7-90b3-46ec-8897-c206e4c43be8" targetNamespace="http://schemas.microsoft.com/office/2006/metadata/properties" ma:root="true" ma:fieldsID="b6b05269753768f2c27ce04dc11c4e07" ns2:_="" ns3:_="">
    <xsd:import namespace="e84485f2-fe5b-4450-b6e5-00c215c2776c"/>
    <xsd:import namespace="fcf1dfa7-90b3-46ec-8897-c206e4c43b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4485f2-fe5b-4450-b6e5-00c215c277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cf1dfa7-90b3-46ec-8897-c206e4c43be8" elementFormDefault="qualified">
    <xsd:import namespace="http://schemas.microsoft.com/office/2006/documentManagement/types"/>
    <xsd:import namespace="http://schemas.microsoft.com/office/infopath/2007/PartnerControls"/>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AA613C-1505-4C58-AA81-FEEF5809608B}">
  <ds:schemaRefs>
    <ds:schemaRef ds:uri="34ccc8df-0b16-4a32-bfed-dc4ee0391b96"/>
    <ds:schemaRef ds:uri="fcf1dfa7-90b3-46ec-8897-c206e4c43be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C44C534-BED5-4DFF-920C-D83AF4A44BC5}">
  <ds:schemaRefs>
    <ds:schemaRef ds:uri="e84485f2-fe5b-4450-b6e5-00c215c2776c"/>
    <ds:schemaRef ds:uri="fcf1dfa7-90b3-46ec-8897-c206e4c43b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CA89CDC-A5EF-4692-A98F-B15BE6C6FD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2331</TotalTime>
  <Words>1856</Words>
  <Application>Microsoft Macintosh PowerPoint</Application>
  <PresentationFormat>Bredbild</PresentationFormat>
  <Paragraphs>187</Paragraphs>
  <Slides>14</Slides>
  <Notes>11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14</vt:i4>
      </vt:variant>
    </vt:vector>
  </HeadingPairs>
  <TitlesOfParts>
    <vt:vector size="19" baseType="lpstr">
      <vt:lpstr>Systemtypsnitt</vt:lpstr>
      <vt:lpstr>Arial</vt:lpstr>
      <vt:lpstr>Calibri</vt:lpstr>
      <vt:lpstr>Georgia</vt:lpstr>
      <vt:lpstr>AvfallSverige-mall</vt:lpstr>
      <vt:lpstr>Miljöstyrande avfallstaxor</vt:lpstr>
      <vt:lpstr>PowerPoint-presentation</vt:lpstr>
      <vt:lpstr>Metod och avgränsning</vt:lpstr>
      <vt:lpstr>Vad är en miljöstyrande taxa?</vt:lpstr>
      <vt:lpstr>Olika sätt att styra</vt:lpstr>
      <vt:lpstr>Förekomst av miljöstyrande taxa</vt:lpstr>
      <vt:lpstr>Effekt av miljöstyrande taxa</vt:lpstr>
      <vt:lpstr>Effekt av miljöstyrande taxa</vt:lpstr>
      <vt:lpstr>Effekt av miljöstyrande taxa</vt:lpstr>
      <vt:lpstr>Effekt av miljöstyrande taxa</vt:lpstr>
      <vt:lpstr>Andra faktorer som påverkar</vt:lpstr>
      <vt:lpstr>Utveckling av miljöstyrande taxor</vt:lpstr>
      <vt:lpstr>Utveckling av miljöstyrande taxor</vt:lpstr>
      <vt:lpstr>Rapportinformation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Miljöstyrande avfallstaxor</dc:title>
  <dc:creator>Karin Engström</dc:creator>
  <cp:lastModifiedBy>Jenny Westin</cp:lastModifiedBy>
  <cp:revision>18</cp:revision>
  <dcterms:created xsi:type="dcterms:W3CDTF">2020-11-27T12:35:19Z</dcterms:created>
  <dcterms:modified xsi:type="dcterms:W3CDTF">2020-12-04T16:26:33Z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0x010100A2F0A8CD54359D41966337CA92D247D4</vt:lpwstr>
  </property>
</Properties>
</file>