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648" r:id="rId1"/>
  </p:sldMasterIdLst>
  <p:notesMasterIdLst>
    <p:notesMasterId r:id="rId11"/>
  </p:notesMasterIdLst>
  <p:sldIdLst>
    <p:sldId id="264" r:id="rId2"/>
    <p:sldId id="265" r:id="rId3"/>
    <p:sldId id="266" r:id="rId4"/>
    <p:sldId id="272" r:id="rId5"/>
    <p:sldId id="267" r:id="rId6"/>
    <p:sldId id="270" r:id="rId7"/>
    <p:sldId id="271" r:id="rId8"/>
    <p:sldId id="268" r:id="rId9"/>
    <p:sldId id="269" r:id="rId1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6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just format 1 - Dekorfärg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just format 1 - Dekorfär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72"/>
    <p:restoredTop sz="84898"/>
  </p:normalViewPr>
  <p:slideViewPr>
    <p:cSldViewPr snapToGrid="0" snapToObjects="1">
      <p:cViewPr varScale="1">
        <p:scale>
          <a:sx n="108" d="100"/>
          <a:sy n="108" d="100"/>
        </p:scale>
        <p:origin x="1576"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Users/jewe/Documents/Projekt/Interna/2019/INS_140%20Indikatorschabloner/Rapport/Underlag%20figurer%20i%20pp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jewe/Documents/Projekt/Interna/2019/INS_140%20Indikatorschabloner/Rapport/Underlag%20figurer%20i%20pp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jewe/Documents/Projekt/Interna/2019/INS_140%20Indikatorschabloner/Rapport/Underlag%20figurer%20i%20ppt.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Users/jewe/Documents/Projekt/Interna/2019/INS_140%20Indikatorschabloner/Rapport/Underlag%20figurer%20i%20ppt.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sv-SE" b="1" dirty="0"/>
              <a:t>Schabloner (faktisk</a:t>
            </a:r>
            <a:r>
              <a:rPr lang="sv-SE" b="1" baseline="0" dirty="0"/>
              <a:t> behandling) av förpackningsavfall</a:t>
            </a:r>
            <a:endParaRPr lang="sv-SE"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percentStacked"/>
        <c:varyColors val="0"/>
        <c:ser>
          <c:idx val="0"/>
          <c:order val="0"/>
          <c:tx>
            <c:strRef>
              <c:f>Förpackningar!$B$9</c:f>
              <c:strCache>
                <c:ptCount val="1"/>
                <c:pt idx="0">
                  <c:v>Materialåtervinning</c:v>
                </c:pt>
              </c:strCache>
            </c:strRef>
          </c:tx>
          <c:spPr>
            <a:solidFill>
              <a:schemeClr val="accent1"/>
            </a:solidFill>
            <a:ln>
              <a:noFill/>
            </a:ln>
            <a:effectLst/>
          </c:spPr>
          <c:invertIfNegative val="0"/>
          <c:cat>
            <c:strRef>
              <c:f>Förpackningar!$A$10:$A$13</c:f>
              <c:strCache>
                <c:ptCount val="4"/>
                <c:pt idx="0">
                  <c:v>Glas</c:v>
                </c:pt>
                <c:pt idx="1">
                  <c:v>Papper/kartong</c:v>
                </c:pt>
                <c:pt idx="2">
                  <c:v>Plast</c:v>
                </c:pt>
                <c:pt idx="3">
                  <c:v>Metall</c:v>
                </c:pt>
              </c:strCache>
            </c:strRef>
          </c:cat>
          <c:val>
            <c:numRef>
              <c:f>Förpackningar!$B$10:$B$13</c:f>
              <c:numCache>
                <c:formatCode>General</c:formatCode>
                <c:ptCount val="4"/>
                <c:pt idx="0">
                  <c:v>85</c:v>
                </c:pt>
                <c:pt idx="1">
                  <c:v>80</c:v>
                </c:pt>
                <c:pt idx="2">
                  <c:v>35</c:v>
                </c:pt>
                <c:pt idx="3">
                  <c:v>90</c:v>
                </c:pt>
              </c:numCache>
            </c:numRef>
          </c:val>
          <c:extLst>
            <c:ext xmlns:c16="http://schemas.microsoft.com/office/drawing/2014/chart" uri="{C3380CC4-5D6E-409C-BE32-E72D297353CC}">
              <c16:uniqueId val="{00000000-6540-BD40-85C9-B6631AFB965C}"/>
            </c:ext>
          </c:extLst>
        </c:ser>
        <c:ser>
          <c:idx val="1"/>
          <c:order val="1"/>
          <c:tx>
            <c:strRef>
              <c:f>Förpackningar!$C$9</c:f>
              <c:strCache>
                <c:ptCount val="1"/>
                <c:pt idx="0">
                  <c:v>Konstruktionsmaterial</c:v>
                </c:pt>
              </c:strCache>
            </c:strRef>
          </c:tx>
          <c:spPr>
            <a:solidFill>
              <a:schemeClr val="accent2"/>
            </a:solidFill>
            <a:ln>
              <a:noFill/>
            </a:ln>
            <a:effectLst/>
          </c:spPr>
          <c:invertIfNegative val="0"/>
          <c:cat>
            <c:strRef>
              <c:f>Förpackningar!$A$10:$A$13</c:f>
              <c:strCache>
                <c:ptCount val="4"/>
                <c:pt idx="0">
                  <c:v>Glas</c:v>
                </c:pt>
                <c:pt idx="1">
                  <c:v>Papper/kartong</c:v>
                </c:pt>
                <c:pt idx="2">
                  <c:v>Plast</c:v>
                </c:pt>
                <c:pt idx="3">
                  <c:v>Metall</c:v>
                </c:pt>
              </c:strCache>
            </c:strRef>
          </c:cat>
          <c:val>
            <c:numRef>
              <c:f>Förpackningar!$C$10:$C$13</c:f>
              <c:numCache>
                <c:formatCode>General</c:formatCode>
                <c:ptCount val="4"/>
                <c:pt idx="0">
                  <c:v>10</c:v>
                </c:pt>
                <c:pt idx="1">
                  <c:v>0</c:v>
                </c:pt>
                <c:pt idx="2">
                  <c:v>0</c:v>
                </c:pt>
                <c:pt idx="3">
                  <c:v>0</c:v>
                </c:pt>
              </c:numCache>
            </c:numRef>
          </c:val>
          <c:extLst>
            <c:ext xmlns:c16="http://schemas.microsoft.com/office/drawing/2014/chart" uri="{C3380CC4-5D6E-409C-BE32-E72D297353CC}">
              <c16:uniqueId val="{00000001-6540-BD40-85C9-B6631AFB965C}"/>
            </c:ext>
          </c:extLst>
        </c:ser>
        <c:ser>
          <c:idx val="2"/>
          <c:order val="2"/>
          <c:tx>
            <c:strRef>
              <c:f>Förpackningar!$D$9</c:f>
              <c:strCache>
                <c:ptCount val="1"/>
                <c:pt idx="0">
                  <c:v>Energiåtervinning</c:v>
                </c:pt>
              </c:strCache>
            </c:strRef>
          </c:tx>
          <c:spPr>
            <a:solidFill>
              <a:schemeClr val="accent3"/>
            </a:solidFill>
            <a:ln>
              <a:noFill/>
            </a:ln>
            <a:effectLst/>
          </c:spPr>
          <c:invertIfNegative val="0"/>
          <c:cat>
            <c:strRef>
              <c:f>Förpackningar!$A$10:$A$13</c:f>
              <c:strCache>
                <c:ptCount val="4"/>
                <c:pt idx="0">
                  <c:v>Glas</c:v>
                </c:pt>
                <c:pt idx="1">
                  <c:v>Papper/kartong</c:v>
                </c:pt>
                <c:pt idx="2">
                  <c:v>Plast</c:v>
                </c:pt>
                <c:pt idx="3">
                  <c:v>Metall</c:v>
                </c:pt>
              </c:strCache>
            </c:strRef>
          </c:cat>
          <c:val>
            <c:numRef>
              <c:f>Förpackningar!$D$10:$D$13</c:f>
              <c:numCache>
                <c:formatCode>General</c:formatCode>
                <c:ptCount val="4"/>
                <c:pt idx="0">
                  <c:v>0</c:v>
                </c:pt>
                <c:pt idx="1">
                  <c:v>20</c:v>
                </c:pt>
                <c:pt idx="2">
                  <c:v>65</c:v>
                </c:pt>
                <c:pt idx="3">
                  <c:v>5</c:v>
                </c:pt>
              </c:numCache>
            </c:numRef>
          </c:val>
          <c:extLst>
            <c:ext xmlns:c16="http://schemas.microsoft.com/office/drawing/2014/chart" uri="{C3380CC4-5D6E-409C-BE32-E72D297353CC}">
              <c16:uniqueId val="{00000002-6540-BD40-85C9-B6631AFB965C}"/>
            </c:ext>
          </c:extLst>
        </c:ser>
        <c:ser>
          <c:idx val="3"/>
          <c:order val="3"/>
          <c:tx>
            <c:strRef>
              <c:f>Förpackningar!$E$9</c:f>
              <c:strCache>
                <c:ptCount val="1"/>
                <c:pt idx="0">
                  <c:v>Deponering</c:v>
                </c:pt>
              </c:strCache>
            </c:strRef>
          </c:tx>
          <c:spPr>
            <a:solidFill>
              <a:schemeClr val="accent4"/>
            </a:solidFill>
            <a:ln>
              <a:noFill/>
            </a:ln>
            <a:effectLst/>
          </c:spPr>
          <c:invertIfNegative val="0"/>
          <c:cat>
            <c:strRef>
              <c:f>Förpackningar!$A$10:$A$13</c:f>
              <c:strCache>
                <c:ptCount val="4"/>
                <c:pt idx="0">
                  <c:v>Glas</c:v>
                </c:pt>
                <c:pt idx="1">
                  <c:v>Papper/kartong</c:v>
                </c:pt>
                <c:pt idx="2">
                  <c:v>Plast</c:v>
                </c:pt>
                <c:pt idx="3">
                  <c:v>Metall</c:v>
                </c:pt>
              </c:strCache>
            </c:strRef>
          </c:cat>
          <c:val>
            <c:numRef>
              <c:f>Förpackningar!$E$10:$E$13</c:f>
              <c:numCache>
                <c:formatCode>General</c:formatCode>
                <c:ptCount val="4"/>
                <c:pt idx="0">
                  <c:v>5</c:v>
                </c:pt>
                <c:pt idx="1">
                  <c:v>0</c:v>
                </c:pt>
                <c:pt idx="2">
                  <c:v>0</c:v>
                </c:pt>
                <c:pt idx="3">
                  <c:v>5</c:v>
                </c:pt>
              </c:numCache>
            </c:numRef>
          </c:val>
          <c:extLst>
            <c:ext xmlns:c16="http://schemas.microsoft.com/office/drawing/2014/chart" uri="{C3380CC4-5D6E-409C-BE32-E72D297353CC}">
              <c16:uniqueId val="{00000003-6540-BD40-85C9-B6631AFB965C}"/>
            </c:ext>
          </c:extLst>
        </c:ser>
        <c:dLbls>
          <c:showLegendKey val="0"/>
          <c:showVal val="0"/>
          <c:showCatName val="0"/>
          <c:showSerName val="0"/>
          <c:showPercent val="0"/>
          <c:showBubbleSize val="0"/>
        </c:dLbls>
        <c:gapWidth val="75"/>
        <c:overlap val="100"/>
        <c:axId val="199444176"/>
        <c:axId val="199445808"/>
      </c:barChart>
      <c:catAx>
        <c:axId val="199444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199445808"/>
        <c:crosses val="autoZero"/>
        <c:auto val="1"/>
        <c:lblAlgn val="ctr"/>
        <c:lblOffset val="100"/>
        <c:noMultiLvlLbl val="0"/>
      </c:catAx>
      <c:valAx>
        <c:axId val="1994458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9944417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sv-SE" sz="1400" b="1"/>
              <a:t>Schabloner</a:t>
            </a:r>
            <a:r>
              <a:rPr lang="sv-SE" sz="1400" b="1" baseline="0"/>
              <a:t> (faktisk behandling) för grovavfall</a:t>
            </a:r>
            <a:endParaRPr lang="sv-SE" sz="1400"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percentStacked"/>
        <c:varyColors val="0"/>
        <c:ser>
          <c:idx val="0"/>
          <c:order val="0"/>
          <c:tx>
            <c:strRef>
              <c:f>Grovavfall!$B$11</c:f>
              <c:strCache>
                <c:ptCount val="1"/>
                <c:pt idx="0">
                  <c:v>Materialåtervinning</c:v>
                </c:pt>
              </c:strCache>
            </c:strRef>
          </c:tx>
          <c:spPr>
            <a:solidFill>
              <a:schemeClr val="accent1"/>
            </a:solidFill>
            <a:ln>
              <a:noFill/>
            </a:ln>
            <a:effectLst/>
          </c:spPr>
          <c:invertIfNegative val="0"/>
          <c:cat>
            <c:strRef>
              <c:f>Grovavfall!$A$12:$A$17</c:f>
              <c:strCache>
                <c:ptCount val="6"/>
                <c:pt idx="0">
                  <c:v>Wellpapp</c:v>
                </c:pt>
                <c:pt idx="1">
                  <c:v>Metallskrot</c:v>
                </c:pt>
                <c:pt idx="2">
                  <c:v>Gips</c:v>
                </c:pt>
                <c:pt idx="3">
                  <c:v>Planglas</c:v>
                </c:pt>
                <c:pt idx="4">
                  <c:v>Kommunplast</c:v>
                </c:pt>
                <c:pt idx="5">
                  <c:v>Textilavfall</c:v>
                </c:pt>
              </c:strCache>
            </c:strRef>
          </c:cat>
          <c:val>
            <c:numRef>
              <c:f>Grovavfall!$B$12:$B$17</c:f>
              <c:numCache>
                <c:formatCode>General</c:formatCode>
                <c:ptCount val="6"/>
                <c:pt idx="0">
                  <c:v>85</c:v>
                </c:pt>
                <c:pt idx="1">
                  <c:v>92</c:v>
                </c:pt>
                <c:pt idx="2">
                  <c:v>70</c:v>
                </c:pt>
                <c:pt idx="3">
                  <c:v>80</c:v>
                </c:pt>
                <c:pt idx="4">
                  <c:v>50</c:v>
                </c:pt>
                <c:pt idx="5">
                  <c:v>50</c:v>
                </c:pt>
              </c:numCache>
            </c:numRef>
          </c:val>
          <c:extLst>
            <c:ext xmlns:c16="http://schemas.microsoft.com/office/drawing/2014/chart" uri="{C3380CC4-5D6E-409C-BE32-E72D297353CC}">
              <c16:uniqueId val="{00000000-1241-EA40-9552-1081EDECA150}"/>
            </c:ext>
          </c:extLst>
        </c:ser>
        <c:ser>
          <c:idx val="1"/>
          <c:order val="1"/>
          <c:tx>
            <c:strRef>
              <c:f>Grovavfall!$C$11</c:f>
              <c:strCache>
                <c:ptCount val="1"/>
                <c:pt idx="0">
                  <c:v>Konstruktionsmaterial</c:v>
                </c:pt>
              </c:strCache>
            </c:strRef>
          </c:tx>
          <c:spPr>
            <a:solidFill>
              <a:schemeClr val="accent2"/>
            </a:solidFill>
            <a:ln>
              <a:noFill/>
            </a:ln>
            <a:effectLst/>
          </c:spPr>
          <c:invertIfNegative val="0"/>
          <c:cat>
            <c:strRef>
              <c:f>Grovavfall!$A$12:$A$17</c:f>
              <c:strCache>
                <c:ptCount val="6"/>
                <c:pt idx="0">
                  <c:v>Wellpapp</c:v>
                </c:pt>
                <c:pt idx="1">
                  <c:v>Metallskrot</c:v>
                </c:pt>
                <c:pt idx="2">
                  <c:v>Gips</c:v>
                </c:pt>
                <c:pt idx="3">
                  <c:v>Planglas</c:v>
                </c:pt>
                <c:pt idx="4">
                  <c:v>Kommunplast</c:v>
                </c:pt>
                <c:pt idx="5">
                  <c:v>Textilavfall</c:v>
                </c:pt>
              </c:strCache>
            </c:strRef>
          </c:cat>
          <c:val>
            <c:numRef>
              <c:f>Grovavfall!$C$12:$C$17</c:f>
              <c:numCache>
                <c:formatCode>General</c:formatCode>
                <c:ptCount val="6"/>
                <c:pt idx="0">
                  <c:v>0</c:v>
                </c:pt>
                <c:pt idx="1">
                  <c:v>5</c:v>
                </c:pt>
                <c:pt idx="2">
                  <c:v>0</c:v>
                </c:pt>
                <c:pt idx="3">
                  <c:v>0</c:v>
                </c:pt>
                <c:pt idx="4">
                  <c:v>0</c:v>
                </c:pt>
                <c:pt idx="5">
                  <c:v>0</c:v>
                </c:pt>
              </c:numCache>
            </c:numRef>
          </c:val>
          <c:extLst>
            <c:ext xmlns:c16="http://schemas.microsoft.com/office/drawing/2014/chart" uri="{C3380CC4-5D6E-409C-BE32-E72D297353CC}">
              <c16:uniqueId val="{00000001-1241-EA40-9552-1081EDECA150}"/>
            </c:ext>
          </c:extLst>
        </c:ser>
        <c:ser>
          <c:idx val="2"/>
          <c:order val="2"/>
          <c:tx>
            <c:strRef>
              <c:f>Grovavfall!$D$11</c:f>
              <c:strCache>
                <c:ptCount val="1"/>
                <c:pt idx="0">
                  <c:v>Energiåtervinning</c:v>
                </c:pt>
              </c:strCache>
            </c:strRef>
          </c:tx>
          <c:spPr>
            <a:solidFill>
              <a:schemeClr val="accent3"/>
            </a:solidFill>
            <a:ln>
              <a:noFill/>
            </a:ln>
            <a:effectLst/>
          </c:spPr>
          <c:invertIfNegative val="0"/>
          <c:cat>
            <c:strRef>
              <c:f>Grovavfall!$A$12:$A$17</c:f>
              <c:strCache>
                <c:ptCount val="6"/>
                <c:pt idx="0">
                  <c:v>Wellpapp</c:v>
                </c:pt>
                <c:pt idx="1">
                  <c:v>Metallskrot</c:v>
                </c:pt>
                <c:pt idx="2">
                  <c:v>Gips</c:v>
                </c:pt>
                <c:pt idx="3">
                  <c:v>Planglas</c:v>
                </c:pt>
                <c:pt idx="4">
                  <c:v>Kommunplast</c:v>
                </c:pt>
                <c:pt idx="5">
                  <c:v>Textilavfall</c:v>
                </c:pt>
              </c:strCache>
            </c:strRef>
          </c:cat>
          <c:val>
            <c:numRef>
              <c:f>Grovavfall!$D$12:$D$17</c:f>
              <c:numCache>
                <c:formatCode>General</c:formatCode>
                <c:ptCount val="6"/>
                <c:pt idx="0">
                  <c:v>15</c:v>
                </c:pt>
                <c:pt idx="1">
                  <c:v>2</c:v>
                </c:pt>
                <c:pt idx="2">
                  <c:v>0</c:v>
                </c:pt>
                <c:pt idx="3">
                  <c:v>0</c:v>
                </c:pt>
                <c:pt idx="4">
                  <c:v>50</c:v>
                </c:pt>
                <c:pt idx="5">
                  <c:v>50</c:v>
                </c:pt>
              </c:numCache>
            </c:numRef>
          </c:val>
          <c:extLst>
            <c:ext xmlns:c16="http://schemas.microsoft.com/office/drawing/2014/chart" uri="{C3380CC4-5D6E-409C-BE32-E72D297353CC}">
              <c16:uniqueId val="{00000002-1241-EA40-9552-1081EDECA150}"/>
            </c:ext>
          </c:extLst>
        </c:ser>
        <c:ser>
          <c:idx val="3"/>
          <c:order val="3"/>
          <c:tx>
            <c:strRef>
              <c:f>Grovavfall!$E$11</c:f>
              <c:strCache>
                <c:ptCount val="1"/>
                <c:pt idx="0">
                  <c:v>Deponering</c:v>
                </c:pt>
              </c:strCache>
            </c:strRef>
          </c:tx>
          <c:spPr>
            <a:solidFill>
              <a:schemeClr val="accent4"/>
            </a:solidFill>
            <a:ln>
              <a:noFill/>
            </a:ln>
            <a:effectLst/>
          </c:spPr>
          <c:invertIfNegative val="0"/>
          <c:cat>
            <c:strRef>
              <c:f>Grovavfall!$A$12:$A$17</c:f>
              <c:strCache>
                <c:ptCount val="6"/>
                <c:pt idx="0">
                  <c:v>Wellpapp</c:v>
                </c:pt>
                <c:pt idx="1">
                  <c:v>Metallskrot</c:v>
                </c:pt>
                <c:pt idx="2">
                  <c:v>Gips</c:v>
                </c:pt>
                <c:pt idx="3">
                  <c:v>Planglas</c:v>
                </c:pt>
                <c:pt idx="4">
                  <c:v>Kommunplast</c:v>
                </c:pt>
                <c:pt idx="5">
                  <c:v>Textilavfall</c:v>
                </c:pt>
              </c:strCache>
            </c:strRef>
          </c:cat>
          <c:val>
            <c:numRef>
              <c:f>Grovavfall!$E$12:$E$17</c:f>
              <c:numCache>
                <c:formatCode>General</c:formatCode>
                <c:ptCount val="6"/>
                <c:pt idx="0">
                  <c:v>0</c:v>
                </c:pt>
                <c:pt idx="1">
                  <c:v>1</c:v>
                </c:pt>
                <c:pt idx="2">
                  <c:v>30</c:v>
                </c:pt>
                <c:pt idx="3">
                  <c:v>20</c:v>
                </c:pt>
                <c:pt idx="4">
                  <c:v>0</c:v>
                </c:pt>
                <c:pt idx="5">
                  <c:v>0</c:v>
                </c:pt>
              </c:numCache>
            </c:numRef>
          </c:val>
          <c:extLst>
            <c:ext xmlns:c16="http://schemas.microsoft.com/office/drawing/2014/chart" uri="{C3380CC4-5D6E-409C-BE32-E72D297353CC}">
              <c16:uniqueId val="{00000003-1241-EA40-9552-1081EDECA150}"/>
            </c:ext>
          </c:extLst>
        </c:ser>
        <c:dLbls>
          <c:showLegendKey val="0"/>
          <c:showVal val="0"/>
          <c:showCatName val="0"/>
          <c:showSerName val="0"/>
          <c:showPercent val="0"/>
          <c:showBubbleSize val="0"/>
        </c:dLbls>
        <c:gapWidth val="219"/>
        <c:overlap val="100"/>
        <c:axId val="199074064"/>
        <c:axId val="309208992"/>
      </c:barChart>
      <c:catAx>
        <c:axId val="199074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sv-SE"/>
          </a:p>
        </c:txPr>
        <c:crossAx val="309208992"/>
        <c:crosses val="autoZero"/>
        <c:auto val="1"/>
        <c:lblAlgn val="ctr"/>
        <c:lblOffset val="100"/>
        <c:noMultiLvlLbl val="0"/>
      </c:catAx>
      <c:valAx>
        <c:axId val="3092089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9907406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err="1"/>
              <a:t>Matavfall</a:t>
            </a:r>
            <a:r>
              <a:rPr lang="en-US" b="1" dirty="0"/>
              <a:t> till central </a:t>
            </a:r>
          </a:p>
          <a:p>
            <a:pPr>
              <a:defRPr b="1"/>
            </a:pPr>
            <a:r>
              <a:rPr lang="en-US" b="1" dirty="0" err="1"/>
              <a:t>biogasanläggning</a:t>
            </a:r>
            <a:endParaRPr lang="en-US"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pieChart>
        <c:varyColors val="1"/>
        <c:ser>
          <c:idx val="0"/>
          <c:order val="0"/>
          <c:tx>
            <c:strRef>
              <c:f>Blad3!$A$2</c:f>
              <c:strCache>
                <c:ptCount val="1"/>
                <c:pt idx="0">
                  <c:v>Matavfall till central biogasanläggning</c:v>
                </c:pt>
              </c:strCache>
            </c:strRef>
          </c:tx>
          <c:dPt>
            <c:idx val="0"/>
            <c:bubble3D val="0"/>
            <c:spPr>
              <a:solidFill>
                <a:schemeClr val="bg2"/>
              </a:solidFill>
              <a:ln w="19050">
                <a:solidFill>
                  <a:schemeClr val="lt1"/>
                </a:solidFill>
              </a:ln>
              <a:effectLst/>
            </c:spPr>
            <c:extLst>
              <c:ext xmlns:c16="http://schemas.microsoft.com/office/drawing/2014/chart" uri="{C3380CC4-5D6E-409C-BE32-E72D297353CC}">
                <c16:uniqueId val="{00000001-FFC1-D247-981A-5CDE42168D76}"/>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FFC1-D247-981A-5CDE42168D76}"/>
              </c:ext>
            </c:extLst>
          </c:dPt>
          <c:cat>
            <c:strRef>
              <c:f>Blad3!$B$1:$C$1</c:f>
              <c:strCache>
                <c:ptCount val="2"/>
                <c:pt idx="0">
                  <c:v>Rötning</c:v>
                </c:pt>
                <c:pt idx="1">
                  <c:v>Energiåtervinning</c:v>
                </c:pt>
              </c:strCache>
            </c:strRef>
          </c:cat>
          <c:val>
            <c:numRef>
              <c:f>Blad3!$B$2:$C$2</c:f>
              <c:numCache>
                <c:formatCode>0%</c:formatCode>
                <c:ptCount val="2"/>
                <c:pt idx="0">
                  <c:v>0.78</c:v>
                </c:pt>
                <c:pt idx="1">
                  <c:v>0.22</c:v>
                </c:pt>
              </c:numCache>
            </c:numRef>
          </c:val>
          <c:extLst>
            <c:ext xmlns:c16="http://schemas.microsoft.com/office/drawing/2014/chart" uri="{C3380CC4-5D6E-409C-BE32-E72D297353CC}">
              <c16:uniqueId val="{00000004-FFC1-D247-981A-5CDE42168D7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pieChart>
        <c:varyColors val="1"/>
        <c:ser>
          <c:idx val="0"/>
          <c:order val="0"/>
          <c:tx>
            <c:strRef>
              <c:f>Blad3!$A$5</c:f>
              <c:strCache>
                <c:ptCount val="1"/>
                <c:pt idx="0">
                  <c:v>Matavfall till central komposteringsanläggning </c:v>
                </c:pt>
              </c:strCache>
            </c:strRef>
          </c:tx>
          <c:spPr>
            <a:solidFill>
              <a:schemeClr val="tx2"/>
            </a:solidFill>
          </c:spPr>
          <c:dPt>
            <c:idx val="0"/>
            <c:bubble3D val="0"/>
            <c:spPr>
              <a:solidFill>
                <a:schemeClr val="tx2"/>
              </a:solidFill>
              <a:ln w="19050">
                <a:solidFill>
                  <a:schemeClr val="lt1"/>
                </a:solidFill>
              </a:ln>
              <a:effectLst/>
            </c:spPr>
            <c:extLst>
              <c:ext xmlns:c16="http://schemas.microsoft.com/office/drawing/2014/chart" uri="{C3380CC4-5D6E-409C-BE32-E72D297353CC}">
                <c16:uniqueId val="{00000001-FCA5-0744-815B-89BEF33338DC}"/>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FCA5-0744-815B-89BEF33338DC}"/>
              </c:ext>
            </c:extLst>
          </c:dPt>
          <c:cat>
            <c:strRef>
              <c:f>Blad3!$B$4:$C$4</c:f>
              <c:strCache>
                <c:ptCount val="2"/>
                <c:pt idx="0">
                  <c:v>Kompostering</c:v>
                </c:pt>
                <c:pt idx="1">
                  <c:v>Energiåtervinning</c:v>
                </c:pt>
              </c:strCache>
            </c:strRef>
          </c:cat>
          <c:val>
            <c:numRef>
              <c:f>Blad3!$B$5:$C$5</c:f>
              <c:numCache>
                <c:formatCode>0%</c:formatCode>
                <c:ptCount val="2"/>
                <c:pt idx="0">
                  <c:v>0.97</c:v>
                </c:pt>
                <c:pt idx="1">
                  <c:v>0.03</c:v>
                </c:pt>
              </c:numCache>
            </c:numRef>
          </c:val>
          <c:extLst>
            <c:ext xmlns:c16="http://schemas.microsoft.com/office/drawing/2014/chart" uri="{C3380CC4-5D6E-409C-BE32-E72D297353CC}">
              <c16:uniqueId val="{00000004-FCA5-0744-815B-89BEF33338D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0.50761</cdr:x>
      <cdr:y>0.58446</cdr:y>
    </cdr:from>
    <cdr:to>
      <cdr:x>0.64975</cdr:x>
      <cdr:y>0.67913</cdr:y>
    </cdr:to>
    <cdr:sp macro="" textlink="">
      <cdr:nvSpPr>
        <cdr:cNvPr id="2" name="textruta 1">
          <a:extLst xmlns:a="http://schemas.openxmlformats.org/drawingml/2006/main">
            <a:ext uri="{FF2B5EF4-FFF2-40B4-BE49-F238E27FC236}">
              <a16:creationId xmlns:a16="http://schemas.microsoft.com/office/drawing/2014/main" id="{39666C30-5961-7543-9B3D-FF4393D95F31}"/>
            </a:ext>
          </a:extLst>
        </cdr:cNvPr>
        <cdr:cNvSpPr txBox="1"/>
      </cdr:nvSpPr>
      <cdr:spPr>
        <a:xfrm xmlns:a="http://schemas.openxmlformats.org/drawingml/2006/main">
          <a:off x="2540000" y="1803401"/>
          <a:ext cx="711200" cy="2921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400" b="1" dirty="0">
              <a:solidFill>
                <a:schemeClr val="bg1"/>
              </a:solidFill>
            </a:rPr>
            <a:t>78 %</a:t>
          </a:r>
        </a:p>
      </cdr:txBody>
    </cdr:sp>
  </cdr:relSizeAnchor>
</c:userShapes>
</file>

<file path=ppt/drawings/drawing2.xml><?xml version="1.0" encoding="utf-8"?>
<c:userShapes xmlns:c="http://schemas.openxmlformats.org/drawingml/2006/chart">
  <cdr:relSizeAnchor xmlns:cdr="http://schemas.openxmlformats.org/drawingml/2006/chartDrawing">
    <cdr:from>
      <cdr:x>0.5</cdr:x>
      <cdr:y>0.58446</cdr:y>
    </cdr:from>
    <cdr:to>
      <cdr:x>0.64583</cdr:x>
      <cdr:y>0.67913</cdr:y>
    </cdr:to>
    <cdr:sp macro="" textlink="">
      <cdr:nvSpPr>
        <cdr:cNvPr id="2" name="textruta 1">
          <a:extLst xmlns:a="http://schemas.openxmlformats.org/drawingml/2006/main">
            <a:ext uri="{FF2B5EF4-FFF2-40B4-BE49-F238E27FC236}">
              <a16:creationId xmlns:a16="http://schemas.microsoft.com/office/drawing/2014/main" id="{0860B68A-06F7-804E-BB60-A1589D7C8D29}"/>
            </a:ext>
          </a:extLst>
        </cdr:cNvPr>
        <cdr:cNvSpPr txBox="1"/>
      </cdr:nvSpPr>
      <cdr:spPr>
        <a:xfrm xmlns:a="http://schemas.openxmlformats.org/drawingml/2006/main">
          <a:off x="2438400" y="1803401"/>
          <a:ext cx="711200" cy="2921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1400" b="1" dirty="0">
              <a:solidFill>
                <a:schemeClr val="bg1"/>
              </a:solidFill>
            </a:rPr>
            <a:t>97 %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4623F8-B430-2046-B694-FB0FAFDB97CB}" type="datetimeFigureOut">
              <a:rPr lang="sv-SE" smtClean="0"/>
              <a:t>2020-01-15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1C78AF-77EE-8146-868A-7BEA0BB9E5F5}" type="slidenum">
              <a:rPr lang="sv-SE" smtClean="0"/>
              <a:t>‹#›</a:t>
            </a:fld>
            <a:endParaRPr lang="sv-SE"/>
          </a:p>
        </p:txBody>
      </p:sp>
    </p:spTree>
    <p:extLst>
      <p:ext uri="{BB962C8B-B14F-4D97-AF65-F5344CB8AC3E}">
        <p14:creationId xmlns:p14="http://schemas.microsoft.com/office/powerpoint/2010/main" val="1431290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Att kunna beräkna faktisk materialåtervinning ligger i tiden. I EU:s reviderade avfallsdirektiv är det stort fokus på ökad materialåtervinning och minskad deponering. År 2025 ska minst 55 procent av det kommunala avfallet i EU återvinnas till nytt material. Målet ökar till 60 procent år 2030 och till 65 procent år 2035. Länder som deponerar mycket får anstånd till 2040. EU tydliggör att det är faktisk materialåtervinning som ska mätas.</a:t>
            </a:r>
          </a:p>
          <a:p>
            <a:endParaRPr lang="sv-SE" dirty="0"/>
          </a:p>
        </p:txBody>
      </p:sp>
      <p:sp>
        <p:nvSpPr>
          <p:cNvPr id="4" name="Platshållare för bildnummer 3"/>
          <p:cNvSpPr>
            <a:spLocks noGrp="1"/>
          </p:cNvSpPr>
          <p:nvPr>
            <p:ph type="sldNum" sz="quarter" idx="5"/>
          </p:nvPr>
        </p:nvSpPr>
        <p:spPr/>
        <p:txBody>
          <a:bodyPr/>
          <a:lstStyle/>
          <a:p>
            <a:fld id="{841C78AF-77EE-8146-868A-7BEA0BB9E5F5}" type="slidenum">
              <a:rPr lang="sv-SE" smtClean="0"/>
              <a:t>1</a:t>
            </a:fld>
            <a:endParaRPr lang="sv-SE"/>
          </a:p>
        </p:txBody>
      </p:sp>
    </p:spTree>
    <p:extLst>
      <p:ext uri="{BB962C8B-B14F-4D97-AF65-F5344CB8AC3E}">
        <p14:creationId xmlns:p14="http://schemas.microsoft.com/office/powerpoint/2010/main" val="402304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Avfall Sverige har, med hjälp av konsultbolaget </a:t>
            </a:r>
            <a:r>
              <a:rPr lang="sv-SE" sz="1200" kern="1200" dirty="0" err="1">
                <a:solidFill>
                  <a:schemeClr val="tx1"/>
                </a:solidFill>
                <a:effectLst/>
                <a:latin typeface="+mn-lt"/>
                <a:ea typeface="+mn-ea"/>
                <a:cs typeface="+mn-cs"/>
              </a:rPr>
              <a:t>Profu</a:t>
            </a:r>
            <a:r>
              <a:rPr lang="sv-SE" sz="1200" kern="1200" dirty="0">
                <a:solidFill>
                  <a:schemeClr val="tx1"/>
                </a:solidFill>
                <a:effectLst/>
                <a:latin typeface="+mn-lt"/>
                <a:ea typeface="+mn-ea"/>
                <a:cs typeface="+mn-cs"/>
              </a:rPr>
              <a:t>, undersökt vilka drivkrafter och motiv det finns för kommunerna att gå över till insamling i egen regi samt om det är en pågående trend.  </a:t>
            </a:r>
          </a:p>
          <a:p>
            <a:r>
              <a:rPr lang="sv-SE" sz="1200" kern="1200" dirty="0">
                <a:solidFill>
                  <a:schemeClr val="tx1"/>
                </a:solidFill>
                <a:effectLst/>
                <a:latin typeface="+mn-lt"/>
                <a:ea typeface="+mn-ea"/>
                <a:cs typeface="+mn-cs"/>
              </a:rPr>
              <a:t>Rapporten har författats av David Holmström och </a:t>
            </a:r>
            <a:r>
              <a:rPr lang="sv-SE" sz="1200" kern="1200" dirty="0" err="1">
                <a:solidFill>
                  <a:schemeClr val="tx1"/>
                </a:solidFill>
                <a:effectLst/>
                <a:latin typeface="+mn-lt"/>
                <a:ea typeface="+mn-ea"/>
                <a:cs typeface="+mn-cs"/>
              </a:rPr>
              <a:t>Martyna</a:t>
            </a:r>
            <a:r>
              <a:rPr lang="sv-SE" sz="1200" kern="1200" dirty="0">
                <a:solidFill>
                  <a:schemeClr val="tx1"/>
                </a:solidFill>
                <a:effectLst/>
                <a:latin typeface="+mn-lt"/>
                <a:ea typeface="+mn-ea"/>
                <a:cs typeface="+mn-cs"/>
              </a:rPr>
              <a:t> Solis, båda vid </a:t>
            </a:r>
            <a:r>
              <a:rPr lang="sv-SE" sz="1200" kern="1200" dirty="0" err="1">
                <a:solidFill>
                  <a:schemeClr val="tx1"/>
                </a:solidFill>
                <a:effectLst/>
                <a:latin typeface="+mn-lt"/>
                <a:ea typeface="+mn-ea"/>
                <a:cs typeface="+mn-cs"/>
              </a:rPr>
              <a:t>Profu</a:t>
            </a:r>
            <a:r>
              <a:rPr lang="sv-SE" sz="1200" kern="1200" dirty="0">
                <a:solidFill>
                  <a:schemeClr val="tx1"/>
                </a:solidFill>
                <a:effectLst/>
                <a:latin typeface="+mn-lt"/>
                <a:ea typeface="+mn-ea"/>
                <a:cs typeface="+mn-cs"/>
              </a:rPr>
              <a:t> . Projektet har finansierats genom Avfall Sveriges Utvecklingssatsning.</a:t>
            </a:r>
          </a:p>
          <a:p>
            <a:endParaRPr lang="sv-SE" dirty="0"/>
          </a:p>
        </p:txBody>
      </p:sp>
      <p:sp>
        <p:nvSpPr>
          <p:cNvPr id="4" name="Platshållare för bildnummer 3"/>
          <p:cNvSpPr>
            <a:spLocks noGrp="1"/>
          </p:cNvSpPr>
          <p:nvPr>
            <p:ph type="sldNum" sz="quarter" idx="5"/>
          </p:nvPr>
        </p:nvSpPr>
        <p:spPr/>
        <p:txBody>
          <a:bodyPr/>
          <a:lstStyle/>
          <a:p>
            <a:fld id="{841C78AF-77EE-8146-868A-7BEA0BB9E5F5}" type="slidenum">
              <a:rPr lang="sv-SE" smtClean="0"/>
              <a:t>2</a:t>
            </a:fld>
            <a:endParaRPr lang="sv-SE"/>
          </a:p>
        </p:txBody>
      </p:sp>
    </p:spTree>
    <p:extLst>
      <p:ext uri="{BB962C8B-B14F-4D97-AF65-F5344CB8AC3E}">
        <p14:creationId xmlns:p14="http://schemas.microsoft.com/office/powerpoint/2010/main" val="3248651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Redan 2014 deltog Avfall Sverige i ett arbete med syfte att ta fram indikatorer för att kunna mäta och följa utvecklingen mot en resurseffektiv avfallshantering. Ett led i detta arbete var att ta fram schabloner som beräknar den faktiska behandlingen på varje trappsteg i avfallshierarkin. </a:t>
            </a:r>
          </a:p>
          <a:p>
            <a:r>
              <a:rPr lang="sv-SE" sz="1200" kern="1200" dirty="0">
                <a:solidFill>
                  <a:schemeClr val="tx1"/>
                </a:solidFill>
                <a:effectLst/>
                <a:latin typeface="+mn-lt"/>
                <a:ea typeface="+mn-ea"/>
                <a:cs typeface="+mn-cs"/>
              </a:rPr>
              <a:t>Avfallsindikatorerna implementerades i Avfall Web under 2015 så att användarna på ett enkelt sätt ska kunna följa upp sin kommuns värden över tid. I föreliggande rapport har schablonerna reviderats utifrån ny kunskap om återvinningsprocesser. Främst utgör rapporten underlag för att justera indikatorschablonerna i Avfall Web. Avfall Sverige tror dock att det kan finnas ett bredare intresse eftersom resultatet innehåller fakta om behandling av olika avfallsslag på ett lättöverskådligt sätt.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 framtagna indikatorerna utgår från en avfallshierarki, i vilken trappstegen förändrats något jämfört med EU:s avfallshierarki, se figuren. Detta för att tydligare spegla det svenska avfallssystemet. Olika typer av materialåtervinning (inkl. biologisk återvinning) återfinns på fyra steg istället för på ett, eftersom de har olika miljö- och samhällsekonomisk nytta. Dessutom är förberedelse för återanvändning och förebyggande av avfall sammanslaget till ett steg. </a:t>
            </a:r>
          </a:p>
          <a:p>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841C78AF-77EE-8146-868A-7BEA0BB9E5F5}" type="slidenum">
              <a:rPr lang="sv-SE" smtClean="0"/>
              <a:t>3</a:t>
            </a:fld>
            <a:endParaRPr lang="sv-SE"/>
          </a:p>
        </p:txBody>
      </p:sp>
    </p:spTree>
    <p:extLst>
      <p:ext uri="{BB962C8B-B14F-4D97-AF65-F5344CB8AC3E}">
        <p14:creationId xmlns:p14="http://schemas.microsoft.com/office/powerpoint/2010/main" val="3068245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Förflyttningsindikatorn, F1: Position i avfallstrappan, visar med ett sammanfattande värde hur långt det aktuella avfallssystemet utvecklats utifrån avfallshierarkins prioritering. Om allt avfall har förebyggts ges positionsvärdet 100 och om allt avfall deponeras ges positionsvärdet 0, se Figuren. Som framgår av Figur 1 har det för F1 sedan mitten av 1970-talet varit en stadig utveckling uppåt i trappan, men vi har ännu inte nått halvvägs. Förflyttningsindikatorn F2 tar även hänsyn till förändringen i total mängd uppkommet hushållsavfall. Alla mängder över 1994 års mängder sänker positionsvärdet med samma värdering som förebyggt avfall höjer positionsvärdet.</a:t>
            </a:r>
            <a:r>
              <a:rPr lang="sv-SE" dirty="0">
                <a:effectLst/>
              </a:rPr>
              <a:t> </a:t>
            </a:r>
          </a:p>
          <a:p>
            <a:r>
              <a:rPr lang="sv-SE" sz="1200" kern="1200" dirty="0">
                <a:solidFill>
                  <a:schemeClr val="tx1"/>
                </a:solidFill>
                <a:effectLst/>
                <a:latin typeface="+mn-lt"/>
                <a:ea typeface="+mn-ea"/>
                <a:cs typeface="+mn-cs"/>
              </a:rPr>
              <a:t>Trappstegsindikatorer mäter resurseffektiviteten på varje steg i avfallshierarkin. De tar hänsyn till avfallsmängder som samlas in för behandling på ett steg i trappan, men som i själva verket behandlas på ett annat steg (till exempel </a:t>
            </a:r>
            <a:r>
              <a:rPr lang="sv-SE" sz="1200" kern="1200" dirty="0" err="1">
                <a:solidFill>
                  <a:schemeClr val="tx1"/>
                </a:solidFill>
                <a:effectLst/>
                <a:latin typeface="+mn-lt"/>
                <a:ea typeface="+mn-ea"/>
                <a:cs typeface="+mn-cs"/>
              </a:rPr>
              <a:t>rejektmängder</a:t>
            </a:r>
            <a:r>
              <a:rPr lang="sv-SE" sz="1200" kern="1200" dirty="0">
                <a:solidFill>
                  <a:schemeClr val="tx1"/>
                </a:solidFill>
                <a:effectLst/>
                <a:latin typeface="+mn-lt"/>
                <a:ea typeface="+mn-ea"/>
                <a:cs typeface="+mn-cs"/>
              </a:rPr>
              <a:t>). Basindikatorer visar faktisk återvinning för olika trappsteg. </a:t>
            </a:r>
          </a:p>
          <a:p>
            <a:r>
              <a:rPr lang="sv-SE" baseline="0" dirty="0"/>
              <a:t>De används för att beräkna förflyttning och trappsteg</a:t>
            </a:r>
          </a:p>
          <a:p>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841C78AF-77EE-8146-868A-7BEA0BB9E5F5}" type="slidenum">
              <a:rPr lang="sv-SE" smtClean="0"/>
              <a:t>4</a:t>
            </a:fld>
            <a:endParaRPr lang="sv-SE"/>
          </a:p>
        </p:txBody>
      </p:sp>
    </p:spTree>
    <p:extLst>
      <p:ext uri="{BB962C8B-B14F-4D97-AF65-F5344CB8AC3E}">
        <p14:creationId xmlns:p14="http://schemas.microsoft.com/office/powerpoint/2010/main" val="2830286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Utöver grovavfall som samlas in med syfte att gå till materialåtervinning finns grovavfall som huvudsakligen samlas in för att gå till energiåtervinning, t.ex. träavfall, viss typ av trädgårdsavfall och övrigt grovavfall. </a:t>
            </a:r>
          </a:p>
          <a:p>
            <a:endParaRPr lang="sv-SE" dirty="0"/>
          </a:p>
          <a:p>
            <a:endParaRPr lang="sv-SE" dirty="0"/>
          </a:p>
        </p:txBody>
      </p:sp>
      <p:sp>
        <p:nvSpPr>
          <p:cNvPr id="4" name="Platshållare för bildnummer 3"/>
          <p:cNvSpPr>
            <a:spLocks noGrp="1"/>
          </p:cNvSpPr>
          <p:nvPr>
            <p:ph type="sldNum" sz="quarter" idx="5"/>
          </p:nvPr>
        </p:nvSpPr>
        <p:spPr/>
        <p:txBody>
          <a:bodyPr/>
          <a:lstStyle/>
          <a:p>
            <a:fld id="{841C78AF-77EE-8146-868A-7BEA0BB9E5F5}" type="slidenum">
              <a:rPr lang="sv-SE" smtClean="0"/>
              <a:t>6</a:t>
            </a:fld>
            <a:endParaRPr lang="sv-SE"/>
          </a:p>
        </p:txBody>
      </p:sp>
    </p:spTree>
    <p:extLst>
      <p:ext uri="{BB962C8B-B14F-4D97-AF65-F5344CB8AC3E}">
        <p14:creationId xmlns:p14="http://schemas.microsoft.com/office/powerpoint/2010/main" val="753635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41C78AF-77EE-8146-868A-7BEA0BB9E5F5}" type="slidenum">
              <a:rPr lang="sv-SE" smtClean="0"/>
              <a:t>8</a:t>
            </a:fld>
            <a:endParaRPr lang="sv-SE"/>
          </a:p>
        </p:txBody>
      </p:sp>
    </p:spTree>
    <p:extLst>
      <p:ext uri="{BB962C8B-B14F-4D97-AF65-F5344CB8AC3E}">
        <p14:creationId xmlns:p14="http://schemas.microsoft.com/office/powerpoint/2010/main" val="580660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
    <p:bg>
      <p:bgPr>
        <a:solidFill>
          <a:schemeClr val="tx2"/>
        </a:solidFill>
        <a:effectLst/>
      </p:bgPr>
    </p:bg>
    <p:spTree>
      <p:nvGrpSpPr>
        <p:cNvPr id="1" name=""/>
        <p:cNvGrpSpPr/>
        <p:nvPr/>
      </p:nvGrpSpPr>
      <p:grpSpPr>
        <a:xfrm>
          <a:off x="0" y="0"/>
          <a:ext cx="0" cy="0"/>
          <a:chOff x="0" y="0"/>
          <a:chExt cx="0" cy="0"/>
        </a:xfrm>
      </p:grpSpPr>
      <p:pic>
        <p:nvPicPr>
          <p:cNvPr id="5" name="Picture 4" descr="log_vit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2296" y="3578111"/>
            <a:ext cx="4067408" cy="1840394"/>
          </a:xfrm>
          <a:prstGeom prst="rect">
            <a:avLst/>
          </a:prstGeom>
        </p:spPr>
      </p:pic>
      <p:sp>
        <p:nvSpPr>
          <p:cNvPr id="6" name="Underrubrik 2"/>
          <p:cNvSpPr>
            <a:spLocks noGrp="1"/>
          </p:cNvSpPr>
          <p:nvPr>
            <p:ph type="subTitle" idx="1" hasCustomPrompt="1"/>
          </p:nvPr>
        </p:nvSpPr>
        <p:spPr>
          <a:xfrm>
            <a:off x="1524000" y="2113755"/>
            <a:ext cx="9144000" cy="584371"/>
          </a:xfrm>
        </p:spPr>
        <p:txBody>
          <a:bodyPr>
            <a:normAutofit/>
          </a:bodyPr>
          <a:lstStyle>
            <a:lvl1pPr marL="0" indent="0" algn="ctr">
              <a:buNone/>
              <a:defRPr sz="2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Presentatör och datum</a:t>
            </a:r>
          </a:p>
        </p:txBody>
      </p:sp>
      <p:sp>
        <p:nvSpPr>
          <p:cNvPr id="9" name="Rubrik 6"/>
          <p:cNvSpPr>
            <a:spLocks noGrp="1"/>
          </p:cNvSpPr>
          <p:nvPr>
            <p:ph type="title" hasCustomPrompt="1"/>
          </p:nvPr>
        </p:nvSpPr>
        <p:spPr>
          <a:xfrm>
            <a:off x="838200" y="1275328"/>
            <a:ext cx="10515600" cy="684101"/>
          </a:xfrm>
        </p:spPr>
        <p:txBody>
          <a:bodyPr/>
          <a:lstStyle>
            <a:lvl1pPr algn="ctr">
              <a:defRPr>
                <a:solidFill>
                  <a:schemeClr val="bg1"/>
                </a:solidFill>
              </a:defRPr>
            </a:lvl1pPr>
          </a:lstStyle>
          <a:p>
            <a:r>
              <a:rPr lang="sv-SE" dirty="0"/>
              <a:t>PRESENTATIONS RUBRIK</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å grundsida">
    <p:bg>
      <p:bgPr>
        <a:solidFill>
          <a:srgbClr val="555653"/>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Dra bilden till platshållaren eller klicka på ikonen för att lägga till den</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lbild bak grundsida">
    <p:bg>
      <p:bgPr>
        <a:solidFill>
          <a:schemeClr val="bg1"/>
        </a:solidFill>
        <a:effectLst/>
      </p:bgPr>
    </p:bg>
    <p:spTree>
      <p:nvGrpSpPr>
        <p:cNvPr id="1" name=""/>
        <p:cNvGrpSpPr/>
        <p:nvPr/>
      </p:nvGrpSpPr>
      <p:grpSpPr>
        <a:xfrm>
          <a:off x="0" y="0"/>
          <a:ext cx="0" cy="0"/>
          <a:chOff x="0" y="0"/>
          <a:chExt cx="0" cy="0"/>
        </a:xfrm>
      </p:grpSpPr>
      <p:sp>
        <p:nvSpPr>
          <p:cNvPr id="4" name="Platshållare för bild 3"/>
          <p:cNvSpPr>
            <a:spLocks noGrp="1"/>
          </p:cNvSpPr>
          <p:nvPr>
            <p:ph type="pic" sz="quarter" idx="12"/>
          </p:nvPr>
        </p:nvSpPr>
        <p:spPr>
          <a:xfrm>
            <a:off x="0" y="0"/>
            <a:ext cx="12192000" cy="6858000"/>
          </a:xfrm>
        </p:spPr>
        <p:txBody>
          <a:bodyPr/>
          <a:lstStyle/>
          <a:p>
            <a:r>
              <a:rPr lang="sv-SE"/>
              <a:t>Dra bilden till platshållaren eller klicka på ikonen för att lägga till den</a:t>
            </a:r>
          </a:p>
        </p:txBody>
      </p:sp>
      <p:pic>
        <p:nvPicPr>
          <p:cNvPr id="6" name="Picture 7" descr="logvit.png"/>
          <p:cNvPicPr>
            <a:picLocks noChangeAspect="1"/>
          </p:cNvPicPr>
          <p:nvPr userDrawn="1"/>
        </p:nvPicPr>
        <p:blipFill>
          <a:blip r:embed="rId2" cstate="screen">
            <a:alphaModFix amt="99000"/>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
        <p:nvSpPr>
          <p:cNvPr id="2" name="Rubrik 1"/>
          <p:cNvSpPr>
            <a:spLocks noGrp="1"/>
          </p:cNvSpPr>
          <p:nvPr>
            <p:ph type="title" hasCustomPrompt="1"/>
          </p:nvPr>
        </p:nvSpPr>
        <p:spPr>
          <a:xfrm>
            <a:off x="507234" y="512763"/>
            <a:ext cx="11168829"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11160126"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tasida">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1524000" y="4913963"/>
            <a:ext cx="9144000" cy="1527658"/>
          </a:xfrm>
        </p:spPr>
        <p:txBody>
          <a:bodyPr>
            <a:normAutofit/>
          </a:bodyPr>
          <a:lstStyle>
            <a:lvl1pPr marL="0" indent="0" algn="ctr">
              <a:buNone/>
              <a:defRPr sz="2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Förnamn Efternamn</a:t>
            </a:r>
            <a:br>
              <a:rPr lang="sv-SE" dirty="0"/>
            </a:br>
            <a:r>
              <a:rPr lang="sv-SE" dirty="0" err="1"/>
              <a:t>Mobilnr</a:t>
            </a:r>
            <a:r>
              <a:rPr lang="sv-SE" dirty="0"/>
              <a:t>, </a:t>
            </a:r>
            <a:r>
              <a:rPr lang="sv-SE" dirty="0" err="1"/>
              <a:t>Telefonnr</a:t>
            </a:r>
            <a:r>
              <a:rPr lang="sv-SE" dirty="0"/>
              <a:t>, e-postadress</a:t>
            </a:r>
            <a:br>
              <a:rPr lang="sv-SE" dirty="0"/>
            </a:br>
            <a:r>
              <a:rPr lang="sv-SE" dirty="0" err="1"/>
              <a:t>avfallsverige.se</a:t>
            </a:r>
            <a:endParaRPr lang="sv-SE" dirty="0"/>
          </a:p>
        </p:txBody>
      </p:sp>
      <p:pic>
        <p:nvPicPr>
          <p:cNvPr id="5" name="Picture 2" descr="log_green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53597" y="1444510"/>
            <a:ext cx="5084778" cy="2300175"/>
          </a:xfrm>
          <a:prstGeom prst="rect">
            <a:avLst/>
          </a:prstGeom>
        </p:spPr>
      </p:pic>
      <p:sp>
        <p:nvSpPr>
          <p:cNvPr id="6" name="textruta 5"/>
          <p:cNvSpPr txBox="1"/>
          <p:nvPr userDrawn="1"/>
        </p:nvSpPr>
        <p:spPr>
          <a:xfrm>
            <a:off x="5206524" y="4329592"/>
            <a:ext cx="1778924" cy="523220"/>
          </a:xfrm>
          <a:prstGeom prst="rect">
            <a:avLst/>
          </a:prstGeom>
          <a:noFill/>
        </p:spPr>
        <p:txBody>
          <a:bodyPr wrap="square" rtlCol="0">
            <a:spAutoFit/>
          </a:bodyPr>
          <a:lstStyle/>
          <a:p>
            <a:pPr algn="ctr"/>
            <a:r>
              <a:rPr lang="sv-SE" sz="2800" b="1" dirty="0">
                <a:solidFill>
                  <a:schemeClr val="bg2"/>
                </a:solidFill>
              </a:rPr>
              <a:t>TACK!</a:t>
            </a:r>
            <a:endParaRPr lang="sv-SE" sz="2400" b="1" dirty="0">
              <a:solidFill>
                <a:schemeClr val="bg2"/>
              </a:solidFill>
            </a:endParaRPr>
          </a:p>
        </p:txBody>
      </p:sp>
    </p:spTree>
    <p:extLst>
      <p:ext uri="{BB962C8B-B14F-4D97-AF65-F5344CB8AC3E}">
        <p14:creationId xmlns:p14="http://schemas.microsoft.com/office/powerpoint/2010/main" val="1982089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istasida">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1524000" y="4913963"/>
            <a:ext cx="9144000" cy="1527658"/>
          </a:xfrm>
        </p:spPr>
        <p:txBody>
          <a:bodyPr>
            <a:normAutofit/>
          </a:bodyPr>
          <a:lstStyle>
            <a:lvl1pPr marL="0" indent="0" algn="ctr">
              <a:buNone/>
              <a:defRPr sz="2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Förnamn Efternamn</a:t>
            </a:r>
            <a:br>
              <a:rPr lang="sv-SE" dirty="0"/>
            </a:br>
            <a:r>
              <a:rPr lang="sv-SE" dirty="0" err="1"/>
              <a:t>Mobilnr</a:t>
            </a:r>
            <a:r>
              <a:rPr lang="sv-SE" dirty="0"/>
              <a:t>, </a:t>
            </a:r>
            <a:r>
              <a:rPr lang="sv-SE" dirty="0" err="1"/>
              <a:t>Telefonnr</a:t>
            </a:r>
            <a:r>
              <a:rPr lang="sv-SE" dirty="0"/>
              <a:t>, e-postadress</a:t>
            </a:r>
            <a:br>
              <a:rPr lang="sv-SE" dirty="0"/>
            </a:br>
            <a:r>
              <a:rPr lang="sv-SE" dirty="0" err="1"/>
              <a:t>avfallsverige.se</a:t>
            </a:r>
            <a:endParaRPr lang="sv-SE" dirty="0"/>
          </a:p>
        </p:txBody>
      </p:sp>
      <p:pic>
        <p:nvPicPr>
          <p:cNvPr id="5" name="Picture 2" descr="log_green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53597" y="1444510"/>
            <a:ext cx="5084778" cy="2300175"/>
          </a:xfrm>
          <a:prstGeom prst="rect">
            <a:avLst/>
          </a:prstGeom>
        </p:spPr>
      </p:pic>
      <p:sp>
        <p:nvSpPr>
          <p:cNvPr id="6" name="textruta 5"/>
          <p:cNvSpPr txBox="1"/>
          <p:nvPr userDrawn="1"/>
        </p:nvSpPr>
        <p:spPr>
          <a:xfrm>
            <a:off x="4645680" y="4329592"/>
            <a:ext cx="2900612" cy="523220"/>
          </a:xfrm>
          <a:prstGeom prst="rect">
            <a:avLst/>
          </a:prstGeom>
          <a:noFill/>
        </p:spPr>
        <p:txBody>
          <a:bodyPr wrap="square" rtlCol="0">
            <a:spAutoFit/>
          </a:bodyPr>
          <a:lstStyle/>
          <a:p>
            <a:pPr algn="ctr"/>
            <a:r>
              <a:rPr lang="sv-SE" sz="2800" b="1" dirty="0">
                <a:solidFill>
                  <a:schemeClr val="bg2"/>
                </a:solidFill>
              </a:rPr>
              <a:t>THANK YOU</a:t>
            </a:r>
            <a:endParaRPr lang="sv-SE" sz="2400" b="1" dirty="0">
              <a:solidFill>
                <a:schemeClr val="bg2"/>
              </a:solidFill>
            </a:endParaRPr>
          </a:p>
        </p:txBody>
      </p:sp>
    </p:spTree>
    <p:extLst>
      <p:ext uri="{BB962C8B-B14F-4D97-AF65-F5344CB8AC3E}">
        <p14:creationId xmlns:p14="http://schemas.microsoft.com/office/powerpoint/2010/main" val="1811005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ernativ Förstasida">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1524000" y="2113755"/>
            <a:ext cx="9144000" cy="584371"/>
          </a:xfrm>
        </p:spPr>
        <p:txBody>
          <a:bodyPr>
            <a:normAutofit/>
          </a:bodyPr>
          <a:lstStyle>
            <a:lvl1pPr marL="0" indent="0" algn="ctr">
              <a:buNone/>
              <a:defRPr sz="2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Presentatör och datum</a:t>
            </a:r>
          </a:p>
        </p:txBody>
      </p:sp>
      <p:sp>
        <p:nvSpPr>
          <p:cNvPr id="7" name="Rubrik 6"/>
          <p:cNvSpPr>
            <a:spLocks noGrp="1"/>
          </p:cNvSpPr>
          <p:nvPr>
            <p:ph type="title" hasCustomPrompt="1"/>
          </p:nvPr>
        </p:nvSpPr>
        <p:spPr>
          <a:xfrm>
            <a:off x="838200" y="1275328"/>
            <a:ext cx="10515600" cy="684101"/>
          </a:xfrm>
        </p:spPr>
        <p:txBody>
          <a:bodyPr/>
          <a:lstStyle>
            <a:lvl1pPr algn="ctr">
              <a:defRPr>
                <a:solidFill>
                  <a:schemeClr val="bg2"/>
                </a:solidFill>
              </a:defRPr>
            </a:lvl1pPr>
          </a:lstStyle>
          <a:p>
            <a:r>
              <a:rPr lang="sv-SE" dirty="0"/>
              <a:t>PRESENTATIONS RUBRIK</a:t>
            </a:r>
          </a:p>
        </p:txBody>
      </p:sp>
      <p:pic>
        <p:nvPicPr>
          <p:cNvPr id="8" name="Picture 2" descr="log_green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5225" y="3578111"/>
            <a:ext cx="4068384" cy="1840394"/>
          </a:xfrm>
          <a:prstGeom prst="rect">
            <a:avLst/>
          </a:prstGeom>
        </p:spPr>
      </p:pic>
    </p:spTree>
    <p:extLst>
      <p:ext uri="{BB962C8B-B14F-4D97-AF65-F5344CB8AC3E}">
        <p14:creationId xmlns:p14="http://schemas.microsoft.com/office/powerpoint/2010/main" val="173623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t grundsid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tx2"/>
                </a:solidFill>
              </a:defRPr>
            </a:lvl1pPr>
          </a:lstStyle>
          <a:p>
            <a:r>
              <a:rPr lang="sv-SE" dirty="0"/>
              <a:t>Rubrik</a:t>
            </a:r>
          </a:p>
        </p:txBody>
      </p:sp>
      <p:pic>
        <p:nvPicPr>
          <p:cNvPr id="5" name="Picture 4" descr="log_green_lig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158"/>
          </a:xfrm>
          <a:prstGeom prst="rect">
            <a:avLst/>
          </a:prstGeom>
        </p:spPr>
      </p:pic>
      <p:sp>
        <p:nvSpPr>
          <p:cNvPr id="13" name="Platshållare för text 12"/>
          <p:cNvSpPr>
            <a:spLocks noGrp="1"/>
          </p:cNvSpPr>
          <p:nvPr>
            <p:ph type="body" sz="quarter" idx="11"/>
          </p:nvPr>
        </p:nvSpPr>
        <p:spPr>
          <a:xfrm>
            <a:off x="515937" y="1397530"/>
            <a:ext cx="7008123" cy="4258203"/>
          </a:xfrm>
        </p:spPr>
        <p:txBody>
          <a:bodyPr>
            <a:normAutofit/>
          </a:bodyPr>
          <a:lstStyle>
            <a:lvl1pPr>
              <a:defRPr sz="2000">
                <a:solidFill>
                  <a:schemeClr val="tx2"/>
                </a:solidFill>
              </a:defRPr>
            </a:lvl1pPr>
            <a:lvl2pPr>
              <a:defRPr sz="2000">
                <a:solidFill>
                  <a:schemeClr val="tx2"/>
                </a:solidFill>
              </a:defRPr>
            </a:lvl2pPr>
            <a:lvl3pPr>
              <a:defRPr sz="2000">
                <a:solidFill>
                  <a:schemeClr val="tx2"/>
                </a:solidFill>
              </a:defRPr>
            </a:lvl3pPr>
            <a:lvl4pPr>
              <a:defRPr sz="2000">
                <a:solidFill>
                  <a:schemeClr val="tx2"/>
                </a:solidFill>
              </a:defRPr>
            </a:lvl4pPr>
            <a:lvl5pPr>
              <a:defRPr sz="2000">
                <a:solidFill>
                  <a:schemeClr val="tx2"/>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normAutofit/>
          </a:bodyPr>
          <a:lstStyle>
            <a:lvl1pPr>
              <a:defRPr sz="2000"/>
            </a:lvl1pPr>
          </a:lstStyle>
          <a:p>
            <a:r>
              <a:rPr lang="sv-SE"/>
              <a:t>Dra bilden till platshållaren eller klicka på ikonen för att lägga till den</a:t>
            </a:r>
            <a:endParaRPr lang="sv-SE" dirty="0"/>
          </a:p>
        </p:txBody>
      </p:sp>
    </p:spTree>
    <p:extLst>
      <p:ext uri="{BB962C8B-B14F-4D97-AF65-F5344CB8AC3E}">
        <p14:creationId xmlns:p14="http://schemas.microsoft.com/office/powerpoint/2010/main" val="669415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ön grundsida">
    <p:bg>
      <p:bgPr>
        <a:solidFill>
          <a:schemeClr val="tx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Dra bilden till platshållaren eller klicka på ikonen för att lägga till den</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å grundsida">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Dra bilden till platshållaren eller klicka på ikonen för att lägga till den</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öd grundsida">
    <p:bg>
      <p:bgPr>
        <a:solidFill>
          <a:schemeClr val="accent6"/>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Dra bilden till platshållaren eller klicka på ikonen för att lägga till den</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jusblå grundsida">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Dra bilden till platshållaren eller klicka på ikonen för att lägga till den</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nröd grundsida">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Dra bilden till platshållaren eller klicka på ikonen för att lägga till den</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jusgrön grundsida">
    <p:bg>
      <p:bgPr>
        <a:solidFill>
          <a:schemeClr val="accent5"/>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Dra bilden till platshållaren eller klicka på ikonen för att lägga till den</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15938" y="500062"/>
            <a:ext cx="10515600" cy="715421"/>
          </a:xfrm>
          <a:prstGeom prst="rect">
            <a:avLst/>
          </a:prstGeom>
        </p:spPr>
        <p:txBody>
          <a:bodyPr vert="horz" lIns="91440" tIns="45720" rIns="91440" bIns="45720" rtlCol="0" anchor="ctr">
            <a:normAutofit/>
          </a:bodyPr>
          <a:lstStyle/>
          <a:p>
            <a:r>
              <a:rPr lang="sv-SE" dirty="0"/>
              <a:t>Klicka här för att ändra formatet för bakgrundsrubriken</a:t>
            </a:r>
          </a:p>
        </p:txBody>
      </p:sp>
      <p:sp>
        <p:nvSpPr>
          <p:cNvPr id="3" name="Platshållare för text 2"/>
          <p:cNvSpPr>
            <a:spLocks noGrp="1"/>
          </p:cNvSpPr>
          <p:nvPr>
            <p:ph type="body" idx="1"/>
          </p:nvPr>
        </p:nvSpPr>
        <p:spPr>
          <a:xfrm>
            <a:off x="515938" y="1580298"/>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42709561"/>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7" r:id="rId8"/>
    <p:sldLayoutId id="2147483658" r:id="rId9"/>
    <p:sldLayoutId id="2147483662" r:id="rId10"/>
    <p:sldLayoutId id="2147483659" r:id="rId11"/>
    <p:sldLayoutId id="2147483660" r:id="rId12"/>
    <p:sldLayoutId id="2147483663" r:id="rId13"/>
  </p:sldLayoutIdLst>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 userDrawn="1">
          <p15:clr>
            <a:srgbClr val="F26B43"/>
          </p15:clr>
        </p15:guide>
        <p15:guide id="2" pos="325" userDrawn="1">
          <p15:clr>
            <a:srgbClr val="F26B43"/>
          </p15:clr>
        </p15:guide>
        <p15:guide id="3" pos="7355" userDrawn="1">
          <p15:clr>
            <a:srgbClr val="F26B43"/>
          </p15:clr>
        </p15:guide>
        <p15:guide id="4" orient="horz" pos="356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mailto:jenny.westin@avfallsverige.se" TargetMode="External"/><Relationship Id="rId2" Type="http://schemas.openxmlformats.org/officeDocument/2006/relationships/hyperlink" Target="http://www.avfallsverige.se/"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p:cNvSpPr>
            <a:spLocks noGrp="1"/>
          </p:cNvSpPr>
          <p:nvPr>
            <p:ph type="subTitle" idx="1"/>
          </p:nvPr>
        </p:nvSpPr>
        <p:spPr>
          <a:xfrm>
            <a:off x="1524000" y="2113755"/>
            <a:ext cx="9144000" cy="395269"/>
          </a:xfrm>
        </p:spPr>
        <p:txBody>
          <a:bodyPr/>
          <a:lstStyle/>
          <a:p>
            <a:r>
              <a:rPr lang="sv-SE" dirty="0"/>
              <a:t>Rapport 2020:03</a:t>
            </a:r>
          </a:p>
        </p:txBody>
      </p:sp>
      <p:sp>
        <p:nvSpPr>
          <p:cNvPr id="3" name="Rubrik 2"/>
          <p:cNvSpPr>
            <a:spLocks noGrp="1"/>
          </p:cNvSpPr>
          <p:nvPr>
            <p:ph type="title"/>
          </p:nvPr>
        </p:nvSpPr>
        <p:spPr/>
        <p:txBody>
          <a:bodyPr/>
          <a:lstStyle/>
          <a:p>
            <a:r>
              <a:rPr lang="sv-SE" dirty="0"/>
              <a:t>Schabloner för beräkning av avfallsindikatorer</a:t>
            </a:r>
          </a:p>
        </p:txBody>
      </p:sp>
      <p:sp>
        <p:nvSpPr>
          <p:cNvPr id="4" name="Underrubrik 1">
            <a:extLst>
              <a:ext uri="{FF2B5EF4-FFF2-40B4-BE49-F238E27FC236}">
                <a16:creationId xmlns:a16="http://schemas.microsoft.com/office/drawing/2014/main" id="{51CDAAEA-E451-6E4A-8182-3FAB62012F74}"/>
              </a:ext>
            </a:extLst>
          </p:cNvPr>
          <p:cNvSpPr txBox="1">
            <a:spLocks/>
          </p:cNvSpPr>
          <p:nvPr/>
        </p:nvSpPr>
        <p:spPr>
          <a:xfrm>
            <a:off x="1501697" y="2605507"/>
            <a:ext cx="9144000" cy="3952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00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sv-SE" dirty="0"/>
              <a:t>Januari 2020</a:t>
            </a:r>
          </a:p>
        </p:txBody>
      </p:sp>
    </p:spTree>
    <p:extLst>
      <p:ext uri="{BB962C8B-B14F-4D97-AF65-F5344CB8AC3E}">
        <p14:creationId xmlns:p14="http://schemas.microsoft.com/office/powerpoint/2010/main" val="925900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tshållare för text 10">
            <a:extLst>
              <a:ext uri="{FF2B5EF4-FFF2-40B4-BE49-F238E27FC236}">
                <a16:creationId xmlns:a16="http://schemas.microsoft.com/office/drawing/2014/main" id="{E5B19FCA-C79B-424E-AE84-04A7C935B287}"/>
              </a:ext>
            </a:extLst>
          </p:cNvPr>
          <p:cNvSpPr txBox="1">
            <a:spLocks noGrp="1"/>
          </p:cNvSpPr>
          <p:nvPr>
            <p:ph type="body" sz="quarter" idx="11"/>
          </p:nvPr>
        </p:nvSpPr>
        <p:spPr>
          <a:xfrm>
            <a:off x="610281" y="1150173"/>
            <a:ext cx="7008123" cy="3206006"/>
          </a:xfrm>
          <a:prstGeom prst="rect">
            <a:avLst/>
          </a:prstGeom>
          <a:noFill/>
        </p:spPr>
        <p:txBody>
          <a:bodyPr wrap="square" rtlCol="0">
            <a:spAutoFit/>
          </a:bodyPr>
          <a:lstStyle/>
          <a:p>
            <a:r>
              <a:rPr lang="sv-SE" sz="2000" dirty="0"/>
              <a:t>Genomförare:</a:t>
            </a:r>
          </a:p>
          <a:p>
            <a:r>
              <a:rPr lang="sv-SE" dirty="0">
                <a:solidFill>
                  <a:schemeClr val="tx1"/>
                </a:solidFill>
              </a:rPr>
              <a:t>David Holmström och </a:t>
            </a:r>
            <a:r>
              <a:rPr lang="sv-SE" dirty="0" err="1">
                <a:solidFill>
                  <a:schemeClr val="tx1"/>
                </a:solidFill>
              </a:rPr>
              <a:t>Martyna</a:t>
            </a:r>
            <a:r>
              <a:rPr lang="sv-SE" dirty="0">
                <a:solidFill>
                  <a:schemeClr val="tx1"/>
                </a:solidFill>
              </a:rPr>
              <a:t> Solis, </a:t>
            </a:r>
            <a:r>
              <a:rPr lang="sv-SE" dirty="0" err="1">
                <a:solidFill>
                  <a:schemeClr val="tx1"/>
                </a:solidFill>
              </a:rPr>
              <a:t>Profu</a:t>
            </a:r>
            <a:endParaRPr lang="sv-SE" dirty="0">
              <a:solidFill>
                <a:schemeClr val="tx1"/>
              </a:solidFill>
            </a:endParaRPr>
          </a:p>
          <a:p>
            <a:endParaRPr lang="sv-SE" sz="2000" dirty="0"/>
          </a:p>
          <a:p>
            <a:r>
              <a:rPr lang="sv-SE" sz="2000" dirty="0"/>
              <a:t>Projektledare:</a:t>
            </a:r>
          </a:p>
          <a:p>
            <a:r>
              <a:rPr lang="sv-SE" sz="2000" dirty="0">
                <a:solidFill>
                  <a:schemeClr val="tx1"/>
                </a:solidFill>
              </a:rPr>
              <a:t>Jenny Westin, Avfall Sverige</a:t>
            </a:r>
          </a:p>
          <a:p>
            <a:endParaRPr lang="sv-SE" sz="2000" dirty="0"/>
          </a:p>
          <a:p>
            <a:r>
              <a:rPr lang="sv-SE" sz="2000" dirty="0"/>
              <a:t>Finansiär:</a:t>
            </a:r>
          </a:p>
          <a:p>
            <a:r>
              <a:rPr lang="sv-SE" sz="2000" dirty="0">
                <a:solidFill>
                  <a:schemeClr val="tx1"/>
                </a:solidFill>
              </a:rPr>
              <a:t>Avfall Sveriges Utvecklingssatsning</a:t>
            </a:r>
          </a:p>
        </p:txBody>
      </p:sp>
      <p:pic>
        <p:nvPicPr>
          <p:cNvPr id="3" name="Platshållare för bild 2" descr="En bild som visar enhet&#10;&#10;Automatiskt genererad beskrivning">
            <a:extLst>
              <a:ext uri="{FF2B5EF4-FFF2-40B4-BE49-F238E27FC236}">
                <a16:creationId xmlns:a16="http://schemas.microsoft.com/office/drawing/2014/main" id="{E0384450-657B-194C-965A-4C70EDFDD7F0}"/>
              </a:ext>
            </a:extLst>
          </p:cNvPr>
          <p:cNvPicPr>
            <a:picLocks noGrp="1" noChangeAspect="1"/>
          </p:cNvPicPr>
          <p:nvPr>
            <p:ph type="pic" sz="quarter" idx="12"/>
          </p:nvPr>
        </p:nvPicPr>
        <p:blipFill rotWithShape="1">
          <a:blip r:embed="rId3"/>
          <a:srcRect t="227" b="214"/>
          <a:stretch/>
        </p:blipFill>
        <p:spPr>
          <a:xfrm>
            <a:off x="7859265" y="1150173"/>
            <a:ext cx="3007741" cy="4227615"/>
          </a:xfrm>
        </p:spPr>
      </p:pic>
    </p:spTree>
    <p:extLst>
      <p:ext uri="{BB962C8B-B14F-4D97-AF65-F5344CB8AC3E}">
        <p14:creationId xmlns:p14="http://schemas.microsoft.com/office/powerpoint/2010/main" val="2070675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6BDF98-E1AE-BD40-A7A8-34F968D016D0}"/>
              </a:ext>
            </a:extLst>
          </p:cNvPr>
          <p:cNvSpPr>
            <a:spLocks noGrp="1"/>
          </p:cNvSpPr>
          <p:nvPr>
            <p:ph type="title"/>
          </p:nvPr>
        </p:nvSpPr>
        <p:spPr/>
        <p:txBody>
          <a:bodyPr/>
          <a:lstStyle/>
          <a:p>
            <a:r>
              <a:rPr lang="sv-SE" dirty="0"/>
              <a:t>Bakgrund och syfte</a:t>
            </a:r>
          </a:p>
        </p:txBody>
      </p:sp>
      <p:sp>
        <p:nvSpPr>
          <p:cNvPr id="3" name="Platshållare för text 2">
            <a:extLst>
              <a:ext uri="{FF2B5EF4-FFF2-40B4-BE49-F238E27FC236}">
                <a16:creationId xmlns:a16="http://schemas.microsoft.com/office/drawing/2014/main" id="{5A6304C6-AD8C-DA49-A719-7CC886847963}"/>
              </a:ext>
            </a:extLst>
          </p:cNvPr>
          <p:cNvSpPr>
            <a:spLocks noGrp="1"/>
          </p:cNvSpPr>
          <p:nvPr>
            <p:ph type="body" sz="quarter" idx="11"/>
          </p:nvPr>
        </p:nvSpPr>
        <p:spPr>
          <a:xfrm>
            <a:off x="401636" y="1397530"/>
            <a:ext cx="6808763" cy="4258203"/>
          </a:xfrm>
        </p:spPr>
        <p:txBody>
          <a:bodyPr>
            <a:normAutofit/>
          </a:bodyPr>
          <a:lstStyle/>
          <a:p>
            <a:pPr marL="342900" indent="-342900">
              <a:lnSpc>
                <a:spcPct val="120000"/>
              </a:lnSpc>
              <a:buFont typeface="Wingdings" pitchFamily="2" charset="2"/>
              <a:buChar char="§"/>
            </a:pPr>
            <a:r>
              <a:rPr lang="sv-SE" dirty="0"/>
              <a:t>2014 togs indikatorer fram med syfte att mäta och följa utvecklingen mot en resurseffektiv avfallshantering</a:t>
            </a:r>
          </a:p>
          <a:p>
            <a:pPr marL="342900" indent="-342900">
              <a:lnSpc>
                <a:spcPct val="120000"/>
              </a:lnSpc>
              <a:buFont typeface="Wingdings" pitchFamily="2" charset="2"/>
              <a:buChar char="§"/>
            </a:pPr>
            <a:r>
              <a:rPr lang="sv-SE" dirty="0"/>
              <a:t>Under 2015 implementerades några av avfallsindikatorerna i Avfall Web</a:t>
            </a:r>
          </a:p>
          <a:p>
            <a:pPr marL="342900" indent="-342900">
              <a:lnSpc>
                <a:spcPct val="120000"/>
              </a:lnSpc>
              <a:buFont typeface="Wingdings" pitchFamily="2" charset="2"/>
              <a:buChar char="§"/>
            </a:pPr>
            <a:r>
              <a:rPr lang="sv-SE" dirty="0"/>
              <a:t>För att beräkna indikatorerna används schabloner som visar effektiviteten i avfallshanteringen (t.ex. </a:t>
            </a:r>
            <a:r>
              <a:rPr lang="sv-SE" dirty="0" err="1"/>
              <a:t>rejekt</a:t>
            </a:r>
            <a:r>
              <a:rPr lang="sv-SE" dirty="0"/>
              <a:t>)</a:t>
            </a:r>
          </a:p>
          <a:p>
            <a:pPr marL="342900" indent="-342900">
              <a:lnSpc>
                <a:spcPct val="120000"/>
              </a:lnSpc>
              <a:buFont typeface="Wingdings" pitchFamily="2" charset="2"/>
              <a:buChar char="§"/>
            </a:pPr>
            <a:r>
              <a:rPr lang="sv-SE" dirty="0"/>
              <a:t>I föreliggande rapport ges förslag till uppdatering av schablonerna som använts i Avfall Web sedan 2015</a:t>
            </a:r>
          </a:p>
        </p:txBody>
      </p:sp>
      <p:pic>
        <p:nvPicPr>
          <p:cNvPr id="13" name="Platshållare för bild 7" descr="En bild som visar text&#10;&#10;Automatiskt genererad beskrivning">
            <a:extLst>
              <a:ext uri="{FF2B5EF4-FFF2-40B4-BE49-F238E27FC236}">
                <a16:creationId xmlns:a16="http://schemas.microsoft.com/office/drawing/2014/main" id="{DB4546F2-2CF8-4F44-A915-9FC78818886B}"/>
              </a:ext>
            </a:extLst>
          </p:cNvPr>
          <p:cNvPicPr>
            <a:picLocks/>
          </p:cNvPicPr>
          <p:nvPr/>
        </p:nvPicPr>
        <p:blipFill rotWithShape="1">
          <a:blip r:embed="rId3"/>
          <a:srcRect l="-1799" r="-1914"/>
          <a:stretch/>
        </p:blipFill>
        <p:spPr>
          <a:xfrm>
            <a:off x="7524061" y="1150173"/>
            <a:ext cx="4867300" cy="3765313"/>
          </a:xfrm>
          <a:prstGeom prst="rect">
            <a:avLst/>
          </a:prstGeom>
        </p:spPr>
      </p:pic>
      <p:sp>
        <p:nvSpPr>
          <p:cNvPr id="14" name="textruta 13">
            <a:extLst>
              <a:ext uri="{FF2B5EF4-FFF2-40B4-BE49-F238E27FC236}">
                <a16:creationId xmlns:a16="http://schemas.microsoft.com/office/drawing/2014/main" id="{4E300C18-2A81-E743-8A55-9A6E93D48EE2}"/>
              </a:ext>
            </a:extLst>
          </p:cNvPr>
          <p:cNvSpPr txBox="1"/>
          <p:nvPr/>
        </p:nvSpPr>
        <p:spPr>
          <a:xfrm>
            <a:off x="7700675" y="5183564"/>
            <a:ext cx="3975388" cy="1384995"/>
          </a:xfrm>
          <a:prstGeom prst="rect">
            <a:avLst/>
          </a:prstGeom>
          <a:noFill/>
        </p:spPr>
        <p:txBody>
          <a:bodyPr wrap="square" rtlCol="0">
            <a:spAutoFit/>
          </a:bodyPr>
          <a:lstStyle/>
          <a:p>
            <a:r>
              <a:rPr lang="sv-SE" sz="1400" dirty="0">
                <a:solidFill>
                  <a:schemeClr val="tx2"/>
                </a:solidFill>
              </a:rPr>
              <a:t>Modifierad avfallshierarki: </a:t>
            </a:r>
          </a:p>
          <a:p>
            <a:r>
              <a:rPr lang="sv-SE" sz="1400" dirty="0">
                <a:solidFill>
                  <a:schemeClr val="tx2"/>
                </a:solidFill>
              </a:rPr>
              <a:t>De framtagna indikatorerna utgår från en avfallshierarki, i vilken trappstegen förändrats något jämfört med EU:s avfallshierarki. Detta för att tydligare spegla resurseffektiviteten på de olika stegen.</a:t>
            </a:r>
          </a:p>
        </p:txBody>
      </p:sp>
    </p:spTree>
    <p:extLst>
      <p:ext uri="{BB962C8B-B14F-4D97-AF65-F5344CB8AC3E}">
        <p14:creationId xmlns:p14="http://schemas.microsoft.com/office/powerpoint/2010/main" val="1070780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6BDF98-E1AE-BD40-A7A8-34F968D016D0}"/>
              </a:ext>
            </a:extLst>
          </p:cNvPr>
          <p:cNvSpPr>
            <a:spLocks noGrp="1"/>
          </p:cNvSpPr>
          <p:nvPr>
            <p:ph type="title"/>
          </p:nvPr>
        </p:nvSpPr>
        <p:spPr/>
        <p:txBody>
          <a:bodyPr/>
          <a:lstStyle/>
          <a:p>
            <a:r>
              <a:rPr lang="sv-SE" dirty="0"/>
              <a:t>Avfallsindikatorer</a:t>
            </a:r>
          </a:p>
        </p:txBody>
      </p:sp>
      <p:sp>
        <p:nvSpPr>
          <p:cNvPr id="3" name="Platshållare för text 2">
            <a:extLst>
              <a:ext uri="{FF2B5EF4-FFF2-40B4-BE49-F238E27FC236}">
                <a16:creationId xmlns:a16="http://schemas.microsoft.com/office/drawing/2014/main" id="{5A6304C6-AD8C-DA49-A719-7CC886847963}"/>
              </a:ext>
            </a:extLst>
          </p:cNvPr>
          <p:cNvSpPr>
            <a:spLocks noGrp="1"/>
          </p:cNvSpPr>
          <p:nvPr>
            <p:ph type="body" sz="quarter" idx="11"/>
          </p:nvPr>
        </p:nvSpPr>
        <p:spPr>
          <a:xfrm>
            <a:off x="515936" y="1397530"/>
            <a:ext cx="6808763" cy="4258203"/>
          </a:xfrm>
        </p:spPr>
        <p:txBody>
          <a:bodyPr>
            <a:normAutofit/>
          </a:bodyPr>
          <a:lstStyle/>
          <a:p>
            <a:pPr marL="342900" indent="-342900">
              <a:lnSpc>
                <a:spcPct val="120000"/>
              </a:lnSpc>
              <a:buFont typeface="Wingdings" pitchFamily="2" charset="2"/>
              <a:buChar char="§"/>
            </a:pPr>
            <a:r>
              <a:rPr lang="sv-SE" dirty="0"/>
              <a:t>Förflyttningsindikatorer, t.ex. F1 och F2</a:t>
            </a:r>
          </a:p>
          <a:p>
            <a:pPr marL="800100" lvl="1" indent="-342900">
              <a:lnSpc>
                <a:spcPct val="120000"/>
              </a:lnSpc>
              <a:buFont typeface="Systemtypsnitt"/>
              <a:buChar char="-"/>
            </a:pPr>
            <a:r>
              <a:rPr lang="sv-SE" sz="1800" dirty="0"/>
              <a:t>speglar avfallshanteringssystemet och dess utveckling i sin helhet. </a:t>
            </a:r>
          </a:p>
          <a:p>
            <a:pPr marL="342900" indent="-342900">
              <a:lnSpc>
                <a:spcPct val="120000"/>
              </a:lnSpc>
              <a:buFont typeface="Wingdings" pitchFamily="2" charset="2"/>
              <a:buChar char="§"/>
            </a:pPr>
            <a:r>
              <a:rPr lang="sv-SE" dirty="0"/>
              <a:t>Trappstegsindikatorer</a:t>
            </a:r>
          </a:p>
          <a:p>
            <a:pPr marL="800100" lvl="1" indent="-342900">
              <a:lnSpc>
                <a:spcPct val="130000"/>
              </a:lnSpc>
              <a:buFont typeface="Systemtypsnitt"/>
              <a:buChar char="-"/>
            </a:pPr>
            <a:r>
              <a:rPr lang="sv-SE" sz="1800" dirty="0"/>
              <a:t>beskriver och mäter resurseffektiviteten på varje enskilt steg i trappan</a:t>
            </a:r>
          </a:p>
          <a:p>
            <a:pPr marL="342900" indent="-342900">
              <a:lnSpc>
                <a:spcPct val="120000"/>
              </a:lnSpc>
              <a:buFont typeface="Wingdings" pitchFamily="2" charset="2"/>
              <a:buChar char="§"/>
            </a:pPr>
            <a:r>
              <a:rPr lang="sv-SE" dirty="0"/>
              <a:t>Basindikatorer</a:t>
            </a:r>
          </a:p>
          <a:p>
            <a:pPr marL="800100" lvl="1" indent="-342900">
              <a:lnSpc>
                <a:spcPct val="130000"/>
              </a:lnSpc>
              <a:buFont typeface="Systemtypsnitt"/>
              <a:buChar char="-"/>
            </a:pPr>
            <a:r>
              <a:rPr lang="sv-SE" sz="1800" dirty="0"/>
              <a:t>Visar faktisk återvinning för olika trappsteg</a:t>
            </a:r>
          </a:p>
          <a:p>
            <a:pPr marL="800100" lvl="1" indent="-342900">
              <a:lnSpc>
                <a:spcPct val="130000"/>
              </a:lnSpc>
              <a:buFont typeface="Systemtypsnitt"/>
              <a:buChar char="-"/>
            </a:pPr>
            <a:r>
              <a:rPr lang="sv-SE" sz="1800" dirty="0"/>
              <a:t>Används för att beräkna de övriga indikatorerna. </a:t>
            </a:r>
          </a:p>
        </p:txBody>
      </p:sp>
      <p:pic>
        <p:nvPicPr>
          <p:cNvPr id="6" name="Platshållare för bild 5" descr="En bild som visar skärmbild&#10;&#10;Automatiskt genererad beskrivning">
            <a:extLst>
              <a:ext uri="{FF2B5EF4-FFF2-40B4-BE49-F238E27FC236}">
                <a16:creationId xmlns:a16="http://schemas.microsoft.com/office/drawing/2014/main" id="{CA65EF77-85F1-6941-B204-C9E49CA2C79C}"/>
              </a:ext>
            </a:extLst>
          </p:cNvPr>
          <p:cNvPicPr>
            <a:picLocks noGrp="1" noChangeAspect="1"/>
          </p:cNvPicPr>
          <p:nvPr>
            <p:ph type="pic" sz="quarter" idx="12"/>
          </p:nvPr>
        </p:nvPicPr>
        <p:blipFill rotWithShape="1">
          <a:blip r:embed="rId3"/>
          <a:srcRect l="340" r="145"/>
          <a:stretch/>
        </p:blipFill>
        <p:spPr>
          <a:xfrm>
            <a:off x="7524061" y="1480658"/>
            <a:ext cx="4351365" cy="3722074"/>
          </a:xfrm>
        </p:spPr>
      </p:pic>
    </p:spTree>
    <p:extLst>
      <p:ext uri="{BB962C8B-B14F-4D97-AF65-F5344CB8AC3E}">
        <p14:creationId xmlns:p14="http://schemas.microsoft.com/office/powerpoint/2010/main" val="1057801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06418E-9900-E646-9474-81CD92A328B1}"/>
              </a:ext>
            </a:extLst>
          </p:cNvPr>
          <p:cNvSpPr>
            <a:spLocks noGrp="1"/>
          </p:cNvSpPr>
          <p:nvPr>
            <p:ph type="title"/>
          </p:nvPr>
        </p:nvSpPr>
        <p:spPr>
          <a:xfrm>
            <a:off x="507234" y="512763"/>
            <a:ext cx="9208266" cy="637410"/>
          </a:xfrm>
        </p:spPr>
        <p:txBody>
          <a:bodyPr>
            <a:noAutofit/>
          </a:bodyPr>
          <a:lstStyle/>
          <a:p>
            <a:r>
              <a:rPr lang="sv-SE" dirty="0"/>
              <a:t>Resultat – materialåtervinning förpackningar</a:t>
            </a:r>
          </a:p>
        </p:txBody>
      </p:sp>
      <p:sp>
        <p:nvSpPr>
          <p:cNvPr id="3" name="Platshållare för text 2">
            <a:extLst>
              <a:ext uri="{FF2B5EF4-FFF2-40B4-BE49-F238E27FC236}">
                <a16:creationId xmlns:a16="http://schemas.microsoft.com/office/drawing/2014/main" id="{687D9A21-1E20-9246-B39A-E6E61DCD37E4}"/>
              </a:ext>
            </a:extLst>
          </p:cNvPr>
          <p:cNvSpPr>
            <a:spLocks noGrp="1"/>
          </p:cNvSpPr>
          <p:nvPr>
            <p:ph type="body" sz="quarter" idx="11"/>
          </p:nvPr>
        </p:nvSpPr>
        <p:spPr>
          <a:xfrm>
            <a:off x="515938" y="1397530"/>
            <a:ext cx="6095877" cy="4258203"/>
          </a:xfrm>
        </p:spPr>
        <p:txBody>
          <a:bodyPr>
            <a:normAutofit/>
          </a:bodyPr>
          <a:lstStyle/>
          <a:p>
            <a:r>
              <a:rPr lang="sv-SE" dirty="0"/>
              <a:t>Förpackningar samlas in med syfte att gå till materialåtervinning.</a:t>
            </a:r>
          </a:p>
          <a:p>
            <a:pPr marL="342900" indent="-342900">
              <a:buFont typeface="Wingdings" pitchFamily="2" charset="2"/>
              <a:buChar char="§"/>
            </a:pPr>
            <a:r>
              <a:rPr lang="sv-SE" sz="1800" dirty="0"/>
              <a:t>Metallförpackningar har högst andel som faktiskt materialåtervinns, </a:t>
            </a:r>
            <a:r>
              <a:rPr lang="sv-SE" sz="1800" b="1" dirty="0"/>
              <a:t>90 %</a:t>
            </a:r>
          </a:p>
          <a:p>
            <a:pPr marL="342900" indent="-342900">
              <a:buFont typeface="Wingdings" pitchFamily="2" charset="2"/>
              <a:buChar char="§"/>
            </a:pPr>
            <a:r>
              <a:rPr lang="sv-SE" sz="1800" dirty="0"/>
              <a:t>För glasförpackningar materialåtervinns </a:t>
            </a:r>
            <a:r>
              <a:rPr lang="sv-SE" sz="1800" b="1" dirty="0"/>
              <a:t>85 % </a:t>
            </a:r>
            <a:r>
              <a:rPr lang="sv-SE" sz="1800" dirty="0"/>
              <a:t>och </a:t>
            </a:r>
            <a:br>
              <a:rPr lang="sv-SE" sz="1800" dirty="0"/>
            </a:br>
            <a:r>
              <a:rPr lang="sv-SE" sz="1800" b="1" dirty="0"/>
              <a:t>10 % </a:t>
            </a:r>
            <a:r>
              <a:rPr lang="sv-SE" sz="1800" dirty="0"/>
              <a:t>används som konstruktionsmaterial (produktion av skumglas). Resten deponeras.</a:t>
            </a:r>
          </a:p>
          <a:p>
            <a:pPr marL="342900" indent="-342900">
              <a:buFont typeface="Wingdings" pitchFamily="2" charset="2"/>
              <a:buChar char="§"/>
            </a:pPr>
            <a:r>
              <a:rPr lang="sv-SE" sz="1800" b="1" dirty="0"/>
              <a:t>35 % </a:t>
            </a:r>
            <a:r>
              <a:rPr lang="sv-SE" sz="1800" dirty="0"/>
              <a:t>av de insamlade plastförpackningarna materialåtervinns i dagsläget, resten, </a:t>
            </a:r>
            <a:r>
              <a:rPr lang="sv-SE" sz="1800" b="1" dirty="0"/>
              <a:t>65 % </a:t>
            </a:r>
            <a:r>
              <a:rPr lang="sv-SE" sz="1800" dirty="0"/>
              <a:t>går till energiåtervinning.</a:t>
            </a:r>
          </a:p>
          <a:p>
            <a:pPr marL="342900" indent="-342900">
              <a:buFont typeface="Wingdings" pitchFamily="2" charset="2"/>
              <a:buChar char="§"/>
            </a:pPr>
            <a:r>
              <a:rPr lang="sv-SE" sz="1800" dirty="0"/>
              <a:t>Plastförpackningar har korrigerats ned från </a:t>
            </a:r>
            <a:r>
              <a:rPr lang="sv-SE" sz="1800" b="1" dirty="0"/>
              <a:t>75 % </a:t>
            </a:r>
            <a:r>
              <a:rPr lang="sv-SE" sz="1800" dirty="0"/>
              <a:t>materialåtervinning (2014) till </a:t>
            </a:r>
            <a:r>
              <a:rPr lang="sv-SE" sz="1800" b="1" dirty="0"/>
              <a:t>35 % </a:t>
            </a:r>
            <a:r>
              <a:rPr lang="sv-SE" sz="1800" dirty="0"/>
              <a:t>i denna studie.</a:t>
            </a:r>
          </a:p>
        </p:txBody>
      </p:sp>
      <p:graphicFrame>
        <p:nvGraphicFramePr>
          <p:cNvPr id="7" name="Diagram 6">
            <a:extLst>
              <a:ext uri="{FF2B5EF4-FFF2-40B4-BE49-F238E27FC236}">
                <a16:creationId xmlns:a16="http://schemas.microsoft.com/office/drawing/2014/main" id="{038FE4C2-ED71-764C-8DFF-33C6C0C39B3F}"/>
              </a:ext>
            </a:extLst>
          </p:cNvPr>
          <p:cNvGraphicFramePr>
            <a:graphicFrameLocks/>
          </p:cNvGraphicFramePr>
          <p:nvPr>
            <p:extLst>
              <p:ext uri="{D42A27DB-BD31-4B8C-83A1-F6EECF244321}">
                <p14:modId xmlns:p14="http://schemas.microsoft.com/office/powerpoint/2010/main" val="1503759987"/>
              </p:ext>
            </p:extLst>
          </p:nvPr>
        </p:nvGraphicFramePr>
        <p:xfrm>
          <a:off x="7040562" y="1498600"/>
          <a:ext cx="4783138" cy="38481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83912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06418E-9900-E646-9474-81CD92A328B1}"/>
              </a:ext>
            </a:extLst>
          </p:cNvPr>
          <p:cNvSpPr>
            <a:spLocks noGrp="1"/>
          </p:cNvSpPr>
          <p:nvPr>
            <p:ph type="title"/>
          </p:nvPr>
        </p:nvSpPr>
        <p:spPr>
          <a:xfrm>
            <a:off x="507234" y="512763"/>
            <a:ext cx="8200668" cy="637410"/>
          </a:xfrm>
        </p:spPr>
        <p:txBody>
          <a:bodyPr>
            <a:normAutofit/>
          </a:bodyPr>
          <a:lstStyle/>
          <a:p>
            <a:r>
              <a:rPr lang="sv-SE" dirty="0"/>
              <a:t>Resultat – materialåtervinning grovavfall</a:t>
            </a:r>
          </a:p>
        </p:txBody>
      </p:sp>
      <p:sp>
        <p:nvSpPr>
          <p:cNvPr id="3" name="Platshållare för text 2">
            <a:extLst>
              <a:ext uri="{FF2B5EF4-FFF2-40B4-BE49-F238E27FC236}">
                <a16:creationId xmlns:a16="http://schemas.microsoft.com/office/drawing/2014/main" id="{687D9A21-1E20-9246-B39A-E6E61DCD37E4}"/>
              </a:ext>
            </a:extLst>
          </p:cNvPr>
          <p:cNvSpPr>
            <a:spLocks noGrp="1"/>
          </p:cNvSpPr>
          <p:nvPr>
            <p:ph type="body" sz="quarter" idx="11"/>
          </p:nvPr>
        </p:nvSpPr>
        <p:spPr>
          <a:xfrm>
            <a:off x="515938" y="1397530"/>
            <a:ext cx="6095877" cy="4258203"/>
          </a:xfrm>
        </p:spPr>
        <p:txBody>
          <a:bodyPr>
            <a:normAutofit/>
          </a:bodyPr>
          <a:lstStyle/>
          <a:p>
            <a:r>
              <a:rPr lang="sv-SE" dirty="0"/>
              <a:t>Grovavfall som samlas in med syfte att gå till materialåtervinning:</a:t>
            </a:r>
          </a:p>
          <a:p>
            <a:pPr marL="342900" indent="-342900">
              <a:buFont typeface="Wingdings" pitchFamily="2" charset="2"/>
              <a:buChar char="§"/>
            </a:pPr>
            <a:r>
              <a:rPr lang="sv-SE" sz="1800" dirty="0"/>
              <a:t>Metallskrot har högst andel (</a:t>
            </a:r>
            <a:r>
              <a:rPr lang="sv-SE" sz="1800" b="1" dirty="0"/>
              <a:t>92 %) </a:t>
            </a:r>
            <a:r>
              <a:rPr lang="sv-SE" sz="1800" dirty="0"/>
              <a:t>som faktiskt materialåtervinns, det vill säga kan användas till nya produkter</a:t>
            </a:r>
            <a:endParaRPr lang="sv-SE" sz="1800" b="1" dirty="0"/>
          </a:p>
          <a:p>
            <a:pPr marL="342900" indent="-342900">
              <a:buFont typeface="Wingdings" pitchFamily="2" charset="2"/>
              <a:buChar char="§"/>
            </a:pPr>
            <a:r>
              <a:rPr lang="sv-SE" sz="1800" dirty="0"/>
              <a:t>Gips och planglas har relativt stor andel materialåtervinning, </a:t>
            </a:r>
            <a:r>
              <a:rPr lang="sv-SE" sz="1800" b="1" dirty="0"/>
              <a:t>70-80 %, </a:t>
            </a:r>
            <a:r>
              <a:rPr lang="sv-SE" sz="1800" dirty="0"/>
              <a:t>medan resten </a:t>
            </a:r>
            <a:br>
              <a:rPr lang="sv-SE" sz="1800" dirty="0"/>
            </a:br>
            <a:r>
              <a:rPr lang="sv-SE" sz="1800" b="1" dirty="0"/>
              <a:t>20-30 % </a:t>
            </a:r>
            <a:r>
              <a:rPr lang="sv-SE" sz="1800" dirty="0"/>
              <a:t>deponeras.</a:t>
            </a:r>
          </a:p>
          <a:p>
            <a:pPr marL="342900" indent="-342900">
              <a:buFont typeface="Wingdings" pitchFamily="2" charset="2"/>
              <a:buChar char="§"/>
            </a:pPr>
            <a:r>
              <a:rPr lang="sv-SE" sz="1800" dirty="0"/>
              <a:t>För kommunplast och textilavfall materialåtervinns </a:t>
            </a:r>
            <a:r>
              <a:rPr lang="sv-SE" sz="1800" b="1" dirty="0"/>
              <a:t>50% </a:t>
            </a:r>
            <a:r>
              <a:rPr lang="sv-SE" sz="1800" dirty="0"/>
              <a:t>medan resten, </a:t>
            </a:r>
            <a:r>
              <a:rPr lang="sv-SE" sz="1800" b="1" dirty="0"/>
              <a:t>50 % </a:t>
            </a:r>
            <a:r>
              <a:rPr lang="sv-SE" sz="1800" dirty="0"/>
              <a:t>av </a:t>
            </a:r>
            <a:r>
              <a:rPr lang="sv-SE" sz="1800" dirty="0" err="1"/>
              <a:t>energiåtervinns</a:t>
            </a:r>
            <a:r>
              <a:rPr lang="sv-SE" sz="1800" dirty="0"/>
              <a:t>.</a:t>
            </a:r>
          </a:p>
        </p:txBody>
      </p:sp>
      <p:graphicFrame>
        <p:nvGraphicFramePr>
          <p:cNvPr id="5" name="Diagram 4">
            <a:extLst>
              <a:ext uri="{FF2B5EF4-FFF2-40B4-BE49-F238E27FC236}">
                <a16:creationId xmlns:a16="http://schemas.microsoft.com/office/drawing/2014/main" id="{E3F8747A-D88F-C04F-A4BE-D943B9EA8A6C}"/>
              </a:ext>
            </a:extLst>
          </p:cNvPr>
          <p:cNvGraphicFramePr>
            <a:graphicFrameLocks/>
          </p:cNvGraphicFramePr>
          <p:nvPr>
            <p:extLst>
              <p:ext uri="{D42A27DB-BD31-4B8C-83A1-F6EECF244321}">
                <p14:modId xmlns:p14="http://schemas.microsoft.com/office/powerpoint/2010/main" val="487129676"/>
              </p:ext>
            </p:extLst>
          </p:nvPr>
        </p:nvGraphicFramePr>
        <p:xfrm>
          <a:off x="6764802" y="1397530"/>
          <a:ext cx="5254160" cy="42582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8650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06418E-9900-E646-9474-81CD92A328B1}"/>
              </a:ext>
            </a:extLst>
          </p:cNvPr>
          <p:cNvSpPr>
            <a:spLocks noGrp="1"/>
          </p:cNvSpPr>
          <p:nvPr>
            <p:ph type="title"/>
          </p:nvPr>
        </p:nvSpPr>
        <p:spPr>
          <a:xfrm>
            <a:off x="507234" y="512763"/>
            <a:ext cx="8200668" cy="637410"/>
          </a:xfrm>
        </p:spPr>
        <p:txBody>
          <a:bodyPr>
            <a:normAutofit/>
          </a:bodyPr>
          <a:lstStyle/>
          <a:p>
            <a:r>
              <a:rPr lang="sv-SE" dirty="0"/>
              <a:t>Resultat – biologisk återvinning</a:t>
            </a:r>
          </a:p>
        </p:txBody>
      </p:sp>
      <p:sp>
        <p:nvSpPr>
          <p:cNvPr id="3" name="Platshållare för text 2">
            <a:extLst>
              <a:ext uri="{FF2B5EF4-FFF2-40B4-BE49-F238E27FC236}">
                <a16:creationId xmlns:a16="http://schemas.microsoft.com/office/drawing/2014/main" id="{687D9A21-1E20-9246-B39A-E6E61DCD37E4}"/>
              </a:ext>
            </a:extLst>
          </p:cNvPr>
          <p:cNvSpPr>
            <a:spLocks noGrp="1"/>
          </p:cNvSpPr>
          <p:nvPr>
            <p:ph type="body" sz="quarter" idx="11"/>
          </p:nvPr>
        </p:nvSpPr>
        <p:spPr>
          <a:xfrm>
            <a:off x="515938" y="1397531"/>
            <a:ext cx="10660062" cy="520170"/>
          </a:xfrm>
        </p:spPr>
        <p:txBody>
          <a:bodyPr>
            <a:normAutofit/>
          </a:bodyPr>
          <a:lstStyle/>
          <a:p>
            <a:r>
              <a:rPr lang="sv-SE" dirty="0"/>
              <a:t>Matavfall samlas in med syfte att gå till biologisk återvinning (rötning eller kompostering):</a:t>
            </a:r>
          </a:p>
          <a:p>
            <a:endParaRPr lang="sv-SE" sz="1800" dirty="0"/>
          </a:p>
          <a:p>
            <a:pPr marL="342900" indent="-342900">
              <a:buFont typeface="Wingdings" pitchFamily="2" charset="2"/>
              <a:buChar char="§"/>
            </a:pPr>
            <a:endParaRPr lang="sv-SE" sz="1800" dirty="0"/>
          </a:p>
        </p:txBody>
      </p:sp>
      <p:graphicFrame>
        <p:nvGraphicFramePr>
          <p:cNvPr id="5" name="Diagram 4">
            <a:extLst>
              <a:ext uri="{FF2B5EF4-FFF2-40B4-BE49-F238E27FC236}">
                <a16:creationId xmlns:a16="http://schemas.microsoft.com/office/drawing/2014/main" id="{D52AEBD3-F0AB-0D48-BF89-A791D0DF3084}"/>
              </a:ext>
            </a:extLst>
          </p:cNvPr>
          <p:cNvGraphicFramePr>
            <a:graphicFrameLocks/>
          </p:cNvGraphicFramePr>
          <p:nvPr>
            <p:extLst>
              <p:ext uri="{D42A27DB-BD31-4B8C-83A1-F6EECF244321}">
                <p14:modId xmlns:p14="http://schemas.microsoft.com/office/powerpoint/2010/main" val="2663055431"/>
              </p:ext>
            </p:extLst>
          </p:nvPr>
        </p:nvGraphicFramePr>
        <p:xfrm>
          <a:off x="5953768" y="2254516"/>
          <a:ext cx="5003800" cy="30855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Diagram 5">
            <a:extLst>
              <a:ext uri="{FF2B5EF4-FFF2-40B4-BE49-F238E27FC236}">
                <a16:creationId xmlns:a16="http://schemas.microsoft.com/office/drawing/2014/main" id="{4C513C98-CDFA-CF47-8F62-366CD8DAD879}"/>
              </a:ext>
            </a:extLst>
          </p:cNvPr>
          <p:cNvGraphicFramePr>
            <a:graphicFrameLocks/>
          </p:cNvGraphicFramePr>
          <p:nvPr>
            <p:extLst>
              <p:ext uri="{D42A27DB-BD31-4B8C-83A1-F6EECF244321}">
                <p14:modId xmlns:p14="http://schemas.microsoft.com/office/powerpoint/2010/main" val="1972778346"/>
              </p:ext>
            </p:extLst>
          </p:nvPr>
        </p:nvGraphicFramePr>
        <p:xfrm>
          <a:off x="203200" y="2254516"/>
          <a:ext cx="4876800" cy="308556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1">
            <a:extLst>
              <a:ext uri="{FF2B5EF4-FFF2-40B4-BE49-F238E27FC236}">
                <a16:creationId xmlns:a16="http://schemas.microsoft.com/office/drawing/2014/main" id="{CD25ECE4-D9F9-6F48-8172-FB81CAF5907C}"/>
              </a:ext>
            </a:extLst>
          </p:cNvPr>
          <p:cNvSpPr txBox="1"/>
          <p:nvPr/>
        </p:nvSpPr>
        <p:spPr>
          <a:xfrm>
            <a:off x="7744468" y="3282950"/>
            <a:ext cx="711200" cy="2921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400" b="1" dirty="0">
                <a:solidFill>
                  <a:schemeClr val="bg1"/>
                </a:solidFill>
              </a:rPr>
              <a:t>22 %</a:t>
            </a:r>
          </a:p>
        </p:txBody>
      </p:sp>
      <p:sp>
        <p:nvSpPr>
          <p:cNvPr id="4" name="textruta 3">
            <a:extLst>
              <a:ext uri="{FF2B5EF4-FFF2-40B4-BE49-F238E27FC236}">
                <a16:creationId xmlns:a16="http://schemas.microsoft.com/office/drawing/2014/main" id="{0F3860CA-89DB-EF45-825A-CAC1AD688688}"/>
              </a:ext>
            </a:extLst>
          </p:cNvPr>
          <p:cNvSpPr txBox="1"/>
          <p:nvPr/>
        </p:nvSpPr>
        <p:spPr>
          <a:xfrm>
            <a:off x="7353300" y="5340083"/>
            <a:ext cx="2921000" cy="646331"/>
          </a:xfrm>
          <a:prstGeom prst="rect">
            <a:avLst/>
          </a:prstGeom>
          <a:noFill/>
        </p:spPr>
        <p:txBody>
          <a:bodyPr wrap="square" rtlCol="0">
            <a:spAutoFit/>
          </a:bodyPr>
          <a:lstStyle/>
          <a:p>
            <a:r>
              <a:rPr lang="sv-SE" sz="1200" dirty="0" err="1"/>
              <a:t>Rejektandel</a:t>
            </a:r>
            <a:r>
              <a:rPr lang="sv-SE" sz="1200" dirty="0"/>
              <a:t> (matavfall till energiåtervinning) föreslås ändras från 26 % till 22 %</a:t>
            </a:r>
          </a:p>
        </p:txBody>
      </p:sp>
      <p:sp>
        <p:nvSpPr>
          <p:cNvPr id="9" name="textruta 1">
            <a:extLst>
              <a:ext uri="{FF2B5EF4-FFF2-40B4-BE49-F238E27FC236}">
                <a16:creationId xmlns:a16="http://schemas.microsoft.com/office/drawing/2014/main" id="{916541A6-4A70-8C4F-B8D2-6669E6D1E032}"/>
              </a:ext>
            </a:extLst>
          </p:cNvPr>
          <p:cNvSpPr txBox="1"/>
          <p:nvPr/>
        </p:nvSpPr>
        <p:spPr>
          <a:xfrm>
            <a:off x="2286000" y="3022044"/>
            <a:ext cx="711200" cy="2921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400" b="1" dirty="0">
                <a:solidFill>
                  <a:schemeClr val="bg1"/>
                </a:solidFill>
              </a:rPr>
              <a:t>3 %</a:t>
            </a:r>
          </a:p>
        </p:txBody>
      </p:sp>
    </p:spTree>
    <p:extLst>
      <p:ext uri="{BB962C8B-B14F-4D97-AF65-F5344CB8AC3E}">
        <p14:creationId xmlns:p14="http://schemas.microsoft.com/office/powerpoint/2010/main" val="2005385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73639A-B709-AB4A-B384-F69AACAF85CC}"/>
              </a:ext>
            </a:extLst>
          </p:cNvPr>
          <p:cNvSpPr>
            <a:spLocks noGrp="1"/>
          </p:cNvSpPr>
          <p:nvPr>
            <p:ph type="title"/>
          </p:nvPr>
        </p:nvSpPr>
        <p:spPr/>
        <p:txBody>
          <a:bodyPr/>
          <a:lstStyle/>
          <a:p>
            <a:r>
              <a:rPr lang="sv-SE" dirty="0"/>
              <a:t>Slutsatser </a:t>
            </a:r>
          </a:p>
        </p:txBody>
      </p:sp>
      <p:sp>
        <p:nvSpPr>
          <p:cNvPr id="3" name="Platshållare för text 2">
            <a:extLst>
              <a:ext uri="{FF2B5EF4-FFF2-40B4-BE49-F238E27FC236}">
                <a16:creationId xmlns:a16="http://schemas.microsoft.com/office/drawing/2014/main" id="{1F5EF221-8C43-1E4F-8D84-27D8FEA14357}"/>
              </a:ext>
            </a:extLst>
          </p:cNvPr>
          <p:cNvSpPr>
            <a:spLocks noGrp="1"/>
          </p:cNvSpPr>
          <p:nvPr>
            <p:ph type="body" sz="quarter" idx="11"/>
          </p:nvPr>
        </p:nvSpPr>
        <p:spPr>
          <a:xfrm>
            <a:off x="515937" y="1397530"/>
            <a:ext cx="7515955" cy="4533713"/>
          </a:xfrm>
        </p:spPr>
        <p:txBody>
          <a:bodyPr>
            <a:normAutofit/>
          </a:bodyPr>
          <a:lstStyle/>
          <a:p>
            <a:pPr marL="342900" indent="-342900">
              <a:buFont typeface="Wingdings" pitchFamily="2" charset="2"/>
              <a:buChar char="§"/>
            </a:pPr>
            <a:r>
              <a:rPr lang="sv-SE" dirty="0"/>
              <a:t>Rapporten ger förslag till uppdateringar av indikatorschabloner för materialåtervinning, biologisk återvinning och energiåtervinning. </a:t>
            </a:r>
          </a:p>
          <a:p>
            <a:pPr marL="342900" indent="-342900">
              <a:buFont typeface="Wingdings" pitchFamily="2" charset="2"/>
              <a:buChar char="§"/>
            </a:pPr>
            <a:r>
              <a:rPr lang="sv-SE" dirty="0"/>
              <a:t>I bilaga finns jämförelser mellan nya förslag och nuvarande värden</a:t>
            </a:r>
          </a:p>
          <a:p>
            <a:pPr marL="342900" indent="-342900">
              <a:buFont typeface="Wingdings" pitchFamily="2" charset="2"/>
              <a:buChar char="§"/>
            </a:pPr>
            <a:r>
              <a:rPr lang="sv-SE" dirty="0"/>
              <a:t>Innehåller motiveringar och referenser som ligger till grund för de nya förslagen. </a:t>
            </a:r>
          </a:p>
          <a:p>
            <a:pPr marL="342900" indent="-342900">
              <a:buFont typeface="Wingdings" pitchFamily="2" charset="2"/>
              <a:buChar char="§"/>
            </a:pPr>
            <a:r>
              <a:rPr lang="sv-SE" dirty="0"/>
              <a:t>Utgångspunkten för de olika schablonerna är den fraktionsindelning som finns i Avfall Web. </a:t>
            </a:r>
          </a:p>
          <a:p>
            <a:pPr marL="342900" indent="-342900">
              <a:buFont typeface="Wingdings" pitchFamily="2" charset="2"/>
              <a:buChar char="§"/>
            </a:pPr>
            <a:r>
              <a:rPr lang="sv-SE" dirty="0" err="1"/>
              <a:t>Profu</a:t>
            </a:r>
            <a:r>
              <a:rPr lang="sv-SE" dirty="0"/>
              <a:t> har i några fall inkluderat en bedömning huruvida schablonerna behöver ytterligare uppdatering inom två år då de påverkas av faktorer som förändras snabbt.  </a:t>
            </a:r>
          </a:p>
          <a:p>
            <a:pPr marL="800100" lvl="1" indent="-342900">
              <a:buFontTx/>
              <a:buChar char="-"/>
            </a:pPr>
            <a:r>
              <a:rPr lang="sv-SE" sz="1800" dirty="0"/>
              <a:t>Exempelvis för plast- och textilåtervinning</a:t>
            </a:r>
          </a:p>
        </p:txBody>
      </p:sp>
      <p:sp>
        <p:nvSpPr>
          <p:cNvPr id="4" name="Platshållare för bild 3">
            <a:extLst>
              <a:ext uri="{FF2B5EF4-FFF2-40B4-BE49-F238E27FC236}">
                <a16:creationId xmlns:a16="http://schemas.microsoft.com/office/drawing/2014/main" id="{B9FD2E4E-5D9B-E142-BF31-A5E7F3F88FA7}"/>
              </a:ext>
            </a:extLst>
          </p:cNvPr>
          <p:cNvSpPr>
            <a:spLocks noGrp="1"/>
          </p:cNvSpPr>
          <p:nvPr>
            <p:ph type="pic" sz="quarter" idx="12"/>
          </p:nvPr>
        </p:nvSpPr>
        <p:spPr/>
      </p:sp>
    </p:spTree>
    <p:extLst>
      <p:ext uri="{BB962C8B-B14F-4D97-AF65-F5344CB8AC3E}">
        <p14:creationId xmlns:p14="http://schemas.microsoft.com/office/powerpoint/2010/main" val="871741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C75405-E0AD-3E4D-A5AF-2AE73C42BD30}"/>
              </a:ext>
            </a:extLst>
          </p:cNvPr>
          <p:cNvSpPr>
            <a:spLocks noGrp="1"/>
          </p:cNvSpPr>
          <p:nvPr>
            <p:ph type="title"/>
          </p:nvPr>
        </p:nvSpPr>
        <p:spPr/>
        <p:txBody>
          <a:bodyPr>
            <a:normAutofit/>
          </a:bodyPr>
          <a:lstStyle/>
          <a:p>
            <a:r>
              <a:rPr lang="sv-SE" dirty="0"/>
              <a:t>Rapportinformation</a:t>
            </a:r>
          </a:p>
        </p:txBody>
      </p:sp>
      <p:sp>
        <p:nvSpPr>
          <p:cNvPr id="3" name="Platshållare för text 2">
            <a:extLst>
              <a:ext uri="{FF2B5EF4-FFF2-40B4-BE49-F238E27FC236}">
                <a16:creationId xmlns:a16="http://schemas.microsoft.com/office/drawing/2014/main" id="{D0ADCDA3-280B-4B40-998E-17282984CED1}"/>
              </a:ext>
            </a:extLst>
          </p:cNvPr>
          <p:cNvSpPr>
            <a:spLocks noGrp="1"/>
          </p:cNvSpPr>
          <p:nvPr>
            <p:ph type="body" sz="quarter" idx="11"/>
          </p:nvPr>
        </p:nvSpPr>
        <p:spPr/>
        <p:txBody>
          <a:bodyPr/>
          <a:lstStyle/>
          <a:p>
            <a:r>
              <a:rPr lang="sv-SE" kern="0" dirty="0"/>
              <a:t>Rapporten finns för nedladdning (kostnadsfritt för Avfall Sveriges medlemmar) från </a:t>
            </a:r>
            <a:r>
              <a:rPr lang="sv-SE" kern="0" dirty="0">
                <a:hlinkClick r:id="rId2"/>
              </a:rPr>
              <a:t>www.avfallsverige.se</a:t>
            </a:r>
            <a:endParaRPr lang="sv-SE" kern="0" dirty="0"/>
          </a:p>
          <a:p>
            <a:endParaRPr lang="sv-SE" kern="0" dirty="0"/>
          </a:p>
          <a:p>
            <a:r>
              <a:rPr lang="sv-SE" kern="0" dirty="0"/>
              <a:t>Mer information om detta projekt kan du få från:</a:t>
            </a:r>
          </a:p>
          <a:p>
            <a:r>
              <a:rPr lang="sv-SE" kern="0" dirty="0"/>
              <a:t>Jenny Westin, rådgivare för Kommunalt ansvar och statistik </a:t>
            </a:r>
            <a:r>
              <a:rPr lang="sv-SE" dirty="0"/>
              <a:t>Tel. 040-35 66 15, e-post: </a:t>
            </a:r>
            <a:r>
              <a:rPr lang="sv-SE" dirty="0">
                <a:hlinkClick r:id="rId3"/>
              </a:rPr>
              <a:t>jenny.westin@avfallsverige.se</a:t>
            </a:r>
            <a:endParaRPr lang="sv-SE" dirty="0"/>
          </a:p>
          <a:p>
            <a:endParaRPr lang="sv-SE" dirty="0"/>
          </a:p>
          <a:p>
            <a:endParaRPr lang="sv-SE" dirty="0"/>
          </a:p>
        </p:txBody>
      </p:sp>
      <p:sp>
        <p:nvSpPr>
          <p:cNvPr id="4" name="Platshållare för bild 3">
            <a:extLst>
              <a:ext uri="{FF2B5EF4-FFF2-40B4-BE49-F238E27FC236}">
                <a16:creationId xmlns:a16="http://schemas.microsoft.com/office/drawing/2014/main" id="{47A8CD13-ABA9-554D-AD69-465ACB141EA8}"/>
              </a:ext>
            </a:extLst>
          </p:cNvPr>
          <p:cNvSpPr>
            <a:spLocks noGrp="1"/>
          </p:cNvSpPr>
          <p:nvPr>
            <p:ph type="pic" sz="quarter" idx="12"/>
          </p:nvPr>
        </p:nvSpPr>
        <p:spPr/>
      </p:sp>
    </p:spTree>
    <p:extLst>
      <p:ext uri="{BB962C8B-B14F-4D97-AF65-F5344CB8AC3E}">
        <p14:creationId xmlns:p14="http://schemas.microsoft.com/office/powerpoint/2010/main" val="3747174027"/>
      </p:ext>
    </p:extLst>
  </p:cSld>
  <p:clrMapOvr>
    <a:masterClrMapping/>
  </p:clrMapOvr>
</p:sld>
</file>

<file path=ppt/theme/theme1.xml><?xml version="1.0" encoding="utf-8"?>
<a:theme xmlns:a="http://schemas.openxmlformats.org/drawingml/2006/main" name="AvfallSverige-mall">
  <a:themeElements>
    <a:clrScheme name="Avfall Sverige">
      <a:dk1>
        <a:sysClr val="windowText" lastClr="000000"/>
      </a:dk1>
      <a:lt1>
        <a:sysClr val="window" lastClr="FFFFFF"/>
      </a:lt1>
      <a:dk2>
        <a:srgbClr val="007079"/>
      </a:dk2>
      <a:lt2>
        <a:srgbClr val="669C9F"/>
      </a:lt2>
      <a:accent1>
        <a:srgbClr val="004C73"/>
      </a:accent1>
      <a:accent2>
        <a:srgbClr val="51B8CF"/>
      </a:accent2>
      <a:accent3>
        <a:srgbClr val="9B064A"/>
      </a:accent3>
      <a:accent4>
        <a:srgbClr val="EC9C00"/>
      </a:accent4>
      <a:accent5>
        <a:srgbClr val="44A12B"/>
      </a:accent5>
      <a:accent6>
        <a:srgbClr val="CC003A"/>
      </a:accent6>
      <a:hlink>
        <a:srgbClr val="0000FF"/>
      </a:hlink>
      <a:folHlink>
        <a:srgbClr val="800080"/>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C513FAB4-9B75-FF4C-BECC-F3E08DB8C382}" vid="{73BE8458-447E-214D-B0E1-7921F600595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rapportpresentation_mall</Template>
  <TotalTime>3164</TotalTime>
  <Words>1044</Words>
  <Application>Microsoft Macintosh PowerPoint</Application>
  <PresentationFormat>Bredbild</PresentationFormat>
  <Paragraphs>78</Paragraphs>
  <Slides>9</Slides>
  <Notes>6</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9</vt:i4>
      </vt:variant>
    </vt:vector>
  </HeadingPairs>
  <TitlesOfParts>
    <vt:vector size="15" baseType="lpstr">
      <vt:lpstr>Systemtypsnitt</vt:lpstr>
      <vt:lpstr>Arial</vt:lpstr>
      <vt:lpstr>Calibri</vt:lpstr>
      <vt:lpstr>Georgia</vt:lpstr>
      <vt:lpstr>Wingdings</vt:lpstr>
      <vt:lpstr>AvfallSverige-mall</vt:lpstr>
      <vt:lpstr>Schabloner för beräkning av avfallsindikatorer</vt:lpstr>
      <vt:lpstr>PowerPoint-presentation</vt:lpstr>
      <vt:lpstr>Bakgrund och syfte</vt:lpstr>
      <vt:lpstr>Avfallsindikatorer</vt:lpstr>
      <vt:lpstr>Resultat – materialåtervinning förpackningar</vt:lpstr>
      <vt:lpstr>Resultat – materialåtervinning grovavfall</vt:lpstr>
      <vt:lpstr>Resultat – biologisk återvinning</vt:lpstr>
      <vt:lpstr>Slutsatser </vt:lpstr>
      <vt:lpstr>Rapportinformation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Rapporttitel</dc:title>
  <dc:creator>Jessica Christiansen</dc:creator>
  <cp:lastModifiedBy>Jenny Westin</cp:lastModifiedBy>
  <cp:revision>32</cp:revision>
  <dcterms:created xsi:type="dcterms:W3CDTF">2019-04-29T12:26:43Z</dcterms:created>
  <dcterms:modified xsi:type="dcterms:W3CDTF">2020-01-15T08:04:07Z</dcterms:modified>
</cp:coreProperties>
</file>