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sldIdLst>
    <p:sldId id="256" r:id="rId2"/>
    <p:sldId id="261" r:id="rId3"/>
    <p:sldId id="258" r:id="rId4"/>
    <p:sldId id="263" r:id="rId5"/>
    <p:sldId id="262" r:id="rId6"/>
    <p:sldId id="265" r:id="rId7"/>
    <p:sldId id="259" r:id="rId8"/>
    <p:sldId id="264" r:id="rId9"/>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8A2A6"/>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4"/>
    <p:restoredTop sz="75667" autoAdjust="0"/>
  </p:normalViewPr>
  <p:slideViewPr>
    <p:cSldViewPr snapToGrid="0" snapToObjects="1">
      <p:cViewPr varScale="1">
        <p:scale>
          <a:sx n="68" d="100"/>
          <a:sy n="68" d="100"/>
        </p:scale>
        <p:origin x="-136" y="-352"/>
      </p:cViewPr>
      <p:guideLst>
        <p:guide orient="horz" pos="2160"/>
        <p:guide pos="384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printerSettings" Target="printerSettings/printerSettings1.bin"/><Relationship Id="rId12" Type="http://schemas.openxmlformats.org/officeDocument/2006/relationships/presProps" Target="presProps.xml"/><Relationship Id="rId13" Type="http://schemas.openxmlformats.org/officeDocument/2006/relationships/viewProps" Target="viewProps.xml"/><Relationship Id="rId14" Type="http://schemas.openxmlformats.org/officeDocument/2006/relationships/theme" Target="theme/theme1.xml"/><Relationship Id="rId15"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97FF3AC-8C3E-6D4B-A3E7-E079B4621608}" type="datetimeFigureOut">
              <a:rPr lang="sv-SE" smtClean="0"/>
              <a:t>19-02-18</a:t>
            </a:fld>
            <a:endParaRPr lang="sv-SE"/>
          </a:p>
        </p:txBody>
      </p:sp>
      <p:sp>
        <p:nvSpPr>
          <p:cNvPr id="4" name="Platshållare för bildobjekt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97DEBD-AC2C-5348-8611-B91E0BA19E24}" type="slidenum">
              <a:rPr lang="sv-SE" smtClean="0"/>
              <a:t>‹Nr.›</a:t>
            </a:fld>
            <a:endParaRPr lang="sv-SE"/>
          </a:p>
        </p:txBody>
      </p:sp>
    </p:spTree>
    <p:extLst>
      <p:ext uri="{BB962C8B-B14F-4D97-AF65-F5344CB8AC3E}">
        <p14:creationId xmlns:p14="http://schemas.microsoft.com/office/powerpoint/2010/main" val="23049010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1</a:t>
            </a:fld>
            <a:endParaRPr lang="sv-SE"/>
          </a:p>
        </p:txBody>
      </p:sp>
    </p:spTree>
    <p:extLst>
      <p:ext uri="{BB962C8B-B14F-4D97-AF65-F5344CB8AC3E}">
        <p14:creationId xmlns:p14="http://schemas.microsoft.com/office/powerpoint/2010/main" val="3328812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kern="1200" dirty="0" smtClean="0">
                <a:solidFill>
                  <a:schemeClr val="tx1"/>
                </a:solidFill>
                <a:effectLst/>
                <a:latin typeface="+mn-lt"/>
                <a:ea typeface="+mn-ea"/>
                <a:cs typeface="+mn-cs"/>
              </a:rPr>
              <a:t>Det finns flera tidigare studier i ämnet slamtömningssystem. Men ingen fördjupad studie av deltömning. Detta projekt fokuserar på deltömning med tvåfacksbil genom att dokumentera tömningssystem, tömningsrutiner, utföra provtagning på utgående spillvatten under en längre period samt analysera och sammanställa resultatet.</a:t>
            </a:r>
          </a:p>
          <a:p>
            <a:r>
              <a:rPr lang="sv-SE" sz="1200" kern="1200" dirty="0" smtClean="0">
                <a:solidFill>
                  <a:schemeClr val="tx1"/>
                </a:solidFill>
                <a:effectLst/>
                <a:latin typeface="+mn-lt"/>
                <a:ea typeface="+mn-ea"/>
                <a:cs typeface="+mn-cs"/>
              </a:rPr>
              <a:t>Både mobil avvattning och deltömning innebär effektivare transporter då slammet transporteras med högre torrhalt, och därmed minskade utsläpp av klimatgaser. Dessutom blir det mindre mängder slam att behandla. </a:t>
            </a:r>
          </a:p>
          <a:p>
            <a:r>
              <a:rPr lang="sv-SE" sz="1200" kern="1200" dirty="0" smtClean="0">
                <a:solidFill>
                  <a:schemeClr val="tx1"/>
                </a:solidFill>
                <a:effectLst/>
                <a:latin typeface="+mn-lt"/>
                <a:ea typeface="+mn-ea"/>
                <a:cs typeface="+mn-cs"/>
              </a:rPr>
              <a:t>Varje brunn </a:t>
            </a:r>
            <a:r>
              <a:rPr lang="sv-SE" sz="1200" kern="1200" dirty="0" err="1" smtClean="0">
                <a:solidFill>
                  <a:schemeClr val="tx1"/>
                </a:solidFill>
                <a:effectLst/>
                <a:latin typeface="+mn-lt"/>
                <a:ea typeface="+mn-ea"/>
                <a:cs typeface="+mn-cs"/>
              </a:rPr>
              <a:t>provtogs</a:t>
            </a:r>
            <a:r>
              <a:rPr lang="sv-SE" sz="1200" kern="1200" dirty="0" smtClean="0">
                <a:solidFill>
                  <a:schemeClr val="tx1"/>
                </a:solidFill>
                <a:effectLst/>
                <a:latin typeface="+mn-lt"/>
                <a:ea typeface="+mn-ea"/>
                <a:cs typeface="+mn-cs"/>
              </a:rPr>
              <a:t> vid fyra</a:t>
            </a:r>
            <a:r>
              <a:rPr lang="sv-SE" sz="1200" kern="1200" baseline="0" dirty="0" smtClean="0">
                <a:solidFill>
                  <a:schemeClr val="tx1"/>
                </a:solidFill>
                <a:effectLst/>
                <a:latin typeface="+mn-lt"/>
                <a:ea typeface="+mn-ea"/>
                <a:cs typeface="+mn-cs"/>
              </a:rPr>
              <a:t> tillfällen (före tömning, 3, 14 och 60 dagar efter tömning)</a:t>
            </a:r>
            <a:endParaRPr lang="sv-SE" sz="1200" kern="1200" dirty="0" smtClean="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Kommuner som idag använder deltömning med tvåfacksbil kan använda rapportens resultat i sitt förbättringsarbete och i sina informationsinsatser. Kommuner som står inför systemval får ett genomarbetat underlag som kan användas i beslutsprocessen.</a:t>
            </a:r>
          </a:p>
          <a:p>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3</a:t>
            </a:fld>
            <a:endParaRPr lang="sv-SE"/>
          </a:p>
        </p:txBody>
      </p:sp>
    </p:spTree>
    <p:extLst>
      <p:ext uri="{BB962C8B-B14F-4D97-AF65-F5344CB8AC3E}">
        <p14:creationId xmlns:p14="http://schemas.microsoft.com/office/powerpoint/2010/main" val="6467016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a:solidFill>
                  <a:schemeClr val="tx1"/>
                </a:solidFill>
                <a:effectLst/>
                <a:latin typeface="+mn-lt"/>
                <a:ea typeface="+mn-ea"/>
                <a:cs typeface="+mn-cs"/>
              </a:rPr>
              <a:t>Slamtömning kan ske med olika tekniker, där det vanligaste systemet i Sverige är heltömning även så kallad konventionell tömning, följt av deltömning och mobil avvattning. Heltömning innebär att hela slamavskiljarens innehåll töms och transporteras till behandling. Mobil avvattning fungerar så att innehållet i slamavskiljaren sugs upp och avvattnas, antingen med mekanisk separation eller med hjälp av flockbildande polymerer och efterföljande filtrering. Vid deltömning sugs flytslam och bottenslam separat och transporteras till behandling medan vattenfasen lämnas kvar i slamavskiljaren. Vid </a:t>
            </a:r>
            <a:r>
              <a:rPr lang="sv-SE" sz="1200" kern="1200" dirty="0" err="1">
                <a:solidFill>
                  <a:schemeClr val="tx1"/>
                </a:solidFill>
                <a:effectLst/>
                <a:latin typeface="+mn-lt"/>
                <a:ea typeface="+mn-ea"/>
                <a:cs typeface="+mn-cs"/>
              </a:rPr>
              <a:t>enfackstömning</a:t>
            </a:r>
            <a:r>
              <a:rPr lang="sv-SE" sz="1200" kern="1200" dirty="0">
                <a:solidFill>
                  <a:schemeClr val="tx1"/>
                </a:solidFill>
                <a:effectLst/>
                <a:latin typeface="+mn-lt"/>
                <a:ea typeface="+mn-ea"/>
                <a:cs typeface="+mn-cs"/>
              </a:rPr>
              <a:t> används samma typ av fordon som vid heltömning. Först sugs flytslammet upp i slamfordonets tank, därefter sänks slangen ner till botten av brunnen varpå föraren gör en bedömning av hur mycket som ska sugas upp för att få upp allt slam och bara lämna kvar vattenfasen Avskilt slam transporteras sedan till behandling.</a:t>
            </a:r>
          </a:p>
          <a:p>
            <a:endParaRPr lang="sv-SE" dirty="0"/>
          </a:p>
        </p:txBody>
      </p:sp>
      <p:sp>
        <p:nvSpPr>
          <p:cNvPr id="4" name="Platshållare för bildnummer 3"/>
          <p:cNvSpPr>
            <a:spLocks noGrp="1"/>
          </p:cNvSpPr>
          <p:nvPr>
            <p:ph type="sldNum" sz="quarter" idx="10"/>
          </p:nvPr>
        </p:nvSpPr>
        <p:spPr/>
        <p:txBody>
          <a:bodyPr/>
          <a:lstStyle/>
          <a:p>
            <a:fld id="{841C78AF-77EE-8146-868A-7BEA0BB9E5F5}" type="slidenum">
              <a:rPr lang="sv-SE" smtClean="0"/>
              <a:t>4</a:t>
            </a:fld>
            <a:endParaRPr lang="sv-SE"/>
          </a:p>
        </p:txBody>
      </p:sp>
    </p:spTree>
    <p:extLst>
      <p:ext uri="{BB962C8B-B14F-4D97-AF65-F5344CB8AC3E}">
        <p14:creationId xmlns:p14="http://schemas.microsoft.com/office/powerpoint/2010/main" val="429401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Man</a:t>
            </a:r>
            <a:r>
              <a:rPr lang="sv-SE" sz="1200" kern="1200" baseline="0" dirty="0" smtClean="0">
                <a:solidFill>
                  <a:schemeClr val="tx1"/>
                </a:solidFill>
                <a:effectLst/>
                <a:latin typeface="+mn-lt"/>
                <a:ea typeface="+mn-ea"/>
                <a:cs typeface="+mn-cs"/>
              </a:rPr>
              <a:t> mäter suspenderade ämnen i utgående vatten. </a:t>
            </a:r>
            <a:r>
              <a:rPr lang="sv-SE" sz="1200" kern="1200" dirty="0" err="1" smtClean="0">
                <a:solidFill>
                  <a:schemeClr val="tx1"/>
                </a:solidFill>
                <a:effectLst/>
                <a:latin typeface="+mn-lt"/>
                <a:ea typeface="+mn-ea"/>
                <a:cs typeface="+mn-cs"/>
              </a:rPr>
              <a:t>Susp</a:t>
            </a:r>
            <a:r>
              <a:rPr lang="sv-SE" sz="1200" kern="1200" dirty="0" smtClean="0">
                <a:solidFill>
                  <a:schemeClr val="tx1"/>
                </a:solidFill>
                <a:effectLst/>
                <a:latin typeface="+mn-lt"/>
                <a:ea typeface="+mn-ea"/>
                <a:cs typeface="+mn-cs"/>
              </a:rPr>
              <a:t> täcker in både organiska och oorganiska partiklar. </a:t>
            </a:r>
            <a:r>
              <a:rPr lang="sv-SE" sz="1200" kern="1200" baseline="0" dirty="0" smtClean="0">
                <a:solidFill>
                  <a:schemeClr val="tx1"/>
                </a:solidFill>
                <a:effectLst/>
                <a:latin typeface="+mn-lt"/>
                <a:ea typeface="+mn-ea"/>
                <a:cs typeface="+mn-cs"/>
              </a:rPr>
              <a:t>Höga halter indikerar att dessa inte samlas upp i brunnen och kan sätta igen efterföljande rening. </a:t>
            </a:r>
            <a:r>
              <a:rPr lang="sv-SE" sz="1200" kern="1200" dirty="0" smtClean="0">
                <a:solidFill>
                  <a:schemeClr val="tx1"/>
                </a:solidFill>
                <a:effectLst/>
                <a:latin typeface="+mn-lt"/>
                <a:ea typeface="+mn-ea"/>
                <a:cs typeface="+mn-cs"/>
              </a:rPr>
              <a:t>Det hushållsspillvatten som når slamavskiljaren har uppskattningsvis en halt av suspenderade ämnen på 150 - 300 mg/l medan vatten som genomgått slamavskiljning uppskattas ligga på 50–100 mg/l (Naturvårdsverket, 1991). En rätt utformad slamavskiljare minskar halten suspenderade ämnen med 70 procent. </a:t>
            </a:r>
          </a:p>
          <a:p>
            <a:pPr marL="0" marR="0" indent="0" algn="l" defTabSz="9144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Resultatet tyder på att alla avskiljare som provtagits fungerar i enlighet med de uppskattningar som Naturvårdsverket gjorde 1991. Det visar på att deltömning med tvåfacksbil inte överbelastar efterföljande reningssteg som enligt tillverkare kan belastas med </a:t>
            </a:r>
            <a:r>
              <a:rPr lang="sv-SE" sz="1200" kern="1200" dirty="0" err="1" smtClean="0">
                <a:solidFill>
                  <a:schemeClr val="tx1"/>
                </a:solidFill>
                <a:effectLst/>
                <a:latin typeface="+mn-lt"/>
                <a:ea typeface="+mn-ea"/>
                <a:cs typeface="+mn-cs"/>
              </a:rPr>
              <a:t>susphalter</a:t>
            </a:r>
            <a:r>
              <a:rPr lang="sv-SE" sz="1200" kern="1200" dirty="0" smtClean="0">
                <a:solidFill>
                  <a:schemeClr val="tx1"/>
                </a:solidFill>
                <a:effectLst/>
                <a:latin typeface="+mn-lt"/>
                <a:ea typeface="+mn-ea"/>
                <a:cs typeface="+mn-cs"/>
              </a:rPr>
              <a:t> upp till 200 mg/l (muntlig uppgift).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5</a:t>
            </a:fld>
            <a:endParaRPr lang="sv-SE"/>
          </a:p>
        </p:txBody>
      </p:sp>
    </p:spTree>
    <p:extLst>
      <p:ext uri="{BB962C8B-B14F-4D97-AF65-F5344CB8AC3E}">
        <p14:creationId xmlns:p14="http://schemas.microsoft.com/office/powerpoint/2010/main" val="26381233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sv-SE" sz="1200" kern="1200" dirty="0" smtClean="0">
                <a:solidFill>
                  <a:schemeClr val="tx1"/>
                </a:solidFill>
                <a:effectLst/>
                <a:latin typeface="+mn-lt"/>
                <a:ea typeface="+mn-ea"/>
                <a:cs typeface="+mn-cs"/>
              </a:rPr>
              <a:t>Under projektets gång har det framkommit synpunkter på att använda begreppet deltömning ut mot fastighetsinnehavaren och kanske även beslutsfattare i kommunen. Deltömning kan uppfattas som att kommunen bara delvis fullgjort sin hämtningsskyldighet. Det kan därför vara bra att börja använda ett annat begrepp för denna tömningsteknik, till exempel endast ange ”slamtömning med tvåfacksbil”. Det kan också vara bra att skilja denna metod från varianten av deltömning med </a:t>
            </a:r>
            <a:r>
              <a:rPr lang="sv-SE" sz="1200" kern="1200" dirty="0" err="1" smtClean="0">
                <a:solidFill>
                  <a:schemeClr val="tx1"/>
                </a:solidFill>
                <a:effectLst/>
                <a:latin typeface="+mn-lt"/>
                <a:ea typeface="+mn-ea"/>
                <a:cs typeface="+mn-cs"/>
              </a:rPr>
              <a:t>enfacksbil</a:t>
            </a:r>
            <a:r>
              <a:rPr lang="sv-SE" sz="1200" kern="1200" dirty="0" smtClean="0">
                <a:solidFill>
                  <a:schemeClr val="tx1"/>
                </a:solidFill>
                <a:effectLst/>
                <a:latin typeface="+mn-lt"/>
                <a:ea typeface="+mn-ea"/>
                <a:cs typeface="+mn-cs"/>
              </a:rPr>
              <a:t>. </a:t>
            </a:r>
            <a:endParaRPr lang="sv-SE" dirty="0" smtClean="0"/>
          </a:p>
          <a:p>
            <a:endParaRPr lang="sv-SE" dirty="0"/>
          </a:p>
        </p:txBody>
      </p:sp>
      <p:sp>
        <p:nvSpPr>
          <p:cNvPr id="4" name="Platshållare för bildnummer 3"/>
          <p:cNvSpPr>
            <a:spLocks noGrp="1"/>
          </p:cNvSpPr>
          <p:nvPr>
            <p:ph type="sldNum" sz="quarter" idx="10"/>
          </p:nvPr>
        </p:nvSpPr>
        <p:spPr/>
        <p:txBody>
          <a:bodyPr/>
          <a:lstStyle/>
          <a:p>
            <a:fld id="{5097DEBD-AC2C-5348-8611-B91E0BA19E24}" type="slidenum">
              <a:rPr lang="sv-SE" smtClean="0"/>
              <a:t>7</a:t>
            </a:fld>
            <a:endParaRPr lang="sv-SE"/>
          </a:p>
        </p:txBody>
      </p:sp>
    </p:spTree>
    <p:extLst>
      <p:ext uri="{BB962C8B-B14F-4D97-AF65-F5344CB8AC3E}">
        <p14:creationId xmlns:p14="http://schemas.microsoft.com/office/powerpoint/2010/main" val="29685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4.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Förstasida">
    <p:bg>
      <p:bgPr>
        <a:solidFill>
          <a:schemeClr val="tx2"/>
        </a:solidFill>
        <a:effectLst/>
      </p:bgPr>
    </p:bg>
    <p:spTree>
      <p:nvGrpSpPr>
        <p:cNvPr id="1" name=""/>
        <p:cNvGrpSpPr/>
        <p:nvPr/>
      </p:nvGrpSpPr>
      <p:grpSpPr>
        <a:xfrm>
          <a:off x="0" y="0"/>
          <a:ext cx="0" cy="0"/>
          <a:chOff x="0" y="0"/>
          <a:chExt cx="0" cy="0"/>
        </a:xfrm>
      </p:grpSpPr>
      <p:pic>
        <p:nvPicPr>
          <p:cNvPr id="5" name="Picture 4" descr="log_vit_st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62296" y="4148486"/>
            <a:ext cx="4067408" cy="1840394"/>
          </a:xfrm>
          <a:prstGeom prst="rect">
            <a:avLst/>
          </a:prstGeom>
        </p:spPr>
      </p:pic>
      <p:sp>
        <p:nvSpPr>
          <p:cNvPr id="6" name="Underrubrik 2"/>
          <p:cNvSpPr>
            <a:spLocks noGrp="1"/>
          </p:cNvSpPr>
          <p:nvPr>
            <p:ph type="subTitle" idx="1" hasCustomPrompt="1"/>
          </p:nvPr>
        </p:nvSpPr>
        <p:spPr>
          <a:xfrm>
            <a:off x="1524000" y="2113755"/>
            <a:ext cx="9144000" cy="584371"/>
          </a:xfrm>
        </p:spPr>
        <p:txBody>
          <a:bodyPr>
            <a:normAutofit/>
          </a:bodyPr>
          <a:lstStyle>
            <a:lvl1pPr marL="0" indent="0" algn="ctr">
              <a:buNone/>
              <a:defRPr sz="2000" baseline="0">
                <a:solidFill>
                  <a:schemeClr val="bg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dirty="0"/>
              <a:t>Rapportnummer (fylls i av Avfall Sverige)</a:t>
            </a:r>
          </a:p>
        </p:txBody>
      </p:sp>
      <p:sp>
        <p:nvSpPr>
          <p:cNvPr id="9" name="Rubrik 6"/>
          <p:cNvSpPr>
            <a:spLocks noGrp="1"/>
          </p:cNvSpPr>
          <p:nvPr>
            <p:ph type="title" hasCustomPrompt="1"/>
          </p:nvPr>
        </p:nvSpPr>
        <p:spPr>
          <a:xfrm>
            <a:off x="838200" y="1275328"/>
            <a:ext cx="10515600" cy="684101"/>
          </a:xfrm>
        </p:spPr>
        <p:txBody>
          <a:bodyPr/>
          <a:lstStyle>
            <a:lvl1pPr algn="ctr">
              <a:defRPr sz="3600">
                <a:solidFill>
                  <a:schemeClr val="bg1"/>
                </a:solidFill>
              </a:defRPr>
            </a:lvl1pPr>
          </a:lstStyle>
          <a:p>
            <a:r>
              <a:rPr lang="sv-SE" dirty="0"/>
              <a:t>Rapporttitel</a:t>
            </a:r>
          </a:p>
        </p:txBody>
      </p:sp>
      <p:sp>
        <p:nvSpPr>
          <p:cNvPr id="3" name="Platshållare för text 2"/>
          <p:cNvSpPr>
            <a:spLocks noGrp="1"/>
          </p:cNvSpPr>
          <p:nvPr>
            <p:ph type="body" sz="quarter" idx="10" hasCustomPrompt="1"/>
          </p:nvPr>
        </p:nvSpPr>
        <p:spPr>
          <a:xfrm>
            <a:off x="1524000" y="2882407"/>
            <a:ext cx="9144000" cy="583846"/>
          </a:xfrm>
        </p:spPr>
        <p:txBody>
          <a:bodyPr>
            <a:normAutofit/>
          </a:bodyPr>
          <a:lstStyle>
            <a:lvl1pPr marL="0" indent="0" algn="ctr" defTabSz="914400" rtl="0" eaLnBrk="1" latinLnBrk="0" hangingPunct="1">
              <a:lnSpc>
                <a:spcPct val="90000"/>
              </a:lnSpc>
              <a:spcBef>
                <a:spcPts val="1000"/>
              </a:spcBef>
              <a:buFont typeface="Arial"/>
              <a:buNone/>
              <a:defRPr lang="sv-SE" sz="2000" kern="1200" baseline="0" dirty="0">
                <a:solidFill>
                  <a:schemeClr val="bg1"/>
                </a:solidFill>
                <a:latin typeface="+mn-lt"/>
                <a:ea typeface="+mn-ea"/>
                <a:cs typeface="+mn-cs"/>
              </a:defRPr>
            </a:lvl1pPr>
          </a:lstStyle>
          <a:p>
            <a:r>
              <a:rPr lang="sv-SE" dirty="0"/>
              <a:t>Datum (YYYY-MM-DD)</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Vinröd grundsida">
    <p:bg>
      <p:bgPr>
        <a:solidFill>
          <a:schemeClr val="accent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Ljusgrön grundsida">
    <p:bg>
      <p:bgPr>
        <a:solidFill>
          <a:schemeClr val="accent5"/>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baseline="0">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baseline="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6294309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Grå grundsida">
    <p:bg>
      <p:bgPr>
        <a:solidFill>
          <a:srgbClr val="555653"/>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istasida">
    <p:spTree>
      <p:nvGrpSpPr>
        <p:cNvPr id="1" name=""/>
        <p:cNvGrpSpPr/>
        <p:nvPr/>
      </p:nvGrpSpPr>
      <p:grpSpPr>
        <a:xfrm>
          <a:off x="0" y="0"/>
          <a:ext cx="0" cy="0"/>
          <a:chOff x="0" y="0"/>
          <a:chExt cx="0" cy="0"/>
        </a:xfrm>
      </p:grpSpPr>
      <p:pic>
        <p:nvPicPr>
          <p:cNvPr id="5" name="Picture 2" descr="log_green_st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53597" y="1444510"/>
            <a:ext cx="5084778" cy="2300175"/>
          </a:xfrm>
          <a:prstGeom prst="rect">
            <a:avLst/>
          </a:prstGeom>
        </p:spPr>
      </p:pic>
    </p:spTree>
    <p:extLst>
      <p:ext uri="{BB962C8B-B14F-4D97-AF65-F5344CB8AC3E}">
        <p14:creationId xmlns:p14="http://schemas.microsoft.com/office/powerpoint/2010/main" val="19820897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a:t>Rubrik</a:t>
            </a:r>
          </a:p>
        </p:txBody>
      </p:sp>
      <p:pic>
        <p:nvPicPr>
          <p:cNvPr id="5" name="Picture 4" descr="log_green_lig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a:t>Dra bilden till platshållaren eller klicka på ikonen för att lägga till den</a:t>
            </a:r>
          </a:p>
        </p:txBody>
      </p:sp>
    </p:spTree>
    <p:extLst>
      <p:ext uri="{BB962C8B-B14F-4D97-AF65-F5344CB8AC3E}">
        <p14:creationId xmlns:p14="http://schemas.microsoft.com/office/powerpoint/2010/main" val="6040058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Vit grundsida">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tx2"/>
                </a:solidFill>
              </a:defRPr>
            </a:lvl1pPr>
          </a:lstStyle>
          <a:p>
            <a:r>
              <a:rPr lang="sv-SE" dirty="0" smtClean="0"/>
              <a:t>Rubrik</a:t>
            </a:r>
            <a:endParaRPr lang="sv-SE" dirty="0"/>
          </a:p>
        </p:txBody>
      </p:sp>
      <p:pic>
        <p:nvPicPr>
          <p:cNvPr id="5" name="Picture 4" descr="log_green_ligg.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3" name="Platshållare för text 12"/>
          <p:cNvSpPr>
            <a:spLocks noGrp="1"/>
          </p:cNvSpPr>
          <p:nvPr>
            <p:ph type="body" sz="quarter" idx="11"/>
          </p:nvPr>
        </p:nvSpPr>
        <p:spPr>
          <a:xfrm>
            <a:off x="515937" y="1397530"/>
            <a:ext cx="7008123" cy="4258203"/>
          </a:xfrm>
        </p:spPr>
        <p:txBody>
          <a:bodyPr>
            <a:normAutofit/>
          </a:bodyPr>
          <a:lstStyle>
            <a:lvl1pPr>
              <a:defRPr sz="2000">
                <a:solidFill>
                  <a:schemeClr val="tx2"/>
                </a:solidFill>
              </a:defRPr>
            </a:lvl1pPr>
            <a:lvl2pPr>
              <a:defRPr sz="2000">
                <a:solidFill>
                  <a:schemeClr val="tx2"/>
                </a:solidFill>
              </a:defRPr>
            </a:lvl2pPr>
            <a:lvl3pPr>
              <a:defRPr sz="2000">
                <a:solidFill>
                  <a:schemeClr val="tx2"/>
                </a:solidFill>
              </a:defRPr>
            </a:lvl3pPr>
            <a:lvl4pPr>
              <a:defRPr sz="2000">
                <a:solidFill>
                  <a:schemeClr val="tx2"/>
                </a:solidFill>
              </a:defRPr>
            </a:lvl4pPr>
            <a:lvl5pPr>
              <a:defRPr sz="2000">
                <a:solidFill>
                  <a:schemeClr val="tx2"/>
                </a:solidFill>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dirty="0"/>
          </a:p>
        </p:txBody>
      </p:sp>
      <p:sp>
        <p:nvSpPr>
          <p:cNvPr id="15" name="Platshållare för bild 14"/>
          <p:cNvSpPr>
            <a:spLocks noGrp="1"/>
          </p:cNvSpPr>
          <p:nvPr>
            <p:ph type="pic" sz="quarter" idx="12"/>
          </p:nvPr>
        </p:nvSpPr>
        <p:spPr>
          <a:xfrm>
            <a:off x="7941734" y="1397530"/>
            <a:ext cx="3734330" cy="4258203"/>
          </a:xfrm>
        </p:spPr>
        <p:txBody>
          <a:bodyPr>
            <a:normAutofit/>
          </a:bodyPr>
          <a:lstStyle>
            <a:lvl1pPr>
              <a:defRPr sz="2000"/>
            </a:lvl1pPr>
          </a:lstStyle>
          <a:p>
            <a:r>
              <a:rPr lang="sv-SE" smtClean="0"/>
              <a:t>Dra bilden till platshållaren eller klicka på ikonen för att lägga till den</a:t>
            </a:r>
            <a:endParaRPr lang="sv-SE"/>
          </a:p>
        </p:txBody>
      </p:sp>
    </p:spTree>
    <p:extLst>
      <p:ext uri="{BB962C8B-B14F-4D97-AF65-F5344CB8AC3E}">
        <p14:creationId xmlns:p14="http://schemas.microsoft.com/office/powerpoint/2010/main" val="3344571669"/>
      </p:ext>
    </p:extLst>
  </p:cSld>
  <p:clrMapOvr>
    <a:masterClrMapping/>
  </p:clrMapOvr>
  <p:timing>
    <p:tnLst>
      <p:par>
        <p:cTn xmlns:p14="http://schemas.microsoft.com/office/powerpoint/2010/mai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it grundsida">
    <p:spTree>
      <p:nvGrpSpPr>
        <p:cNvPr id="1" name=""/>
        <p:cNvGrpSpPr/>
        <p:nvPr/>
      </p:nvGrpSpPr>
      <p:grpSpPr>
        <a:xfrm>
          <a:off x="0" y="0"/>
          <a:ext cx="0" cy="0"/>
          <a:chOff x="0" y="0"/>
          <a:chExt cx="0" cy="0"/>
        </a:xfrm>
      </p:grpSpPr>
      <p:pic>
        <p:nvPicPr>
          <p:cNvPr id="5" name="Picture 4" descr="log_green_lig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158"/>
          </a:xfrm>
          <a:prstGeom prst="rect">
            <a:avLst/>
          </a:prstGeom>
        </p:spPr>
      </p:pic>
      <p:sp>
        <p:nvSpPr>
          <p:cNvPr id="15" name="Platshållare för bild 14"/>
          <p:cNvSpPr>
            <a:spLocks noGrp="1"/>
          </p:cNvSpPr>
          <p:nvPr>
            <p:ph type="pic" sz="quarter" idx="12" hasCustomPrompt="1"/>
          </p:nvPr>
        </p:nvSpPr>
        <p:spPr>
          <a:xfrm>
            <a:off x="8685728" y="1177380"/>
            <a:ext cx="2990336" cy="4478354"/>
          </a:xfrm>
        </p:spPr>
        <p:txBody>
          <a:bodyPr>
            <a:normAutofit/>
          </a:bodyPr>
          <a:lstStyle>
            <a:lvl1pPr>
              <a:defRPr sz="2000"/>
            </a:lvl1pPr>
          </a:lstStyle>
          <a:p>
            <a:r>
              <a:rPr lang="sv-SE" noProof="0" dirty="0"/>
              <a:t>Omslagsbild (läggs in av Avfall Sverige)</a:t>
            </a:r>
          </a:p>
        </p:txBody>
      </p:sp>
    </p:spTree>
    <p:extLst>
      <p:ext uri="{BB962C8B-B14F-4D97-AF65-F5344CB8AC3E}">
        <p14:creationId xmlns:p14="http://schemas.microsoft.com/office/powerpoint/2010/main" val="669415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Bakgrund</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noProof="0" dirty="0"/>
              <a:t>Dra eventuell bild 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Resultat</a:t>
            </a:r>
          </a:p>
        </p:txBody>
      </p:sp>
      <p:sp>
        <p:nvSpPr>
          <p:cNvPr id="13" name="Platshållare för text 12"/>
          <p:cNvSpPr>
            <a:spLocks noGrp="1"/>
          </p:cNvSpPr>
          <p:nvPr>
            <p:ph type="body" sz="quarter" idx="1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sv-SE" dirty="0"/>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noProof="0" dirty="0"/>
              <a:t>Dra eventuell bild 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2302982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1_Grön grundsida">
    <p:bg>
      <p:bgPr>
        <a:solidFill>
          <a:schemeClr val="tx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Slutsatser</a:t>
            </a:r>
          </a:p>
        </p:txBody>
      </p:sp>
      <p:sp>
        <p:nvSpPr>
          <p:cNvPr id="13" name="Platshållare för text 12"/>
          <p:cNvSpPr>
            <a:spLocks noGrp="1"/>
          </p:cNvSpPr>
          <p:nvPr>
            <p:ph type="body" sz="quarter" idx="11"/>
          </p:nvPr>
        </p:nvSpPr>
        <p:spPr>
          <a:xfrm>
            <a:off x="515937" y="1397530"/>
            <a:ext cx="7008123" cy="4258203"/>
          </a:xfrm>
        </p:spPr>
        <p:txBody>
          <a:bodyPr/>
          <a:lstStyle>
            <a:lvl1pPr marL="285750" indent="-285750">
              <a:buFont typeface="Arial"/>
              <a:buChar char="•"/>
              <a:defRPr>
                <a:solidFill>
                  <a:schemeClr val="bg1"/>
                </a:solidFill>
              </a:defRPr>
            </a:lvl1pPr>
            <a:lvl2pPr marL="742950" indent="-285750">
              <a:buFont typeface="Arial"/>
              <a:buChar char="•"/>
              <a:defRPr>
                <a:solidFill>
                  <a:schemeClr val="bg1"/>
                </a:solidFill>
              </a:defRPr>
            </a:lvl2pPr>
            <a:lvl3pPr marL="1200150" indent="-285750">
              <a:buFont typeface="Arial"/>
              <a:buChar char="•"/>
              <a:defRPr>
                <a:solidFill>
                  <a:schemeClr val="bg1"/>
                </a:solidFill>
              </a:defRPr>
            </a:lvl3pPr>
            <a:lvl4pPr marL="1657350" indent="-285750">
              <a:buFont typeface="Arial"/>
              <a:buChar char="•"/>
              <a:defRPr>
                <a:solidFill>
                  <a:schemeClr val="bg1"/>
                </a:solidFill>
              </a:defRPr>
            </a:lvl4pPr>
            <a:lvl5pPr marL="2114550" indent="-285750">
              <a:buFont typeface="Arial"/>
              <a:buChar char="•"/>
              <a:defRPr>
                <a:solidFill>
                  <a:schemeClr val="bg1"/>
                </a:solidFill>
              </a:defRPr>
            </a:lvl5p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Dra </a:t>
            </a:r>
            <a:r>
              <a:rPr lang="sv-SE" noProof="0" dirty="0"/>
              <a:t>eventuell bild </a:t>
            </a:r>
            <a:r>
              <a:rPr lang="sv-SE" dirty="0"/>
              <a:t>till platshållaren eller klicka på ikonen för att lägga till den</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extLst>
      <p:ext uri="{BB962C8B-B14F-4D97-AF65-F5344CB8AC3E}">
        <p14:creationId xmlns:p14="http://schemas.microsoft.com/office/powerpoint/2010/main" val="2374096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Blå grundsida">
    <p:bg>
      <p:bgPr>
        <a:solidFill>
          <a:schemeClr val="accent1"/>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öd grundsida">
    <p:bg>
      <p:bgPr>
        <a:solidFill>
          <a:schemeClr val="accent6"/>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Ljusblå grundsida">
    <p:bg>
      <p:bgPr>
        <a:solidFill>
          <a:schemeClr val="accent2"/>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pPr lvl="0"/>
            <a:r>
              <a:rPr lang="sv-SE" noProof="0"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Gul grundsida">
    <p:bg>
      <p:bgPr>
        <a:solidFill>
          <a:schemeClr val="accent4"/>
        </a:solidFill>
        <a:effectLst/>
      </p:bgPr>
    </p:bg>
    <p:spTree>
      <p:nvGrpSpPr>
        <p:cNvPr id="1" name=""/>
        <p:cNvGrpSpPr/>
        <p:nvPr/>
      </p:nvGrpSpPr>
      <p:grpSpPr>
        <a:xfrm>
          <a:off x="0" y="0"/>
          <a:ext cx="0" cy="0"/>
          <a:chOff x="0" y="0"/>
          <a:chExt cx="0" cy="0"/>
        </a:xfrm>
      </p:grpSpPr>
      <p:sp>
        <p:nvSpPr>
          <p:cNvPr id="2" name="Rubrik 1"/>
          <p:cNvSpPr>
            <a:spLocks noGrp="1"/>
          </p:cNvSpPr>
          <p:nvPr>
            <p:ph type="title" hasCustomPrompt="1"/>
          </p:nvPr>
        </p:nvSpPr>
        <p:spPr>
          <a:xfrm>
            <a:off x="507234" y="512763"/>
            <a:ext cx="7016827" cy="637410"/>
          </a:xfrm>
        </p:spPr>
        <p:txBody>
          <a:bodyPr/>
          <a:lstStyle>
            <a:lvl1pPr>
              <a:defRPr>
                <a:solidFill>
                  <a:schemeClr val="bg1"/>
                </a:solidFill>
              </a:defRPr>
            </a:lvl1pPr>
          </a:lstStyle>
          <a:p>
            <a:r>
              <a:rPr lang="sv-SE" dirty="0"/>
              <a:t>Fylls i av Avfall Sverige</a:t>
            </a:r>
          </a:p>
        </p:txBody>
      </p:sp>
      <p:sp>
        <p:nvSpPr>
          <p:cNvPr id="13" name="Platshållare för text 12"/>
          <p:cNvSpPr>
            <a:spLocks noGrp="1"/>
          </p:cNvSpPr>
          <p:nvPr>
            <p:ph type="body" sz="quarter" idx="11" hasCustomPrompt="1"/>
          </p:nvPr>
        </p:nvSpPr>
        <p:spPr>
          <a:xfrm>
            <a:off x="515937" y="1397530"/>
            <a:ext cx="7008123" cy="4258203"/>
          </a:xfrm>
        </p:spPr>
        <p:txBody>
          <a:bodyPr>
            <a:normAutofit/>
          </a:bodyPr>
          <a:lstStyle>
            <a:lvl1pPr>
              <a:defRPr sz="1800">
                <a:solidFill>
                  <a:schemeClr val="bg1"/>
                </a:solidFill>
              </a:defRPr>
            </a:lvl1pPr>
            <a:lvl2pPr>
              <a:defRPr sz="1800">
                <a:solidFill>
                  <a:schemeClr val="bg1"/>
                </a:solidFill>
              </a:defRPr>
            </a:lvl2pPr>
            <a:lvl3pPr>
              <a:defRPr sz="1800">
                <a:solidFill>
                  <a:schemeClr val="bg1"/>
                </a:solidFill>
              </a:defRPr>
            </a:lvl3pPr>
            <a:lvl4pPr>
              <a:defRPr sz="1800">
                <a:solidFill>
                  <a:schemeClr val="bg1"/>
                </a:solidFill>
              </a:defRPr>
            </a:lvl4pPr>
            <a:lvl5pPr>
              <a:defRPr sz="1800">
                <a:solidFill>
                  <a:schemeClr val="bg1"/>
                </a:solidFill>
              </a:defRPr>
            </a:lvl5pPr>
          </a:lstStyle>
          <a:p>
            <a:pPr lvl="0"/>
            <a:r>
              <a:rPr lang="sv-SE" dirty="0"/>
              <a:t>Fylls i av Avfall Sverige</a:t>
            </a:r>
          </a:p>
          <a:p>
            <a:pPr lvl="1"/>
            <a:r>
              <a:rPr lang="sv-SE" dirty="0"/>
              <a:t>Nivå två</a:t>
            </a:r>
          </a:p>
          <a:p>
            <a:pPr lvl="2"/>
            <a:r>
              <a:rPr lang="sv-SE" dirty="0"/>
              <a:t>Nivå tre</a:t>
            </a:r>
          </a:p>
          <a:p>
            <a:pPr lvl="3"/>
            <a:r>
              <a:rPr lang="sv-SE" dirty="0"/>
              <a:t>Nivå fyra</a:t>
            </a:r>
          </a:p>
          <a:p>
            <a:pPr lvl="4"/>
            <a:r>
              <a:rPr lang="sv-SE" dirty="0"/>
              <a:t>Nivå fem</a:t>
            </a:r>
          </a:p>
        </p:txBody>
      </p:sp>
      <p:sp>
        <p:nvSpPr>
          <p:cNvPr id="15" name="Platshållare för bild 14"/>
          <p:cNvSpPr>
            <a:spLocks noGrp="1"/>
          </p:cNvSpPr>
          <p:nvPr>
            <p:ph type="pic" sz="quarter" idx="12" hasCustomPrompt="1"/>
          </p:nvPr>
        </p:nvSpPr>
        <p:spPr>
          <a:xfrm>
            <a:off x="7941734" y="1397530"/>
            <a:ext cx="3734330" cy="4258203"/>
          </a:xfrm>
        </p:spPr>
        <p:txBody>
          <a:bodyPr/>
          <a:lstStyle>
            <a:lvl1pPr>
              <a:defRPr>
                <a:solidFill>
                  <a:schemeClr val="bg1"/>
                </a:solidFill>
              </a:defRPr>
            </a:lvl1pPr>
          </a:lstStyle>
          <a:p>
            <a:r>
              <a:rPr lang="sv-SE" dirty="0"/>
              <a:t>Läggs in av Avfall Sverige</a:t>
            </a:r>
          </a:p>
        </p:txBody>
      </p:sp>
      <p:pic>
        <p:nvPicPr>
          <p:cNvPr id="6" name="Picture 7" descr="logvi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5938" y="6042635"/>
            <a:ext cx="2700000" cy="345660"/>
          </a:xfrm>
          <a:prstGeom prst="rect">
            <a:avLst/>
          </a:prstGeom>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515938" y="500062"/>
            <a:ext cx="10515600" cy="715421"/>
          </a:xfrm>
          <a:prstGeom prst="rect">
            <a:avLst/>
          </a:prstGeom>
        </p:spPr>
        <p:txBody>
          <a:bodyPr vert="horz" lIns="91440" tIns="45720" rIns="91440" bIns="45720" rtlCol="0" anchor="ctr">
            <a:normAutofit/>
          </a:bodyPr>
          <a:lstStyle/>
          <a:p>
            <a:r>
              <a:rPr lang="sv-SE" dirty="0"/>
              <a:t>Klicka här för att ändra formatet för bakgrundsrubriken</a:t>
            </a:r>
          </a:p>
        </p:txBody>
      </p:sp>
      <p:sp>
        <p:nvSpPr>
          <p:cNvPr id="3" name="Platshållare för text 2"/>
          <p:cNvSpPr>
            <a:spLocks noGrp="1"/>
          </p:cNvSpPr>
          <p:nvPr>
            <p:ph type="body" idx="1"/>
          </p:nvPr>
        </p:nvSpPr>
        <p:spPr>
          <a:xfrm>
            <a:off x="515938" y="1580298"/>
            <a:ext cx="10515600" cy="4351338"/>
          </a:xfrm>
          <a:prstGeom prst="rect">
            <a:avLst/>
          </a:prstGeom>
        </p:spPr>
        <p:txBody>
          <a:bodyPr vert="horz" lIns="91440" tIns="45720" rIns="91440" bIns="45720" rtlCol="0">
            <a:normAutofit/>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a:p>
            <a:pPr lvl="4"/>
            <a:r>
              <a:rPr lang="sv-SE" dirty="0"/>
              <a:t>Nivå fem</a:t>
            </a:r>
          </a:p>
        </p:txBody>
      </p:sp>
    </p:spTree>
    <p:extLst>
      <p:ext uri="{BB962C8B-B14F-4D97-AF65-F5344CB8AC3E}">
        <p14:creationId xmlns:p14="http://schemas.microsoft.com/office/powerpoint/2010/main" val="442709561"/>
      </p:ext>
    </p:extLst>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65" r:id="rId4"/>
    <p:sldLayoutId id="2147483663" r:id="rId5"/>
    <p:sldLayoutId id="2147483653" r:id="rId6"/>
    <p:sldLayoutId id="2147483654" r:id="rId7"/>
    <p:sldLayoutId id="2147483655" r:id="rId8"/>
    <p:sldLayoutId id="2147483656" r:id="rId9"/>
    <p:sldLayoutId id="2147483657" r:id="rId10"/>
    <p:sldLayoutId id="2147483664" r:id="rId11"/>
    <p:sldLayoutId id="2147483662" r:id="rId12"/>
    <p:sldLayoutId id="2147483660" r:id="rId13"/>
    <p:sldLayoutId id="2147483666" r:id="rId14"/>
    <p:sldLayoutId id="2147483667" r:id="rId15"/>
  </p:sldLayoutIdLst>
  <p:txStyles>
    <p:titleStyle>
      <a:lvl1pPr algn="l" defTabSz="914400" rtl="0" eaLnBrk="1" latinLnBrk="0" hangingPunct="1">
        <a:lnSpc>
          <a:spcPct val="90000"/>
        </a:lnSpc>
        <a:spcBef>
          <a:spcPct val="0"/>
        </a:spcBef>
        <a:buNone/>
        <a:defRPr sz="2800" b="1"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a:buNone/>
        <a:defRPr sz="1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323">
          <p15:clr>
            <a:srgbClr val="F26B43"/>
          </p15:clr>
        </p15:guide>
        <p15:guide id="2" pos="325">
          <p15:clr>
            <a:srgbClr val="F26B43"/>
          </p15:clr>
        </p15:guide>
        <p15:guide id="3" pos="7355">
          <p15:clr>
            <a:srgbClr val="F26B43"/>
          </p15:clr>
        </p15:guide>
        <p15:guide id="4" orient="horz" pos="3566">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6.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 Id="rId2" Type="http://schemas.openxmlformats.org/officeDocument/2006/relationships/notesSlide" Target="../notesSlides/notesSlide3.xml"/><Relationship Id="rId3" Type="http://schemas.openxmlformats.org/officeDocument/2006/relationships/image" Target="../media/image7.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 Id="rId3" Type="http://schemas.openxmlformats.org/officeDocument/2006/relationships/image" Target="../media/image8.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5.xml"/><Relationship Id="rId2" Type="http://schemas.openxmlformats.org/officeDocument/2006/relationships/image" Target="../media/image9.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0.xml"/><Relationship Id="rId2" Type="http://schemas.openxmlformats.org/officeDocument/2006/relationships/notesSlide" Target="../notesSlides/notesSlide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hyperlink" Target="http://www.avfallsverige.se/" TargetMode="External"/><Relationship Id="rId3" Type="http://schemas.openxmlformats.org/officeDocument/2006/relationships/hyperlink" Target="mailto:jenny.westin@avfallsverige.s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Underrubrik 7"/>
          <p:cNvSpPr>
            <a:spLocks noGrp="1"/>
          </p:cNvSpPr>
          <p:nvPr>
            <p:ph type="subTitle" idx="1"/>
          </p:nvPr>
        </p:nvSpPr>
        <p:spPr>
          <a:xfrm>
            <a:off x="1524000" y="2589959"/>
            <a:ext cx="9144000" cy="584371"/>
          </a:xfrm>
        </p:spPr>
        <p:txBody>
          <a:bodyPr/>
          <a:lstStyle/>
          <a:p>
            <a:r>
              <a:rPr lang="sv-SE" dirty="0" smtClean="0"/>
              <a:t>2019:</a:t>
            </a:r>
            <a:r>
              <a:rPr lang="sv-SE" dirty="0"/>
              <a:t>02</a:t>
            </a:r>
          </a:p>
        </p:txBody>
      </p:sp>
      <p:sp>
        <p:nvSpPr>
          <p:cNvPr id="7" name="Rubrik 6"/>
          <p:cNvSpPr>
            <a:spLocks noGrp="1"/>
          </p:cNvSpPr>
          <p:nvPr>
            <p:ph type="title"/>
          </p:nvPr>
        </p:nvSpPr>
        <p:spPr>
          <a:xfrm>
            <a:off x="838200" y="1275328"/>
            <a:ext cx="10515600" cy="1314631"/>
          </a:xfrm>
        </p:spPr>
        <p:txBody>
          <a:bodyPr>
            <a:normAutofit/>
          </a:bodyPr>
          <a:lstStyle/>
          <a:p>
            <a:r>
              <a:rPr lang="sv-SE" dirty="0"/>
              <a:t>Slamtömning med tvåfacksbil</a:t>
            </a:r>
            <a:br>
              <a:rPr lang="sv-SE" dirty="0"/>
            </a:br>
            <a:endParaRPr lang="sv-SE" sz="2700" dirty="0"/>
          </a:p>
        </p:txBody>
      </p:sp>
      <p:sp>
        <p:nvSpPr>
          <p:cNvPr id="9" name="Platshållare för text 8"/>
          <p:cNvSpPr>
            <a:spLocks noGrp="1"/>
          </p:cNvSpPr>
          <p:nvPr>
            <p:ph type="body" sz="quarter" idx="10"/>
          </p:nvPr>
        </p:nvSpPr>
        <p:spPr>
          <a:xfrm>
            <a:off x="1524000" y="3174330"/>
            <a:ext cx="9144000" cy="583846"/>
          </a:xfrm>
        </p:spPr>
        <p:txBody>
          <a:bodyPr/>
          <a:lstStyle/>
          <a:p>
            <a:r>
              <a:rPr lang="sv-SE" dirty="0"/>
              <a:t>2019-02</a:t>
            </a:r>
            <a:r>
              <a:rPr lang="sv-SE" dirty="0" smtClean="0"/>
              <a:t>-14</a:t>
            </a:r>
            <a:endParaRPr lang="sv-SE" dirty="0"/>
          </a:p>
        </p:txBody>
      </p:sp>
    </p:spTree>
    <p:extLst>
      <p:ext uri="{BB962C8B-B14F-4D97-AF65-F5344CB8AC3E}">
        <p14:creationId xmlns:p14="http://schemas.microsoft.com/office/powerpoint/2010/main" val="41897005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latshållare för bild 4" descr="Skärmavbild 2019-02-18 kl. 09.01.37.png"/>
          <p:cNvPicPr>
            <a:picLocks noGrp="1" noChangeAspect="1"/>
          </p:cNvPicPr>
          <p:nvPr>
            <p:ph type="pic" sz="quarter" idx="12"/>
          </p:nvPr>
        </p:nvPicPr>
        <p:blipFill>
          <a:blip r:embed="rId2">
            <a:extLst>
              <a:ext uri="{28A0092B-C50C-407E-A947-70E740481C1C}">
                <a14:useLocalDpi xmlns:a14="http://schemas.microsoft.com/office/drawing/2010/main" val="0"/>
              </a:ext>
            </a:extLst>
          </a:blip>
          <a:srcRect l="2741" r="2741"/>
          <a:stretch>
            <a:fillRect/>
          </a:stretch>
        </p:blipFill>
        <p:spPr/>
      </p:pic>
      <p:sp>
        <p:nvSpPr>
          <p:cNvPr id="3" name="textruta 2"/>
          <p:cNvSpPr txBox="1"/>
          <p:nvPr/>
        </p:nvSpPr>
        <p:spPr>
          <a:xfrm>
            <a:off x="927751" y="1177380"/>
            <a:ext cx="7361207" cy="4708981"/>
          </a:xfrm>
          <a:prstGeom prst="rect">
            <a:avLst/>
          </a:prstGeom>
          <a:noFill/>
        </p:spPr>
        <p:txBody>
          <a:bodyPr wrap="square" rtlCol="0">
            <a:spAutoFit/>
          </a:bodyPr>
          <a:lstStyle/>
          <a:p>
            <a:r>
              <a:rPr lang="sv-SE" sz="2000" dirty="0">
                <a:solidFill>
                  <a:srgbClr val="68A2A6"/>
                </a:solidFill>
              </a:rPr>
              <a:t>Genomförare:</a:t>
            </a:r>
          </a:p>
          <a:p>
            <a:r>
              <a:rPr lang="sv-SE" sz="2000" dirty="0"/>
              <a:t>Jan-Olof Åström, WSP Sverige</a:t>
            </a:r>
          </a:p>
          <a:p>
            <a:endParaRPr lang="sv-SE" sz="2000" dirty="0"/>
          </a:p>
          <a:p>
            <a:r>
              <a:rPr lang="sv-SE" sz="2000" dirty="0">
                <a:solidFill>
                  <a:srgbClr val="68A2A6"/>
                </a:solidFill>
              </a:rPr>
              <a:t>Projektledare:</a:t>
            </a:r>
          </a:p>
          <a:p>
            <a:r>
              <a:rPr lang="sv-SE" sz="2000" dirty="0"/>
              <a:t>Jan-Olof Åström, WSP Sverige</a:t>
            </a:r>
          </a:p>
          <a:p>
            <a:endParaRPr lang="sv-SE" sz="2000" dirty="0"/>
          </a:p>
          <a:p>
            <a:r>
              <a:rPr lang="sv-SE" sz="2000" dirty="0">
                <a:solidFill>
                  <a:srgbClr val="68A2A6"/>
                </a:solidFill>
              </a:rPr>
              <a:t>Styrgrupp:</a:t>
            </a:r>
          </a:p>
          <a:p>
            <a:r>
              <a:rPr lang="sv-SE" sz="2000" dirty="0"/>
              <a:t>Erik Petersson, KSRR</a:t>
            </a:r>
          </a:p>
          <a:p>
            <a:r>
              <a:rPr lang="sv-SE" sz="2000" dirty="0"/>
              <a:t>Jenny Westin, Avfall Sverige</a:t>
            </a:r>
          </a:p>
          <a:p>
            <a:r>
              <a:rPr lang="sv-SE" sz="2000" dirty="0"/>
              <a:t>Jan-Olof Åström, WSP Sverige</a:t>
            </a:r>
          </a:p>
          <a:p>
            <a:endParaRPr lang="sv-SE" sz="2000" dirty="0"/>
          </a:p>
          <a:p>
            <a:r>
              <a:rPr lang="sv-SE" sz="2000" dirty="0">
                <a:solidFill>
                  <a:srgbClr val="68A2A6"/>
                </a:solidFill>
              </a:rPr>
              <a:t>Finansiärer:</a:t>
            </a:r>
          </a:p>
          <a:p>
            <a:r>
              <a:rPr lang="sv-SE" sz="2000" dirty="0"/>
              <a:t>Avfall Sveriges utvecklingssatsning</a:t>
            </a:r>
          </a:p>
          <a:p>
            <a:r>
              <a:rPr lang="sv-SE" sz="2000" dirty="0"/>
              <a:t>Deltagande kommuner och avfallsbolag</a:t>
            </a:r>
          </a:p>
          <a:p>
            <a:endParaRPr lang="sv-SE" sz="2000" dirty="0"/>
          </a:p>
        </p:txBody>
      </p:sp>
    </p:spTree>
    <p:extLst>
      <p:ext uri="{BB962C8B-B14F-4D97-AF65-F5344CB8AC3E}">
        <p14:creationId xmlns:p14="http://schemas.microsoft.com/office/powerpoint/2010/main" val="3038098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Bakgrund</a:t>
            </a:r>
          </a:p>
        </p:txBody>
      </p:sp>
      <p:sp>
        <p:nvSpPr>
          <p:cNvPr id="4" name="Platshållare för bild 3"/>
          <p:cNvSpPr>
            <a:spLocks noGrp="1"/>
          </p:cNvSpPr>
          <p:nvPr>
            <p:ph type="pic" sz="quarter" idx="12"/>
          </p:nvPr>
        </p:nvSpPr>
        <p:spPr/>
      </p:sp>
      <p:sp>
        <p:nvSpPr>
          <p:cNvPr id="5" name="Platshållare för text 1"/>
          <p:cNvSpPr txBox="1">
            <a:spLocks/>
          </p:cNvSpPr>
          <p:nvPr/>
        </p:nvSpPr>
        <p:spPr>
          <a:xfrm>
            <a:off x="515938" y="1438286"/>
            <a:ext cx="7008123" cy="425820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a:buNone/>
              <a:defRPr sz="1800" kern="1200">
                <a:solidFill>
                  <a:schemeClr val="bg1"/>
                </a:solidFill>
                <a:latin typeface="+mn-lt"/>
                <a:ea typeface="+mn-ea"/>
                <a:cs typeface="+mn-cs"/>
              </a:defRPr>
            </a:lvl1pPr>
            <a:lvl2pPr marL="4572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2pPr>
            <a:lvl3pPr marL="9144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3pPr>
            <a:lvl4pPr marL="13716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4pPr>
            <a:lvl5pPr marL="1828800" indent="0" algn="l" defTabSz="914400" rtl="0" eaLnBrk="1" latinLnBrk="0" hangingPunct="1">
              <a:lnSpc>
                <a:spcPct val="90000"/>
              </a:lnSpc>
              <a:spcBef>
                <a:spcPts val="500"/>
              </a:spcBef>
              <a:buFont typeface="Arial"/>
              <a:buNone/>
              <a:defRPr sz="1800" kern="1200">
                <a:solidFill>
                  <a:schemeClr val="bg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marL="380990" indent="-380990">
              <a:lnSpc>
                <a:spcPct val="100000"/>
              </a:lnSpc>
              <a:buFont typeface="Wingdings" charset="2"/>
              <a:buChar char="§"/>
            </a:pPr>
            <a:r>
              <a:rPr lang="sv-SE" sz="2400" dirty="0"/>
              <a:t>Farhågor från olika aktörer att deltömning skadar efterföljande rening</a:t>
            </a:r>
          </a:p>
          <a:p>
            <a:pPr marL="380990" indent="-380990">
              <a:lnSpc>
                <a:spcPct val="100000"/>
              </a:lnSpc>
              <a:buFont typeface="Wingdings" charset="2"/>
              <a:buChar char="§"/>
            </a:pPr>
            <a:r>
              <a:rPr lang="sv-SE" sz="2400" dirty="0"/>
              <a:t>Fördjupad studie av deltömning med tvåfacksbil</a:t>
            </a:r>
          </a:p>
          <a:p>
            <a:pPr marL="838190" lvl="1" indent="-380990">
              <a:lnSpc>
                <a:spcPct val="100000"/>
              </a:lnSpc>
              <a:buFont typeface="Lucida Grande"/>
              <a:buChar char="-"/>
            </a:pPr>
            <a:r>
              <a:rPr lang="sv-SE" dirty="0"/>
              <a:t>Dokumentera tömningsrutiner- och system</a:t>
            </a:r>
          </a:p>
          <a:p>
            <a:pPr marL="838190" lvl="1" indent="-380990">
              <a:lnSpc>
                <a:spcPct val="100000"/>
              </a:lnSpc>
              <a:buFont typeface="Lucida Grande"/>
              <a:buChar char="-"/>
            </a:pPr>
            <a:r>
              <a:rPr lang="sv-SE" dirty="0"/>
              <a:t>Utföra provtagning – hur påverkas brunnen och efterföljande rening?</a:t>
            </a:r>
          </a:p>
          <a:p>
            <a:pPr marL="838190" lvl="1" indent="-380990">
              <a:lnSpc>
                <a:spcPct val="100000"/>
              </a:lnSpc>
              <a:buFont typeface="Lucida Grande"/>
              <a:buChar char="-"/>
            </a:pPr>
            <a:r>
              <a:rPr lang="sv-SE" dirty="0"/>
              <a:t>Beräkna minskat transportbehov och utsläpp</a:t>
            </a:r>
          </a:p>
          <a:p>
            <a:pPr marL="380990" indent="-380990">
              <a:lnSpc>
                <a:spcPct val="100000"/>
              </a:lnSpc>
              <a:buFont typeface="Wingdings" charset="2"/>
              <a:buChar char="§"/>
            </a:pPr>
            <a:r>
              <a:rPr lang="sv-SE" sz="2400" dirty="0"/>
              <a:t>Underlag för beslut om införande av deltömning</a:t>
            </a:r>
          </a:p>
          <a:p>
            <a:pPr marL="380990" indent="-380990">
              <a:lnSpc>
                <a:spcPct val="100000"/>
              </a:lnSpc>
              <a:buFont typeface="Wingdings" charset="2"/>
              <a:buChar char="§"/>
            </a:pPr>
            <a:endParaRPr lang="sv-SE" sz="2400" dirty="0"/>
          </a:p>
        </p:txBody>
      </p:sp>
      <p:pic>
        <p:nvPicPr>
          <p:cNvPr id="6" name="Platshållare för innehåll 3"/>
          <p:cNvPicPr>
            <a:picLocks noChangeAspect="1"/>
          </p:cNvPicPr>
          <p:nvPr/>
        </p:nvPicPr>
        <p:blipFill>
          <a:blip r:embed="rId3"/>
          <a:srcRect l="8042" r="8042"/>
          <a:stretch>
            <a:fillRect/>
          </a:stretch>
        </p:blipFill>
        <p:spPr>
          <a:xfrm>
            <a:off x="7941734" y="1397530"/>
            <a:ext cx="3734330" cy="4258203"/>
          </a:xfrm>
          <a:prstGeom prst="rect">
            <a:avLst/>
          </a:prstGeom>
        </p:spPr>
      </p:pic>
      <p:sp>
        <p:nvSpPr>
          <p:cNvPr id="3" name="Rektangel 2"/>
          <p:cNvSpPr/>
          <p:nvPr/>
        </p:nvSpPr>
        <p:spPr>
          <a:xfrm>
            <a:off x="8030330" y="5845880"/>
            <a:ext cx="4161670" cy="738664"/>
          </a:xfrm>
          <a:prstGeom prst="rect">
            <a:avLst/>
          </a:prstGeom>
        </p:spPr>
        <p:txBody>
          <a:bodyPr wrap="square">
            <a:spAutoFit/>
          </a:bodyPr>
          <a:lstStyle/>
          <a:p>
            <a:r>
              <a:rPr lang="sv-SE" sz="1400" dirty="0">
                <a:solidFill>
                  <a:srgbClr val="FFFFFF"/>
                </a:solidFill>
              </a:rPr>
              <a:t>Stående cylindrisk slamavskiljare med tre kammare och T-rör vid </a:t>
            </a:r>
            <a:r>
              <a:rPr lang="sv-SE" sz="1400" dirty="0" smtClean="0">
                <a:solidFill>
                  <a:srgbClr val="FFFFFF"/>
                </a:solidFill>
              </a:rPr>
              <a:t>utlopp.</a:t>
            </a:r>
            <a:endParaRPr lang="sv-SE" sz="1400" dirty="0">
              <a:solidFill>
                <a:srgbClr val="FFFFFF"/>
              </a:solidFill>
            </a:endParaRPr>
          </a:p>
          <a:p>
            <a:r>
              <a:rPr lang="sv-SE" sz="1400" i="1" dirty="0">
                <a:solidFill>
                  <a:srgbClr val="FFFFFF"/>
                </a:solidFill>
              </a:rPr>
              <a:t>Illustration: WSP Sverige AB</a:t>
            </a:r>
          </a:p>
        </p:txBody>
      </p:sp>
    </p:spTree>
    <p:extLst>
      <p:ext uri="{BB962C8B-B14F-4D97-AF65-F5344CB8AC3E}">
        <p14:creationId xmlns:p14="http://schemas.microsoft.com/office/powerpoint/2010/main" val="18712946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ubrik 2"/>
          <p:cNvSpPr>
            <a:spLocks noGrp="1"/>
          </p:cNvSpPr>
          <p:nvPr>
            <p:ph type="title"/>
          </p:nvPr>
        </p:nvSpPr>
        <p:spPr/>
        <p:txBody>
          <a:bodyPr>
            <a:normAutofit fontScale="90000"/>
          </a:bodyPr>
          <a:lstStyle/>
          <a:p>
            <a:r>
              <a:rPr lang="sv-SE" sz="3600" dirty="0"/>
              <a:t>Olika tekniker för slamtömning</a:t>
            </a:r>
          </a:p>
        </p:txBody>
      </p:sp>
      <p:sp>
        <p:nvSpPr>
          <p:cNvPr id="2" name="Platshållare för text 1"/>
          <p:cNvSpPr>
            <a:spLocks noGrp="1"/>
          </p:cNvSpPr>
          <p:nvPr>
            <p:ph type="body" sz="quarter" idx="11"/>
          </p:nvPr>
        </p:nvSpPr>
        <p:spPr/>
        <p:txBody>
          <a:bodyPr>
            <a:noAutofit/>
          </a:bodyPr>
          <a:lstStyle/>
          <a:p>
            <a:pPr marL="380990" indent="-380990">
              <a:lnSpc>
                <a:spcPct val="100000"/>
              </a:lnSpc>
              <a:buFont typeface="Wingdings" charset="2"/>
              <a:buChar char="§"/>
            </a:pPr>
            <a:r>
              <a:rPr lang="sv-SE" sz="2800" dirty="0"/>
              <a:t>Heltömning (konventionell)</a:t>
            </a:r>
          </a:p>
          <a:p>
            <a:pPr marL="380990" indent="-380990">
              <a:lnSpc>
                <a:spcPct val="100000"/>
              </a:lnSpc>
              <a:buFont typeface="Wingdings" charset="2"/>
              <a:buChar char="§"/>
            </a:pPr>
            <a:r>
              <a:rPr lang="sv-SE" sz="2800" dirty="0"/>
              <a:t>Mobil avvattning</a:t>
            </a:r>
          </a:p>
          <a:p>
            <a:pPr marL="838190" lvl="1" indent="-380990">
              <a:lnSpc>
                <a:spcPct val="100000"/>
              </a:lnSpc>
              <a:buFont typeface="Lucida Grande"/>
              <a:buChar char="-"/>
            </a:pPr>
            <a:r>
              <a:rPr lang="sv-SE" sz="2400" dirty="0"/>
              <a:t>Mekanisk </a:t>
            </a:r>
          </a:p>
          <a:p>
            <a:pPr marL="838190" lvl="1" indent="-380990">
              <a:lnSpc>
                <a:spcPct val="100000"/>
              </a:lnSpc>
              <a:buFont typeface="Lucida Grande"/>
              <a:buChar char="-"/>
            </a:pPr>
            <a:r>
              <a:rPr lang="sv-SE" sz="2400" dirty="0"/>
              <a:t>Kemisk med polymerer</a:t>
            </a:r>
          </a:p>
          <a:p>
            <a:pPr marL="380990" lvl="1" indent="-380990">
              <a:lnSpc>
                <a:spcPct val="100000"/>
              </a:lnSpc>
              <a:spcBef>
                <a:spcPts val="1000"/>
              </a:spcBef>
              <a:buFont typeface="Wingdings" charset="2"/>
              <a:buChar char="§"/>
            </a:pPr>
            <a:r>
              <a:rPr lang="sv-SE" sz="2800" dirty="0"/>
              <a:t>Deltömning</a:t>
            </a:r>
          </a:p>
          <a:p>
            <a:pPr marL="838190" lvl="1" indent="-380990">
              <a:lnSpc>
                <a:spcPct val="100000"/>
              </a:lnSpc>
              <a:buFont typeface="Lucida Grande"/>
              <a:buChar char="-"/>
            </a:pPr>
            <a:r>
              <a:rPr lang="sv-SE" sz="2400" dirty="0" err="1"/>
              <a:t>Enfacksbil</a:t>
            </a:r>
            <a:endParaRPr lang="sv-SE" sz="2400" dirty="0"/>
          </a:p>
          <a:p>
            <a:pPr marL="838190" lvl="1" indent="-380990">
              <a:lnSpc>
                <a:spcPct val="100000"/>
              </a:lnSpc>
              <a:buFont typeface="Lucida Grande"/>
              <a:buChar char="-"/>
            </a:pPr>
            <a:r>
              <a:rPr lang="sv-SE" sz="2400" dirty="0"/>
              <a:t>Tvåfacksbil</a:t>
            </a:r>
          </a:p>
          <a:p>
            <a:pPr marL="838190" lvl="2" indent="-380990">
              <a:lnSpc>
                <a:spcPct val="100000"/>
              </a:lnSpc>
              <a:spcBef>
                <a:spcPts val="1000"/>
              </a:spcBef>
              <a:buFont typeface="Wingdings" charset="2"/>
              <a:buChar char="§"/>
            </a:pPr>
            <a:endParaRPr lang="sv-SE" sz="2400" dirty="0"/>
          </a:p>
          <a:p>
            <a:pPr marL="380990" indent="-380990">
              <a:lnSpc>
                <a:spcPct val="100000"/>
              </a:lnSpc>
              <a:buFont typeface="Wingdings" charset="2"/>
              <a:buChar char="§"/>
            </a:pPr>
            <a:endParaRPr lang="sv-SE" sz="2400" dirty="0"/>
          </a:p>
        </p:txBody>
      </p:sp>
      <p:pic>
        <p:nvPicPr>
          <p:cNvPr id="7" name="Bildobjekt 6" descr="Skärmavbild 2019-02-11 kl. 15.24.2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89421" y="1397530"/>
            <a:ext cx="4213796" cy="2687465"/>
          </a:xfrm>
          <a:prstGeom prst="rect">
            <a:avLst/>
          </a:prstGeom>
        </p:spPr>
      </p:pic>
      <p:sp>
        <p:nvSpPr>
          <p:cNvPr id="8" name="textruta 7"/>
          <p:cNvSpPr txBox="1"/>
          <p:nvPr/>
        </p:nvSpPr>
        <p:spPr>
          <a:xfrm>
            <a:off x="7754853" y="4309597"/>
            <a:ext cx="4148364" cy="954107"/>
          </a:xfrm>
          <a:prstGeom prst="rect">
            <a:avLst/>
          </a:prstGeom>
          <a:noFill/>
        </p:spPr>
        <p:txBody>
          <a:bodyPr wrap="square" rtlCol="0">
            <a:spAutoFit/>
          </a:bodyPr>
          <a:lstStyle/>
          <a:p>
            <a:r>
              <a:rPr lang="sv-SE" sz="1400" b="1" dirty="0">
                <a:solidFill>
                  <a:schemeClr val="tx2"/>
                </a:solidFill>
              </a:rPr>
              <a:t>Tvåfacksbil </a:t>
            </a:r>
          </a:p>
          <a:p>
            <a:r>
              <a:rPr lang="sv-SE" sz="1400" dirty="0">
                <a:solidFill>
                  <a:schemeClr val="tx2"/>
                </a:solidFill>
              </a:rPr>
              <a:t>Notera de två fjärrstyrda ventilerna till höger i bild samt de två mängdvisarna till respektive fack.</a:t>
            </a:r>
          </a:p>
          <a:p>
            <a:r>
              <a:rPr lang="sv-SE" sz="1400" i="1" dirty="0">
                <a:solidFill>
                  <a:schemeClr val="tx2"/>
                </a:solidFill>
              </a:rPr>
              <a:t>Foto: WSP Sverige AB</a:t>
            </a:r>
          </a:p>
        </p:txBody>
      </p:sp>
    </p:spTree>
    <p:extLst>
      <p:ext uri="{BB962C8B-B14F-4D97-AF65-F5344CB8AC3E}">
        <p14:creationId xmlns:p14="http://schemas.microsoft.com/office/powerpoint/2010/main" val="28615806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a:t>Resultat</a:t>
            </a:r>
          </a:p>
        </p:txBody>
      </p:sp>
      <p:sp>
        <p:nvSpPr>
          <p:cNvPr id="3" name="Platshållare för text 2"/>
          <p:cNvSpPr>
            <a:spLocks noGrp="1"/>
          </p:cNvSpPr>
          <p:nvPr>
            <p:ph type="body" sz="quarter" idx="11"/>
          </p:nvPr>
        </p:nvSpPr>
        <p:spPr>
          <a:xfrm>
            <a:off x="6902433" y="1391184"/>
            <a:ext cx="4785690" cy="5052165"/>
          </a:xfrm>
        </p:spPr>
        <p:txBody>
          <a:bodyPr>
            <a:noAutofit/>
          </a:bodyPr>
          <a:lstStyle/>
          <a:p>
            <a:pPr marL="285750" indent="-285750">
              <a:buFont typeface="Wingdings" charset="2"/>
              <a:buChar char="§"/>
            </a:pPr>
            <a:r>
              <a:rPr lang="sv-SE" sz="2200" dirty="0"/>
              <a:t>En rätt utformad slamavskiljare minskar halten suspenderade ämnen med 70 procent. </a:t>
            </a:r>
            <a:endParaRPr lang="sv-SE" sz="2200" dirty="0" smtClean="0"/>
          </a:p>
          <a:p>
            <a:pPr marL="285750" indent="-285750">
              <a:buFont typeface="Wingdings" charset="2"/>
              <a:buChar char="§"/>
            </a:pPr>
            <a:r>
              <a:rPr lang="sv-SE" sz="2200" dirty="0" smtClean="0"/>
              <a:t>Värden bör ligga under 200 mg/l</a:t>
            </a:r>
            <a:endParaRPr lang="sv-SE" sz="2200" dirty="0"/>
          </a:p>
          <a:p>
            <a:pPr marL="285750" indent="-285750">
              <a:buFont typeface="Wingdings" charset="2"/>
              <a:buChar char="§"/>
            </a:pPr>
            <a:r>
              <a:rPr lang="sv-SE" sz="2200" dirty="0"/>
              <a:t>Uppmätta värden av suspenderande ämnen före tömning varierade från 17 till 250 mg/l med ett medelvärde på 79 mg/l.</a:t>
            </a:r>
          </a:p>
          <a:p>
            <a:pPr marL="285750" indent="-285750">
              <a:buFont typeface="Wingdings" charset="2"/>
              <a:buChar char="§"/>
            </a:pPr>
            <a:r>
              <a:rPr lang="sv-SE" sz="2200" dirty="0"/>
              <a:t>Efter 14 dagar uppmättes värden på mellan 19 och 230 mg/l med medelvärde på 93 mg/l.</a:t>
            </a:r>
          </a:p>
        </p:txBody>
      </p:sp>
      <p:sp>
        <p:nvSpPr>
          <p:cNvPr id="7" name="textruta 6"/>
          <p:cNvSpPr txBox="1"/>
          <p:nvPr/>
        </p:nvSpPr>
        <p:spPr>
          <a:xfrm>
            <a:off x="415200" y="5410340"/>
            <a:ext cx="6487233" cy="523220"/>
          </a:xfrm>
          <a:prstGeom prst="rect">
            <a:avLst/>
          </a:prstGeom>
          <a:noFill/>
        </p:spPr>
        <p:txBody>
          <a:bodyPr wrap="square" rtlCol="0">
            <a:spAutoFit/>
          </a:bodyPr>
          <a:lstStyle/>
          <a:p>
            <a:r>
              <a:rPr lang="sv-SE" sz="1400" dirty="0">
                <a:solidFill>
                  <a:schemeClr val="bg1"/>
                </a:solidFill>
              </a:rPr>
              <a:t>Medelvärden suspenderade ämnen från deltömning med tvåfacksbil i Aneby, Kalmar och </a:t>
            </a:r>
            <a:r>
              <a:rPr lang="sv-SE" sz="1400" dirty="0" smtClean="0">
                <a:solidFill>
                  <a:schemeClr val="bg1"/>
                </a:solidFill>
              </a:rPr>
              <a:t>Vimmerby</a:t>
            </a:r>
            <a:endParaRPr lang="sv-SE" sz="1400" dirty="0">
              <a:solidFill>
                <a:schemeClr val="bg1"/>
              </a:solidFill>
            </a:endParaRPr>
          </a:p>
        </p:txBody>
      </p:sp>
      <p:pic>
        <p:nvPicPr>
          <p:cNvPr id="4" name="Bildobjekt 3" descr="Skärmavbild 2019-02-18 kl. 12.05.26.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07234" y="1391184"/>
            <a:ext cx="6305401" cy="3836073"/>
          </a:xfrm>
          <a:prstGeom prst="rect">
            <a:avLst/>
          </a:prstGeom>
        </p:spPr>
      </p:pic>
    </p:spTree>
    <p:extLst>
      <p:ext uri="{BB962C8B-B14F-4D97-AF65-F5344CB8AC3E}">
        <p14:creationId xmlns:p14="http://schemas.microsoft.com/office/powerpoint/2010/main" val="9824424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a:xfrm>
            <a:off x="978323" y="512763"/>
            <a:ext cx="7016827" cy="637410"/>
          </a:xfrm>
        </p:spPr>
        <p:txBody>
          <a:bodyPr>
            <a:normAutofit/>
          </a:bodyPr>
          <a:lstStyle/>
          <a:p>
            <a:r>
              <a:rPr lang="sv-SE" dirty="0" smtClean="0"/>
              <a:t>Tömningsinstruktion har tagits fram</a:t>
            </a:r>
            <a:endParaRPr lang="sv-SE" dirty="0"/>
          </a:p>
        </p:txBody>
      </p:sp>
      <p:pic>
        <p:nvPicPr>
          <p:cNvPr id="5" name="Bildobjekt 4"/>
          <p:cNvPicPr/>
          <p:nvPr/>
        </p:nvPicPr>
        <p:blipFill>
          <a:blip r:embed="rId2"/>
          <a:stretch>
            <a:fillRect/>
          </a:stretch>
        </p:blipFill>
        <p:spPr>
          <a:xfrm>
            <a:off x="696336" y="1217629"/>
            <a:ext cx="7476042" cy="4703093"/>
          </a:xfrm>
          <a:prstGeom prst="rect">
            <a:avLst/>
          </a:prstGeom>
        </p:spPr>
      </p:pic>
      <p:sp>
        <p:nvSpPr>
          <p:cNvPr id="3" name="textruta 2"/>
          <p:cNvSpPr txBox="1"/>
          <p:nvPr/>
        </p:nvSpPr>
        <p:spPr>
          <a:xfrm>
            <a:off x="8685223" y="1710390"/>
            <a:ext cx="2951109" cy="4048801"/>
          </a:xfrm>
          <a:prstGeom prst="rect">
            <a:avLst/>
          </a:prstGeom>
          <a:noFill/>
        </p:spPr>
        <p:txBody>
          <a:bodyPr wrap="square" rtlCol="0">
            <a:spAutoFit/>
          </a:bodyPr>
          <a:lstStyle/>
          <a:p>
            <a:pPr>
              <a:lnSpc>
                <a:spcPct val="110000"/>
              </a:lnSpc>
            </a:pPr>
            <a:r>
              <a:rPr lang="sv-SE" dirty="0" smtClean="0">
                <a:solidFill>
                  <a:schemeClr val="tx2"/>
                </a:solidFill>
              </a:rPr>
              <a:t>Tömningsinstruktionen </a:t>
            </a:r>
            <a:r>
              <a:rPr lang="sv-SE" dirty="0">
                <a:solidFill>
                  <a:schemeClr val="tx2"/>
                </a:solidFill>
              </a:rPr>
              <a:t>för deltömning med tvåfacksbil </a:t>
            </a:r>
            <a:r>
              <a:rPr lang="sv-SE" dirty="0" smtClean="0">
                <a:solidFill>
                  <a:schemeClr val="tx2"/>
                </a:solidFill>
              </a:rPr>
              <a:t>kan användas </a:t>
            </a:r>
            <a:r>
              <a:rPr lang="sv-SE" dirty="0">
                <a:solidFill>
                  <a:schemeClr val="tx2"/>
                </a:solidFill>
              </a:rPr>
              <a:t>som underlag till </a:t>
            </a:r>
            <a:r>
              <a:rPr lang="sv-SE" dirty="0" smtClean="0">
                <a:solidFill>
                  <a:schemeClr val="tx2"/>
                </a:solidFill>
              </a:rPr>
              <a:t>informationsmaterial. </a:t>
            </a:r>
            <a:r>
              <a:rPr lang="sv-SE" dirty="0">
                <a:solidFill>
                  <a:schemeClr val="tx2"/>
                </a:solidFill>
              </a:rPr>
              <a:t>Instruktionen kan sändas till fastighetsinnehavare och andra </a:t>
            </a:r>
            <a:r>
              <a:rPr lang="sv-SE" dirty="0" smtClean="0">
                <a:solidFill>
                  <a:schemeClr val="tx2"/>
                </a:solidFill>
              </a:rPr>
              <a:t>intressenter. Den kan </a:t>
            </a:r>
            <a:r>
              <a:rPr lang="sv-SE" dirty="0">
                <a:solidFill>
                  <a:schemeClr val="tx2"/>
                </a:solidFill>
              </a:rPr>
              <a:t>revideras och anpassas till respektive kommuns </a:t>
            </a:r>
            <a:r>
              <a:rPr lang="sv-SE" dirty="0" smtClean="0">
                <a:solidFill>
                  <a:schemeClr val="tx2"/>
                </a:solidFill>
              </a:rPr>
              <a:t>profil efter nedladdning från </a:t>
            </a:r>
            <a:r>
              <a:rPr lang="sv-SE" dirty="0" err="1" smtClean="0">
                <a:solidFill>
                  <a:schemeClr val="tx2"/>
                </a:solidFill>
              </a:rPr>
              <a:t>www.avfallsverige.se</a:t>
            </a:r>
            <a:endParaRPr lang="sv-SE" dirty="0">
              <a:solidFill>
                <a:schemeClr val="tx2"/>
              </a:solidFill>
            </a:endParaRPr>
          </a:p>
        </p:txBody>
      </p:sp>
    </p:spTree>
    <p:extLst>
      <p:ext uri="{BB962C8B-B14F-4D97-AF65-F5344CB8AC3E}">
        <p14:creationId xmlns:p14="http://schemas.microsoft.com/office/powerpoint/2010/main" val="2281254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p:cNvSpPr>
            <a:spLocks noGrp="1"/>
          </p:cNvSpPr>
          <p:nvPr>
            <p:ph type="title"/>
          </p:nvPr>
        </p:nvSpPr>
        <p:spPr/>
        <p:txBody>
          <a:bodyPr/>
          <a:lstStyle/>
          <a:p>
            <a:r>
              <a:rPr lang="sv-SE" dirty="0"/>
              <a:t>Slutsatser</a:t>
            </a:r>
          </a:p>
        </p:txBody>
      </p:sp>
      <p:sp>
        <p:nvSpPr>
          <p:cNvPr id="3" name="Platshållare för text 2"/>
          <p:cNvSpPr>
            <a:spLocks noGrp="1"/>
          </p:cNvSpPr>
          <p:nvPr>
            <p:ph type="body" sz="quarter" idx="11"/>
          </p:nvPr>
        </p:nvSpPr>
        <p:spPr>
          <a:xfrm>
            <a:off x="515937" y="1397530"/>
            <a:ext cx="7982508" cy="4258203"/>
          </a:xfrm>
        </p:spPr>
        <p:txBody>
          <a:bodyPr>
            <a:normAutofit/>
          </a:bodyPr>
          <a:lstStyle/>
          <a:p>
            <a:pPr marL="342900" indent="-342900">
              <a:buFont typeface="Wingdings" charset="2"/>
              <a:buChar char="§"/>
            </a:pPr>
            <a:r>
              <a:rPr lang="sv-SE" sz="2400" dirty="0" smtClean="0"/>
              <a:t>Slamtömning </a:t>
            </a:r>
            <a:r>
              <a:rPr lang="sv-SE" sz="2400" dirty="0"/>
              <a:t>med tvåfacksbil skadar </a:t>
            </a:r>
            <a:r>
              <a:rPr lang="sv-SE" sz="2400" dirty="0" smtClean="0"/>
              <a:t>inte </a:t>
            </a:r>
            <a:r>
              <a:rPr lang="sv-SE" sz="2400" dirty="0"/>
              <a:t>efterföljande reningssteg (infiltration och markbädd)</a:t>
            </a:r>
          </a:p>
          <a:p>
            <a:pPr marL="800100" lvl="1" indent="-342900">
              <a:buFont typeface="Lucida Grande"/>
              <a:buChar char="-"/>
            </a:pPr>
            <a:r>
              <a:rPr lang="sv-SE" dirty="0" smtClean="0"/>
              <a:t>Studien visar lägre värden än heltömning och mekanisk mobil avvattning</a:t>
            </a:r>
            <a:endParaRPr lang="sv-SE" dirty="0"/>
          </a:p>
          <a:p>
            <a:pPr marL="800100" lvl="1" indent="-342900">
              <a:buFont typeface="Lucida Grande"/>
              <a:buChar char="-"/>
            </a:pPr>
            <a:r>
              <a:rPr lang="sv-SE" dirty="0" smtClean="0"/>
              <a:t>Heltömning </a:t>
            </a:r>
            <a:r>
              <a:rPr lang="sv-SE" dirty="0"/>
              <a:t>kan användas för minireningsverk </a:t>
            </a:r>
            <a:r>
              <a:rPr lang="sv-SE" dirty="0" smtClean="0"/>
              <a:t>och </a:t>
            </a:r>
            <a:r>
              <a:rPr lang="sv-SE" dirty="0"/>
              <a:t>för de brunnar som har dålig funktion</a:t>
            </a:r>
          </a:p>
          <a:p>
            <a:pPr marL="342900" indent="-342900">
              <a:buFont typeface="Wingdings" charset="2"/>
              <a:buChar char="§"/>
            </a:pPr>
            <a:r>
              <a:rPr lang="sv-SE" sz="2400" dirty="0"/>
              <a:t>Miljövinst - mindre mängd att transportera och behandla</a:t>
            </a:r>
          </a:p>
          <a:p>
            <a:pPr marL="342900" indent="-342900">
              <a:buFont typeface="Wingdings" charset="2"/>
              <a:buChar char="§"/>
            </a:pPr>
            <a:r>
              <a:rPr lang="sv-SE" sz="2400" dirty="0"/>
              <a:t>Lägre avgift mot kund för deltömning kan motiveras ur miljösynpunkt</a:t>
            </a:r>
          </a:p>
          <a:p>
            <a:pPr marL="342900" indent="-342900">
              <a:buFont typeface="Wingdings" charset="2"/>
              <a:buChar char="§"/>
            </a:pPr>
            <a:r>
              <a:rPr lang="sv-SE" sz="2400" dirty="0"/>
              <a:t>Kommunen fullgör sitt avfallsansvar – det är slammet och inte vattnet som är hushållsavfall</a:t>
            </a:r>
          </a:p>
          <a:p>
            <a:pPr marL="0" indent="0">
              <a:buNone/>
            </a:pPr>
            <a:endParaRPr lang="sv-SE" dirty="0"/>
          </a:p>
        </p:txBody>
      </p:sp>
    </p:spTree>
    <p:extLst>
      <p:ext uri="{BB962C8B-B14F-4D97-AF65-F5344CB8AC3E}">
        <p14:creationId xmlns:p14="http://schemas.microsoft.com/office/powerpoint/2010/main" val="3640291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Rapportinformation</a:t>
            </a:r>
            <a:endParaRPr lang="sv-SE" dirty="0"/>
          </a:p>
        </p:txBody>
      </p:sp>
      <p:sp>
        <p:nvSpPr>
          <p:cNvPr id="3" name="Platshållare för text 2"/>
          <p:cNvSpPr>
            <a:spLocks noGrp="1"/>
          </p:cNvSpPr>
          <p:nvPr>
            <p:ph type="body" sz="quarter" idx="11"/>
          </p:nvPr>
        </p:nvSpPr>
        <p:spPr>
          <a:xfrm>
            <a:off x="515937" y="1397530"/>
            <a:ext cx="10757805" cy="4258203"/>
          </a:xfrm>
        </p:spPr>
        <p:txBody>
          <a:bodyPr/>
          <a:lstStyle/>
          <a:p>
            <a:r>
              <a:rPr lang="sv-SE" dirty="0" smtClean="0"/>
              <a:t>Rapporten finns för nedladdning (kostnadsfritt för Avfall Sveriges medlemmar) från </a:t>
            </a:r>
            <a:r>
              <a:rPr lang="sv-SE" dirty="0" smtClean="0">
                <a:hlinkClick r:id="rId2"/>
              </a:rPr>
              <a:t>www.avfallsverige.se</a:t>
            </a:r>
            <a:endParaRPr lang="sv-SE" dirty="0" smtClean="0"/>
          </a:p>
          <a:p>
            <a:endParaRPr lang="sv-SE" dirty="0"/>
          </a:p>
          <a:p>
            <a:r>
              <a:rPr lang="sv-SE" dirty="0" smtClean="0"/>
              <a:t>Mer information om detta projekt kan du få från:</a:t>
            </a:r>
          </a:p>
          <a:p>
            <a:r>
              <a:rPr lang="sv-SE" dirty="0" smtClean="0"/>
              <a:t>Jenny Westin, rådgivare för statistik och avfallstaxor</a:t>
            </a:r>
          </a:p>
          <a:p>
            <a:r>
              <a:rPr lang="sv-SE" dirty="0" smtClean="0"/>
              <a:t>Tel. 040-35 66 15, e-post: </a:t>
            </a:r>
            <a:r>
              <a:rPr lang="sv-SE" dirty="0" smtClean="0">
                <a:hlinkClick r:id="rId3"/>
              </a:rPr>
              <a:t>jenny.westin@avfallsverige.se</a:t>
            </a:r>
            <a:endParaRPr lang="sv-SE" dirty="0" smtClean="0"/>
          </a:p>
          <a:p>
            <a:endParaRPr lang="sv-SE" dirty="0"/>
          </a:p>
          <a:p>
            <a:r>
              <a:rPr lang="sv-SE" b="1" dirty="0" smtClean="0"/>
              <a:t>Läs mer om slamtömning och enskilda avlopp:</a:t>
            </a:r>
          </a:p>
          <a:p>
            <a:r>
              <a:rPr lang="sv-SE" dirty="0" smtClean="0"/>
              <a:t>Rapport 2016:12  - Tömning av slamavskiljare </a:t>
            </a:r>
            <a:r>
              <a:rPr lang="mr-IN" dirty="0" smtClean="0"/>
              <a:t>–</a:t>
            </a:r>
            <a:r>
              <a:rPr lang="sv-SE" dirty="0" smtClean="0"/>
              <a:t> Jämförande studie av heltömning, mobil avvattning och deltömning</a:t>
            </a:r>
          </a:p>
          <a:p>
            <a:r>
              <a:rPr lang="sv-SE" dirty="0" smtClean="0"/>
              <a:t>Rapport 2013:14 </a:t>
            </a:r>
            <a:r>
              <a:rPr lang="mr-IN" dirty="0" smtClean="0"/>
              <a:t>–</a:t>
            </a:r>
            <a:r>
              <a:rPr lang="sv-SE" dirty="0" smtClean="0"/>
              <a:t> Minireningsverk i enskilda avlopp</a:t>
            </a:r>
          </a:p>
          <a:p>
            <a:r>
              <a:rPr lang="sv-SE" dirty="0"/>
              <a:t>	</a:t>
            </a:r>
          </a:p>
        </p:txBody>
      </p:sp>
    </p:spTree>
    <p:extLst>
      <p:ext uri="{BB962C8B-B14F-4D97-AF65-F5344CB8AC3E}">
        <p14:creationId xmlns:p14="http://schemas.microsoft.com/office/powerpoint/2010/main" val="157887469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Rapport-ppt_mall">
  <a:themeElements>
    <a:clrScheme name="Avfall Sverige">
      <a:dk1>
        <a:sysClr val="windowText" lastClr="000000"/>
      </a:dk1>
      <a:lt1>
        <a:sysClr val="window" lastClr="FFFFFF"/>
      </a:lt1>
      <a:dk2>
        <a:srgbClr val="007079"/>
      </a:dk2>
      <a:lt2>
        <a:srgbClr val="669C9F"/>
      </a:lt2>
      <a:accent1>
        <a:srgbClr val="004C73"/>
      </a:accent1>
      <a:accent2>
        <a:srgbClr val="51B8CF"/>
      </a:accent2>
      <a:accent3>
        <a:srgbClr val="9B064A"/>
      </a:accent3>
      <a:accent4>
        <a:srgbClr val="EC9C00"/>
      </a:accent4>
      <a:accent5>
        <a:srgbClr val="44A12B"/>
      </a:accent5>
      <a:accent6>
        <a:srgbClr val="CC003A"/>
      </a:accent6>
      <a:hlink>
        <a:srgbClr val="0000FF"/>
      </a:hlink>
      <a:folHlink>
        <a:srgbClr val="800080"/>
      </a:folHlink>
    </a:clrScheme>
    <a:fontScheme name="Georgia">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vfallSverige" id="{1C63E865-F61C-484E-8E98-B73CB32795AC}" vid="{5534D309-B542-D242-A697-A898A1443A6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Rapport-ppt_mall.potx</Template>
  <TotalTime>196</TotalTime>
  <Words>908</Words>
  <Application>Microsoft Macintosh PowerPoint</Application>
  <PresentationFormat>Anpassad</PresentationFormat>
  <Paragraphs>76</Paragraphs>
  <Slides>8</Slides>
  <Notes>5</Notes>
  <HiddenSlides>0</HiddenSlides>
  <MMClips>0</MMClips>
  <ScaleCrop>false</ScaleCrop>
  <HeadingPairs>
    <vt:vector size="4" baseType="variant">
      <vt:variant>
        <vt:lpstr>Tema</vt:lpstr>
      </vt:variant>
      <vt:variant>
        <vt:i4>1</vt:i4>
      </vt:variant>
      <vt:variant>
        <vt:lpstr>Bildrubriker</vt:lpstr>
      </vt:variant>
      <vt:variant>
        <vt:i4>8</vt:i4>
      </vt:variant>
    </vt:vector>
  </HeadingPairs>
  <TitlesOfParts>
    <vt:vector size="9" baseType="lpstr">
      <vt:lpstr>Rapport-ppt_mall</vt:lpstr>
      <vt:lpstr>Slamtömning med tvåfacksbil </vt:lpstr>
      <vt:lpstr>PowerPoint-presentation</vt:lpstr>
      <vt:lpstr>Bakgrund</vt:lpstr>
      <vt:lpstr>Olika tekniker för slamtömning</vt:lpstr>
      <vt:lpstr>Resultat</vt:lpstr>
      <vt:lpstr>Tömningsinstruktion har tagits fram</vt:lpstr>
      <vt:lpstr>Slutsatser</vt:lpstr>
      <vt:lpstr>Rapportinformation</vt:lpstr>
    </vt:vector>
  </TitlesOfParts>
  <Company>Avfall Sverige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Per Nilzén</dc:creator>
  <cp:lastModifiedBy>Jenny</cp:lastModifiedBy>
  <cp:revision>21</cp:revision>
  <dcterms:created xsi:type="dcterms:W3CDTF">2019-01-08T09:30:34Z</dcterms:created>
  <dcterms:modified xsi:type="dcterms:W3CDTF">2019-02-18T12:55:35Z</dcterms:modified>
</cp:coreProperties>
</file>