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0"/>
    <p:restoredTop sz="94684"/>
  </p:normalViewPr>
  <p:slideViewPr>
    <p:cSldViewPr snapToGrid="0" snapToObjects="1">
      <p:cViewPr varScale="1">
        <p:scale>
          <a:sx n="124" d="100"/>
          <a:sy n="124" d="100"/>
        </p:scale>
        <p:origin x="78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23F8-B430-2046-B694-FB0FAFDB97CB}" type="datetimeFigureOut">
              <a:rPr lang="sv-SE" smtClean="0"/>
              <a:t>2020-03-17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78AF-77EE-8146-868A-7BEA0BB9E5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_vit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296" y="3578111"/>
            <a:ext cx="4067408" cy="1840394"/>
          </a:xfrm>
          <a:prstGeom prst="rect">
            <a:avLst/>
          </a:prstGeom>
        </p:spPr>
      </p:pic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och datum</a:t>
            </a:r>
          </a:p>
        </p:txBody>
      </p:sp>
      <p:sp>
        <p:nvSpPr>
          <p:cNvPr id="9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PRESENTATIONS RUBRIK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grundsida">
    <p:bg>
      <p:bgPr>
        <a:solidFill>
          <a:srgbClr val="555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bak grund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11168829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11160126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13963"/>
            <a:ext cx="9144000" cy="152765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 err="1"/>
              <a:t>Mobilnr</a:t>
            </a:r>
            <a:r>
              <a:rPr lang="sv-SE" dirty="0"/>
              <a:t>, </a:t>
            </a:r>
            <a:r>
              <a:rPr lang="sv-SE" dirty="0" err="1"/>
              <a:t>Telefonnr</a:t>
            </a:r>
            <a:r>
              <a:rPr lang="sv-SE" dirty="0"/>
              <a:t>, e-postadress</a:t>
            </a:r>
            <a:br>
              <a:rPr lang="sv-SE" dirty="0"/>
            </a:br>
            <a:r>
              <a:rPr lang="sv-SE" dirty="0" err="1"/>
              <a:t>avfallsverige.se</a:t>
            </a:r>
            <a:endParaRPr lang="sv-SE" dirty="0"/>
          </a:p>
        </p:txBody>
      </p:sp>
      <p:pic>
        <p:nvPicPr>
          <p:cNvPr id="5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5206524" y="4329592"/>
            <a:ext cx="1778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2"/>
                </a:solidFill>
              </a:rPr>
              <a:t>TACK!</a:t>
            </a:r>
            <a:endParaRPr lang="sv-SE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89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13963"/>
            <a:ext cx="9144000" cy="152765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 err="1"/>
              <a:t>Mobilnr</a:t>
            </a:r>
            <a:r>
              <a:rPr lang="sv-SE" dirty="0"/>
              <a:t>, </a:t>
            </a:r>
            <a:r>
              <a:rPr lang="sv-SE" dirty="0" err="1"/>
              <a:t>Telefonnr</a:t>
            </a:r>
            <a:r>
              <a:rPr lang="sv-SE" dirty="0"/>
              <a:t>, e-postadress</a:t>
            </a:r>
            <a:br>
              <a:rPr lang="sv-SE" dirty="0"/>
            </a:br>
            <a:r>
              <a:rPr lang="sv-SE" dirty="0" err="1"/>
              <a:t>avfallsverige.se</a:t>
            </a:r>
            <a:endParaRPr lang="sv-SE" dirty="0"/>
          </a:p>
        </p:txBody>
      </p:sp>
      <p:pic>
        <p:nvPicPr>
          <p:cNvPr id="5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4645680" y="4329592"/>
            <a:ext cx="290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2"/>
                </a:solidFill>
              </a:rPr>
              <a:t>THANK YOU</a:t>
            </a:r>
            <a:endParaRPr lang="sv-SE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0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och datum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PRESENTATIONS RUBRIK</a:t>
            </a:r>
          </a:p>
        </p:txBody>
      </p:sp>
      <p:pic>
        <p:nvPicPr>
          <p:cNvPr id="8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225" y="3578111"/>
            <a:ext cx="4068384" cy="18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3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5" name="Picture 4" descr="log_green_lig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158"/>
          </a:xfrm>
          <a:prstGeom prst="rect">
            <a:avLst/>
          </a:prstGeom>
        </p:spPr>
      </p:pic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941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ön grund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grund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grundsid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grund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röd grundsi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grön grund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15938" y="500062"/>
            <a:ext cx="10515600" cy="715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15938" y="15802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4270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2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vfallsverige.se/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1524000" y="2113755"/>
            <a:ext cx="9144000" cy="395269"/>
          </a:xfrm>
        </p:spPr>
        <p:txBody>
          <a:bodyPr/>
          <a:lstStyle/>
          <a:p>
            <a:r>
              <a:rPr lang="sv-SE" dirty="0"/>
              <a:t>2020:06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000" dirty="0"/>
              <a:t>Metallåtervinning och förglasning av flygaska från avfallsförbränning (</a:t>
            </a:r>
            <a:r>
              <a:rPr lang="sv-SE" sz="4000" dirty="0" err="1"/>
              <a:t>ArcFume</a:t>
            </a:r>
            <a:r>
              <a:rPr lang="sv-SE" sz="4000" dirty="0"/>
              <a:t>)</a:t>
            </a:r>
          </a:p>
        </p:txBody>
      </p:sp>
      <p:sp>
        <p:nvSpPr>
          <p:cNvPr id="4" name="Underrubrik 1">
            <a:extLst>
              <a:ext uri="{FF2B5EF4-FFF2-40B4-BE49-F238E27FC236}">
                <a16:creationId xmlns:a16="http://schemas.microsoft.com/office/drawing/2014/main" id="{51CDAAEA-E451-6E4A-8182-3FAB62012F74}"/>
              </a:ext>
            </a:extLst>
          </p:cNvPr>
          <p:cNvSpPr txBox="1">
            <a:spLocks/>
          </p:cNvSpPr>
          <p:nvPr/>
        </p:nvSpPr>
        <p:spPr>
          <a:xfrm>
            <a:off x="1501697" y="2605507"/>
            <a:ext cx="9144000" cy="395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Mars 2020 </a:t>
            </a:r>
          </a:p>
        </p:txBody>
      </p:sp>
    </p:spTree>
    <p:extLst>
      <p:ext uri="{BB962C8B-B14F-4D97-AF65-F5344CB8AC3E}">
        <p14:creationId xmlns:p14="http://schemas.microsoft.com/office/powerpoint/2010/main" val="92590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A81EBA25-F9FC-9444-8372-339677D02A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E5B19FCA-C79B-424E-AE84-04A7C935B287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320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68A2A6"/>
                </a:solidFill>
              </a:rPr>
              <a:t>Genomförare:</a:t>
            </a:r>
          </a:p>
          <a:p>
            <a:r>
              <a:rPr lang="sv-SE" dirty="0">
                <a:solidFill>
                  <a:schemeClr val="tx1"/>
                </a:solidFill>
              </a:rPr>
              <a:t>Maria Swartling</a:t>
            </a:r>
            <a:r>
              <a:rPr lang="sv-SE" sz="2000" dirty="0">
                <a:solidFill>
                  <a:schemeClr val="tx1"/>
                </a:solidFill>
              </a:rPr>
              <a:t>, </a:t>
            </a:r>
            <a:r>
              <a:rPr lang="sv-SE" sz="2000" dirty="0" err="1">
                <a:solidFill>
                  <a:schemeClr val="tx1"/>
                </a:solidFill>
              </a:rPr>
              <a:t>ScanArc</a:t>
            </a:r>
            <a:r>
              <a:rPr lang="sv-SE" sz="2000" dirty="0">
                <a:solidFill>
                  <a:schemeClr val="tx1"/>
                </a:solidFill>
              </a:rPr>
              <a:t> Plasma Technologies AB</a:t>
            </a:r>
          </a:p>
          <a:p>
            <a:endParaRPr lang="sv-SE" sz="2000" dirty="0"/>
          </a:p>
          <a:p>
            <a:r>
              <a:rPr lang="sv-SE" sz="2000" dirty="0">
                <a:solidFill>
                  <a:srgbClr val="68A2A6"/>
                </a:solidFill>
              </a:rPr>
              <a:t>Projektledare:</a:t>
            </a:r>
          </a:p>
          <a:p>
            <a:r>
              <a:rPr lang="sv-SE" dirty="0">
                <a:solidFill>
                  <a:schemeClr val="tx1"/>
                </a:solidFill>
              </a:rPr>
              <a:t>Maria Swartling, </a:t>
            </a:r>
            <a:r>
              <a:rPr lang="sv-SE" dirty="0" err="1">
                <a:solidFill>
                  <a:schemeClr val="tx1"/>
                </a:solidFill>
              </a:rPr>
              <a:t>ScanArc</a:t>
            </a:r>
            <a:r>
              <a:rPr lang="sv-SE" dirty="0">
                <a:solidFill>
                  <a:schemeClr val="tx1"/>
                </a:solidFill>
              </a:rPr>
              <a:t> Plasma Technologies AB</a:t>
            </a:r>
          </a:p>
          <a:p>
            <a:endParaRPr lang="sv-SE" sz="2000" dirty="0"/>
          </a:p>
          <a:p>
            <a:r>
              <a:rPr lang="sv-SE" sz="2000" dirty="0">
                <a:solidFill>
                  <a:srgbClr val="68A2A6"/>
                </a:solidFill>
              </a:rPr>
              <a:t>Finansiär(er):</a:t>
            </a:r>
          </a:p>
          <a:p>
            <a:r>
              <a:rPr lang="sv-SE" sz="2000" dirty="0">
                <a:solidFill>
                  <a:schemeClr val="tx1"/>
                </a:solidFill>
              </a:rPr>
              <a:t>Avfall </a:t>
            </a:r>
            <a:r>
              <a:rPr lang="sv-SE" dirty="0">
                <a:solidFill>
                  <a:schemeClr val="tx1"/>
                </a:solidFill>
              </a:rPr>
              <a:t>S</a:t>
            </a:r>
            <a:r>
              <a:rPr lang="sv-SE" sz="2000" dirty="0">
                <a:solidFill>
                  <a:schemeClr val="tx1"/>
                </a:solidFill>
              </a:rPr>
              <a:t>veriges Utvecklingssatsning Energiåtervinning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8A3463F-8756-854D-A646-FD17C8969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280" y="1237815"/>
            <a:ext cx="3245237" cy="457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7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6BDF98-E1AE-BD40-A7A8-34F968D0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Bakgrund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A6304C6-AD8C-DA49-A719-7CC8868479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v-SE" sz="1800" dirty="0"/>
              <a:t>I Sverige genereras årligen ca 230 000 ton flygaska från avfallsförbränning. Den är i de flesta fall klassad som ett farligt avfall och utgör en miljörisk, och enligt branschens bedömning behövs en långsiktig och hållbar behandlingsmetod. En möjlig metod är metallåtervinning och förglasning av flygaska i den metallurgiska smältprocessen ArcFume. 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För att utvärdera metodens hållbarhet har detta projekt utvärderat miljöegenskaperna hos den förglasade askan och närmat sig svar på frågorna: </a:t>
            </a:r>
          </a:p>
          <a:p>
            <a:pPr>
              <a:lnSpc>
                <a:spcPct val="100000"/>
              </a:lnSpc>
            </a:pPr>
            <a:r>
              <a:rPr lang="sv-SE" sz="1800" i="1" dirty="0"/>
              <a:t>Kan flygaska (som klassas som Farligt Avfall) som behandlats med förglasning omklassas och därmed återvinnas för anläggningsändamål? Om askan är Farligt Avfall efter behandling, kan askan ändå deponeras? </a:t>
            </a:r>
            <a:endParaRPr lang="sv-SE" sz="1800" dirty="0"/>
          </a:p>
          <a:p>
            <a:endParaRPr lang="sv-SE" dirty="0"/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D14EF9CB-4E82-4AF3-A5AE-52139A136706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9" t="8252" r="27243" b="10440"/>
          <a:stretch/>
        </p:blipFill>
        <p:spPr bwMode="auto">
          <a:xfrm>
            <a:off x="7741327" y="1150172"/>
            <a:ext cx="3391271" cy="3972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078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06418E-9900-E646-9474-81CD92A3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Resultat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7D9A21-1E20-9246-B39A-E6E61DCD3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1800" dirty="0"/>
              <a:t>Flygaska från </a:t>
            </a:r>
            <a:r>
              <a:rPr lang="sv-SE" sz="1800" dirty="0" err="1"/>
              <a:t>SYSAVs</a:t>
            </a:r>
            <a:r>
              <a:rPr lang="sv-SE" sz="1800" dirty="0"/>
              <a:t> kraftvärmeverk smältes ner och förglasades. 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Behandlingsmetoden var framgångsrik för att ta bort volatila komponenter som arsenik, kadmium, kvicksilver, svavel, klor och brom, samt förånga och återvinna zink och bly. Återvinningsgraden av zinkoxid var 90% och för blyoxid 99%. Dock var metoden för inte optimerad för att ta bort antimon. 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En utvärdering av miljö- och hälsoegenskaper samt farliga egenskaper visar att förglasad flygaska är jämförbart med slaggrus från energiåtervinning. 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Resultaten jämfördes mot riktlinjer för användning. Man fann att förglasad flygaska, liksom slaggrus från energiåtervinning, underskrider riktvärdena för </a:t>
            </a:r>
            <a:r>
              <a:rPr lang="sv-SE" sz="1800" i="1" dirty="0"/>
              <a:t>ringa risk</a:t>
            </a:r>
            <a:r>
              <a:rPr lang="sv-SE" sz="1800" dirty="0"/>
              <a:t> för användning vid </a:t>
            </a:r>
            <a:r>
              <a:rPr lang="sv-SE" sz="1800" i="1" dirty="0"/>
              <a:t>Väg 10 meter med tätad slänt</a:t>
            </a:r>
            <a:r>
              <a:rPr lang="sv-SE" sz="1800" dirty="0"/>
              <a:t>. </a:t>
            </a:r>
          </a:p>
          <a:p>
            <a:pPr>
              <a:lnSpc>
                <a:spcPct val="100000"/>
              </a:lnSpc>
            </a:pPr>
            <a:endParaRPr lang="sv-SE" sz="1800" dirty="0"/>
          </a:p>
          <a:p>
            <a:endParaRPr lang="sv-SE" sz="1600" dirty="0"/>
          </a:p>
          <a:p>
            <a:endParaRPr lang="sv-SE" sz="1600" dirty="0"/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8056DDE0-4C2D-467B-8EE5-6B9BDF95CCB0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>
          <a:blip r:embed="rId2"/>
          <a:srcRect l="18413" r="1841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1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73639A-B709-AB4A-B384-F69AACAF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Slutsatser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F5EF221-8C43-1E4F-8D84-27D8FEA143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v-SE" sz="1800" dirty="0"/>
              <a:t>En klassning har inte genomförts, men utifrån det resultat projektet kan visa är det troligt att den förglasade askan kan klassas som ett Icke-Farligt Avfall. 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Man fann en potential att använda materialet för konstruktionsandamål och rekommenderar därför en fortsatt undersökning av de geotekniska egenskaperna.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Då projektet bedömer det som troligt att den förglasade flygaskan är ett Icke-Farligt Avfall görs ingen jämförelse mot deponikriterier.  </a:t>
            </a:r>
          </a:p>
          <a:p>
            <a:endParaRPr lang="sv-SE" dirty="0"/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FFF98534-0726-4C64-B646-C1544133770A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" r="39564" b="19239"/>
          <a:stretch/>
        </p:blipFill>
        <p:spPr bwMode="auto">
          <a:xfrm>
            <a:off x="7948089" y="1866799"/>
            <a:ext cx="3789520" cy="2977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74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C75405-E0AD-3E4D-A5AF-2AE73C42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dirty="0"/>
              <a:t>Rapportinformation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ADCDA3-280B-4B40-998E-17282984CE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kern="0" dirty="0"/>
              <a:t>Rapporten finns för nedladdning (kostnadsfritt för Avfall Sveriges medlemmar) från </a:t>
            </a:r>
            <a:r>
              <a:rPr lang="sv-SE" kern="0" dirty="0">
                <a:hlinkClick r:id="rId2"/>
              </a:rPr>
              <a:t>www.avfallsverige.se</a:t>
            </a:r>
            <a:endParaRPr lang="sv-SE" kern="0" dirty="0"/>
          </a:p>
          <a:p>
            <a:endParaRPr lang="sv-SE" kern="0" dirty="0"/>
          </a:p>
          <a:p>
            <a:r>
              <a:rPr lang="sv-SE" kern="0" dirty="0"/>
              <a:t>Mer information om detta projekt kan du få från:</a:t>
            </a:r>
          </a:p>
          <a:p>
            <a:r>
              <a:rPr lang="sv-SE" kern="0" dirty="0"/>
              <a:t>Johan Fagerqvist, rådgivare för deponerings- och avfallsanläggningar</a:t>
            </a:r>
          </a:p>
          <a:p>
            <a:r>
              <a:rPr lang="sv-SE" kern="0" dirty="0"/>
              <a:t>Tel. 040- 35 66 24, </a:t>
            </a:r>
            <a:r>
              <a:rPr lang="sv-SE" kern="0" dirty="0" err="1"/>
              <a:t>e-post:johan.fagerqvist@avfallsverige.se</a:t>
            </a:r>
            <a:endParaRPr lang="sv-SE" kern="0" dirty="0"/>
          </a:p>
          <a:p>
            <a:endParaRPr lang="sv-SE" kern="0" dirty="0"/>
          </a:p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7A8CD13-ABA9-554D-AD69-465ACB141E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580263107"/>
      </p:ext>
    </p:extLst>
  </p:cSld>
  <p:clrMapOvr>
    <a:masterClrMapping/>
  </p:clrMapOvr>
</p:sld>
</file>

<file path=ppt/theme/theme1.xml><?xml version="1.0" encoding="utf-8"?>
<a:theme xmlns:a="http://schemas.openxmlformats.org/drawingml/2006/main" name="AvfallSverige-mall">
  <a:themeElements>
    <a:clrScheme name="Avfall Sverige">
      <a:dk1>
        <a:sysClr val="windowText" lastClr="000000"/>
      </a:dk1>
      <a:lt1>
        <a:sysClr val="window" lastClr="FFFFFF"/>
      </a:lt1>
      <a:dk2>
        <a:srgbClr val="007079"/>
      </a:dk2>
      <a:lt2>
        <a:srgbClr val="669C9F"/>
      </a:lt2>
      <a:accent1>
        <a:srgbClr val="004C73"/>
      </a:accent1>
      <a:accent2>
        <a:srgbClr val="51B8CF"/>
      </a:accent2>
      <a:accent3>
        <a:srgbClr val="9B064A"/>
      </a:accent3>
      <a:accent4>
        <a:srgbClr val="EC9C00"/>
      </a:accent4>
      <a:accent5>
        <a:srgbClr val="44A12B"/>
      </a:accent5>
      <a:accent6>
        <a:srgbClr val="CC003A"/>
      </a:accent6>
      <a:hlink>
        <a:srgbClr val="0000FF"/>
      </a:hlink>
      <a:folHlink>
        <a:srgbClr val="800080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pportpresentation-mall 190429" id="{B66FCBE3-748F-3C4D-8ABD-947A9AFB897E}" vid="{BA1568FF-1C9B-9F49-924E-93DC5DC385A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AvfallSverige-mall</Template>
  <TotalTime>41</TotalTime>
  <Words>384</Words>
  <Application>Microsoft Macintosh PowerPoint</Application>
  <PresentationFormat>Bredbild</PresentationFormat>
  <Paragraphs>31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Georgia</vt:lpstr>
      <vt:lpstr>AvfallSverige-mall</vt:lpstr>
      <vt:lpstr>Metallåtervinning och förglasning av flygaska från avfallsförbränning (ArcFume)</vt:lpstr>
      <vt:lpstr>PowerPoint-presentation</vt:lpstr>
      <vt:lpstr>Bakgrund</vt:lpstr>
      <vt:lpstr>Resultat</vt:lpstr>
      <vt:lpstr>Slutsatser</vt:lpstr>
      <vt:lpstr>Rapportinformation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Rapporttitel</dc:title>
  <dc:creator>Johan Fagerqvist</dc:creator>
  <cp:lastModifiedBy>Josefin Berglund</cp:lastModifiedBy>
  <cp:revision>9</cp:revision>
  <dcterms:created xsi:type="dcterms:W3CDTF">2020-01-09T08:22:21Z</dcterms:created>
  <dcterms:modified xsi:type="dcterms:W3CDTF">2020-03-17T10:14:42Z</dcterms:modified>
</cp:coreProperties>
</file>