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4" r:id="rId2"/>
    <p:sldId id="265" r:id="rId3"/>
    <p:sldId id="266" r:id="rId4"/>
    <p:sldId id="267" r:id="rId5"/>
    <p:sldId id="268" r:id="rId6"/>
    <p:sldId id="269"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4"/>
    <p:restoredTop sz="94657" autoAdjust="0"/>
  </p:normalViewPr>
  <p:slideViewPr>
    <p:cSldViewPr snapToGrid="0" snapToObjects="1">
      <p:cViewPr varScale="1">
        <p:scale>
          <a:sx n="73" d="100"/>
          <a:sy n="73" d="100"/>
        </p:scale>
        <p:origin x="52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2023-05-15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5</a:t>
            </a:fld>
            <a:endParaRPr lang="sv-SE"/>
          </a:p>
        </p:txBody>
      </p:sp>
    </p:spTree>
    <p:extLst>
      <p:ext uri="{BB962C8B-B14F-4D97-AF65-F5344CB8AC3E}">
        <p14:creationId xmlns:p14="http://schemas.microsoft.com/office/powerpoint/2010/main" val="2122394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2"/>
        </a:solidFill>
        <a:effectLst/>
      </p:bgPr>
    </p:bg>
    <p:spTree>
      <p:nvGrpSpPr>
        <p:cNvPr id="1" name=""/>
        <p:cNvGrpSpPr/>
        <p:nvPr/>
      </p:nvGrpSpPr>
      <p:grpSpPr>
        <a:xfrm>
          <a:off x="0" y="0"/>
          <a:ext cx="0" cy="0"/>
          <a:chOff x="0" y="0"/>
          <a:chExt cx="0" cy="0"/>
        </a:xfrm>
      </p:grpSpPr>
      <p:pic>
        <p:nvPicPr>
          <p:cNvPr id="5" name="Picture 4" descr="log_vit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296" y="3578111"/>
            <a:ext cx="4067408" cy="1840394"/>
          </a:xfrm>
          <a:prstGeom prst="rect">
            <a:avLst/>
          </a:prstGeom>
        </p:spPr>
      </p:pic>
      <p:sp>
        <p:nvSpPr>
          <p:cNvPr id="6"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9" name="Rubrik 6"/>
          <p:cNvSpPr>
            <a:spLocks noGrp="1"/>
          </p:cNvSpPr>
          <p:nvPr>
            <p:ph type="title" hasCustomPrompt="1"/>
          </p:nvPr>
        </p:nvSpPr>
        <p:spPr>
          <a:xfrm>
            <a:off x="838200" y="1275328"/>
            <a:ext cx="10515600" cy="684101"/>
          </a:xfrm>
        </p:spPr>
        <p:txBody>
          <a:bodyPr/>
          <a:lstStyle>
            <a:lvl1pPr algn="ctr">
              <a:defRPr>
                <a:solidFill>
                  <a:schemeClr val="bg1"/>
                </a:solidFill>
              </a:defRPr>
            </a:lvl1pPr>
          </a:lstStyle>
          <a:p>
            <a:r>
              <a:rPr lang="sv-SE" dirty="0"/>
              <a:t>PRESENTATIONS RUBRIK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å grundsida">
    <p:bg>
      <p:bgPr>
        <a:solidFill>
          <a:srgbClr val="55565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bild bak grundsida">
    <p:bg>
      <p:bgPr>
        <a:solidFill>
          <a:schemeClr val="bg1"/>
        </a:solidFill>
        <a:effectLst/>
      </p:bgPr>
    </p:bg>
    <p:spTree>
      <p:nvGrpSpPr>
        <p:cNvPr id="1" name=""/>
        <p:cNvGrpSpPr/>
        <p:nvPr/>
      </p:nvGrpSpPr>
      <p:grpSpPr>
        <a:xfrm>
          <a:off x="0" y="0"/>
          <a:ext cx="0" cy="0"/>
          <a:chOff x="0" y="0"/>
          <a:chExt cx="0" cy="0"/>
        </a:xfrm>
      </p:grpSpPr>
      <p:sp>
        <p:nvSpPr>
          <p:cNvPr id="4" name="Platshållare för bild 3"/>
          <p:cNvSpPr>
            <a:spLocks noGrp="1"/>
          </p:cNvSpPr>
          <p:nvPr>
            <p:ph type="pic" sz="quarter" idx="12"/>
          </p:nvPr>
        </p:nvSpPr>
        <p:spPr>
          <a:xfrm>
            <a:off x="0" y="0"/>
            <a:ext cx="12192000" cy="6858000"/>
          </a:xfrm>
        </p:spPr>
        <p:txBody>
          <a:bodyPr/>
          <a:lstStyle/>
          <a:p>
            <a:r>
              <a:rPr lang="sv-SE"/>
              <a:t>Klicka på ikonen för att lägga till en bild</a:t>
            </a:r>
          </a:p>
        </p:txBody>
      </p:sp>
      <p:pic>
        <p:nvPicPr>
          <p:cNvPr id="6" name="Picture 7" descr="logvit.png"/>
          <p:cNvPicPr>
            <a:picLocks noChangeAspect="1"/>
          </p:cNvPicPr>
          <p:nvPr userDrawn="1"/>
        </p:nvPicPr>
        <p:blipFill>
          <a:blip r:embed="rId2" cstate="screen">
            <a:alphaModFix amt="99000"/>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
        <p:nvSpPr>
          <p:cNvPr id="2" name="Rubrik 1"/>
          <p:cNvSpPr>
            <a:spLocks noGrp="1"/>
          </p:cNvSpPr>
          <p:nvPr>
            <p:ph type="title" hasCustomPrompt="1"/>
          </p:nvPr>
        </p:nvSpPr>
        <p:spPr>
          <a:xfrm>
            <a:off x="507234" y="512763"/>
            <a:ext cx="11168829"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11160126"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5206524" y="4329592"/>
            <a:ext cx="1778924" cy="523220"/>
          </a:xfrm>
          <a:prstGeom prst="rect">
            <a:avLst/>
          </a:prstGeom>
          <a:noFill/>
        </p:spPr>
        <p:txBody>
          <a:bodyPr wrap="square" rtlCol="0">
            <a:spAutoFit/>
          </a:bodyPr>
          <a:lstStyle/>
          <a:p>
            <a:pPr algn="ctr"/>
            <a:r>
              <a:rPr lang="sv-SE" sz="2800" b="1" dirty="0">
                <a:solidFill>
                  <a:schemeClr val="bg2"/>
                </a:solidFill>
              </a:rPr>
              <a:t>TACK!</a:t>
            </a:r>
            <a:endParaRPr lang="sv-SE" sz="2400" b="1" dirty="0">
              <a:solidFill>
                <a:schemeClr val="bg2"/>
              </a:solidFill>
            </a:endParaRPr>
          </a:p>
        </p:txBody>
      </p:sp>
    </p:spTree>
    <p:extLst>
      <p:ext uri="{BB962C8B-B14F-4D97-AF65-F5344CB8AC3E}">
        <p14:creationId xmlns:p14="http://schemas.microsoft.com/office/powerpoint/2010/main" val="198208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4645680" y="4329592"/>
            <a:ext cx="2900612" cy="523220"/>
          </a:xfrm>
          <a:prstGeom prst="rect">
            <a:avLst/>
          </a:prstGeom>
          <a:noFill/>
        </p:spPr>
        <p:txBody>
          <a:bodyPr wrap="square" rtlCol="0">
            <a:spAutoFit/>
          </a:bodyPr>
          <a:lstStyle/>
          <a:p>
            <a:pPr algn="ctr"/>
            <a:r>
              <a:rPr lang="sv-SE" sz="2800" b="1" dirty="0">
                <a:solidFill>
                  <a:schemeClr val="bg2"/>
                </a:solidFill>
              </a:rPr>
              <a:t>THANK YOU</a:t>
            </a:r>
            <a:endParaRPr lang="sv-SE" sz="2400" b="1" dirty="0">
              <a:solidFill>
                <a:schemeClr val="bg2"/>
              </a:solidFill>
            </a:endParaRPr>
          </a:p>
        </p:txBody>
      </p:sp>
    </p:spTree>
    <p:extLst>
      <p:ext uri="{BB962C8B-B14F-4D97-AF65-F5344CB8AC3E}">
        <p14:creationId xmlns:p14="http://schemas.microsoft.com/office/powerpoint/2010/main" val="181100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 För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7" name="Rubrik 6"/>
          <p:cNvSpPr>
            <a:spLocks noGrp="1"/>
          </p:cNvSpPr>
          <p:nvPr>
            <p:ph type="title" hasCustomPrompt="1"/>
          </p:nvPr>
        </p:nvSpPr>
        <p:spPr>
          <a:xfrm>
            <a:off x="838200" y="1275328"/>
            <a:ext cx="10515600" cy="684101"/>
          </a:xfrm>
        </p:spPr>
        <p:txBody>
          <a:bodyPr/>
          <a:lstStyle>
            <a:lvl1pPr algn="ctr">
              <a:defRPr>
                <a:solidFill>
                  <a:schemeClr val="bg2"/>
                </a:solidFill>
              </a:defRPr>
            </a:lvl1pPr>
          </a:lstStyle>
          <a:p>
            <a:r>
              <a:rPr lang="sv-SE" dirty="0"/>
              <a:t>PRESENTATIONS RUBRIK</a:t>
            </a:r>
          </a:p>
        </p:txBody>
      </p:sp>
      <p:pic>
        <p:nvPicPr>
          <p:cNvPr id="8"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225" y="3578111"/>
            <a:ext cx="4068384" cy="1840394"/>
          </a:xfrm>
          <a:prstGeom prst="rect">
            <a:avLst/>
          </a:prstGeom>
        </p:spPr>
      </p:pic>
    </p:spTree>
    <p:extLst>
      <p:ext uri="{BB962C8B-B14F-4D97-AF65-F5344CB8AC3E}">
        <p14:creationId xmlns:p14="http://schemas.microsoft.com/office/powerpoint/2010/main" val="17362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grund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tx2"/>
                </a:solidFill>
              </a:defRPr>
            </a:lvl1pPr>
          </a:lstStyle>
          <a:p>
            <a:r>
              <a:rPr lang="sv-SE" dirty="0"/>
              <a:t>Rubrik</a:t>
            </a:r>
          </a:p>
        </p:txBody>
      </p:sp>
      <p:pic>
        <p:nvPicPr>
          <p:cNvPr id="5" name="Picture 4" descr="log_green_lig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158"/>
          </a:xfrm>
          <a:prstGeom prst="rect">
            <a:avLst/>
          </a:prstGeom>
        </p:spPr>
      </p:pic>
      <p:sp>
        <p:nvSpPr>
          <p:cNvPr id="13" name="Platshållare för text 12"/>
          <p:cNvSpPr>
            <a:spLocks noGrp="1"/>
          </p:cNvSpPr>
          <p:nvPr>
            <p:ph type="body" sz="quarter" idx="11"/>
          </p:nvPr>
        </p:nvSpPr>
        <p:spPr>
          <a:xfrm>
            <a:off x="515937" y="1397530"/>
            <a:ext cx="7008123" cy="4258203"/>
          </a:xfrm>
        </p:spPr>
        <p:txBody>
          <a:bodyPr>
            <a:normAutofit/>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normAutofit/>
          </a:bodyPr>
          <a:lstStyle>
            <a:lvl1pPr>
              <a:defRPr sz="2000"/>
            </a:lvl1pPr>
          </a:lstStyle>
          <a:p>
            <a:r>
              <a:rPr lang="sv-SE"/>
              <a:t>Klicka på ikonen för att lägga till en bild</a:t>
            </a:r>
            <a:endParaRPr lang="sv-SE" dirty="0"/>
          </a:p>
        </p:txBody>
      </p:sp>
    </p:spTree>
    <p:extLst>
      <p:ext uri="{BB962C8B-B14F-4D97-AF65-F5344CB8AC3E}">
        <p14:creationId xmlns:p14="http://schemas.microsoft.com/office/powerpoint/2010/main" val="66941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grund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öd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nröd grundsida">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15938" y="500062"/>
            <a:ext cx="10515600" cy="715421"/>
          </a:xfrm>
          <a:prstGeom prst="rect">
            <a:avLst/>
          </a:prstGeom>
        </p:spPr>
        <p:txBody>
          <a:bodyPr vert="horz" lIns="91440" tIns="45720" rIns="91440" bIns="45720" rtlCol="0" anchor="ctr">
            <a:normAutofit/>
          </a:bodyPr>
          <a:lstStyle/>
          <a:p>
            <a:r>
              <a:rPr lang="sv-SE" dirty="0"/>
              <a:t>Klicka här för att ändra formatet för bakgrundsrubriken</a:t>
            </a:r>
          </a:p>
        </p:txBody>
      </p:sp>
      <p:sp>
        <p:nvSpPr>
          <p:cNvPr id="3" name="Platshållare för text 2"/>
          <p:cNvSpPr>
            <a:spLocks noGrp="1"/>
          </p:cNvSpPr>
          <p:nvPr>
            <p:ph type="body" idx="1"/>
          </p:nvPr>
        </p:nvSpPr>
        <p:spPr>
          <a:xfrm>
            <a:off x="515938" y="1580298"/>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4270956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2"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avfallsverige.se/"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524000" y="2113755"/>
            <a:ext cx="9144000" cy="395269"/>
          </a:xfrm>
        </p:spPr>
        <p:txBody>
          <a:bodyPr/>
          <a:lstStyle/>
          <a:p>
            <a:r>
              <a:rPr lang="sv-SE" dirty="0"/>
              <a:t>Rapportnummer (fylls i av Avfall Sverige</a:t>
            </a:r>
          </a:p>
        </p:txBody>
      </p:sp>
      <p:sp>
        <p:nvSpPr>
          <p:cNvPr id="3" name="Rubrik 2"/>
          <p:cNvSpPr>
            <a:spLocks noGrp="1"/>
          </p:cNvSpPr>
          <p:nvPr>
            <p:ph type="title"/>
          </p:nvPr>
        </p:nvSpPr>
        <p:spPr/>
        <p:txBody>
          <a:bodyPr>
            <a:noAutofit/>
          </a:bodyPr>
          <a:lstStyle/>
          <a:p>
            <a:r>
              <a:rPr lang="sv-SE" sz="3200" dirty="0"/>
              <a:t>Läkemedelsreduktion vid ureabehandling av källsorterat klosettavloppsvatten – en förstudie</a:t>
            </a:r>
          </a:p>
        </p:txBody>
      </p:sp>
      <p:sp>
        <p:nvSpPr>
          <p:cNvPr id="4" name="Underrubrik 1">
            <a:extLst>
              <a:ext uri="{FF2B5EF4-FFF2-40B4-BE49-F238E27FC236}">
                <a16:creationId xmlns:a16="http://schemas.microsoft.com/office/drawing/2014/main" id="{51CDAAEA-E451-6E4A-8182-3FAB62012F74}"/>
              </a:ext>
            </a:extLst>
          </p:cNvPr>
          <p:cNvSpPr txBox="1">
            <a:spLocks/>
          </p:cNvSpPr>
          <p:nvPr/>
        </p:nvSpPr>
        <p:spPr>
          <a:xfrm>
            <a:off x="1501697" y="2605507"/>
            <a:ext cx="9144000" cy="3952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sv-SE" dirty="0"/>
              <a:t>Datum (mån, år)</a:t>
            </a:r>
          </a:p>
        </p:txBody>
      </p:sp>
    </p:spTree>
    <p:extLst>
      <p:ext uri="{BB962C8B-B14F-4D97-AF65-F5344CB8AC3E}">
        <p14:creationId xmlns:p14="http://schemas.microsoft.com/office/powerpoint/2010/main" val="92590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A81EBA25-F9FC-9444-8372-339677D02A04}"/>
              </a:ext>
            </a:extLst>
          </p:cNvPr>
          <p:cNvSpPr>
            <a:spLocks noGrp="1"/>
          </p:cNvSpPr>
          <p:nvPr>
            <p:ph type="pic" sz="quarter" idx="12"/>
          </p:nvPr>
        </p:nvSpPr>
        <p:spPr/>
      </p:sp>
      <p:sp>
        <p:nvSpPr>
          <p:cNvPr id="8" name="Rubrik 7">
            <a:extLst>
              <a:ext uri="{FF2B5EF4-FFF2-40B4-BE49-F238E27FC236}">
                <a16:creationId xmlns:a16="http://schemas.microsoft.com/office/drawing/2014/main" id="{D4C68242-003B-9E4A-91C1-577E63AB1CC0}"/>
              </a:ext>
            </a:extLst>
          </p:cNvPr>
          <p:cNvSpPr>
            <a:spLocks noGrp="1"/>
          </p:cNvSpPr>
          <p:nvPr>
            <p:ph type="title"/>
          </p:nvPr>
        </p:nvSpPr>
        <p:spPr/>
        <p:txBody>
          <a:bodyPr>
            <a:normAutofit/>
          </a:bodyPr>
          <a:lstStyle/>
          <a:p>
            <a:r>
              <a:rPr lang="sv-SE" sz="3200" dirty="0"/>
              <a:t>Fylls i av Avfall Sverige</a:t>
            </a:r>
          </a:p>
        </p:txBody>
      </p:sp>
      <p:sp>
        <p:nvSpPr>
          <p:cNvPr id="11" name="Platshållare för text 10">
            <a:extLst>
              <a:ext uri="{FF2B5EF4-FFF2-40B4-BE49-F238E27FC236}">
                <a16:creationId xmlns:a16="http://schemas.microsoft.com/office/drawing/2014/main" id="{E5B19FCA-C79B-424E-AE84-04A7C935B287}"/>
              </a:ext>
            </a:extLst>
          </p:cNvPr>
          <p:cNvSpPr txBox="1">
            <a:spLocks noGrp="1"/>
          </p:cNvSpPr>
          <p:nvPr>
            <p:ph type="body" sz="quarter" idx="11"/>
          </p:nvPr>
        </p:nvSpPr>
        <p:spPr>
          <a:xfrm>
            <a:off x="515937" y="1397530"/>
            <a:ext cx="7008123" cy="3206006"/>
          </a:xfrm>
          <a:prstGeom prst="rect">
            <a:avLst/>
          </a:prstGeom>
          <a:noFill/>
        </p:spPr>
        <p:txBody>
          <a:bodyPr wrap="square" rtlCol="0">
            <a:spAutoFit/>
          </a:bodyPr>
          <a:lstStyle/>
          <a:p>
            <a:r>
              <a:rPr lang="sv-SE" sz="2000" dirty="0">
                <a:solidFill>
                  <a:srgbClr val="68A2A6"/>
                </a:solidFill>
              </a:rPr>
              <a:t>Genomförare:</a:t>
            </a:r>
          </a:p>
          <a:p>
            <a:r>
              <a:rPr lang="sv-SE" sz="2000" dirty="0">
                <a:solidFill>
                  <a:schemeClr val="tx1"/>
                </a:solidFill>
              </a:rPr>
              <a:t>namn, organisation</a:t>
            </a:r>
          </a:p>
          <a:p>
            <a:endParaRPr lang="sv-SE" sz="2000" dirty="0"/>
          </a:p>
          <a:p>
            <a:r>
              <a:rPr lang="sv-SE" sz="2000" dirty="0">
                <a:solidFill>
                  <a:srgbClr val="68A2A6"/>
                </a:solidFill>
              </a:rPr>
              <a:t>Projektledare:</a:t>
            </a:r>
          </a:p>
          <a:p>
            <a:r>
              <a:rPr lang="sv-SE" sz="2000" dirty="0">
                <a:solidFill>
                  <a:schemeClr val="tx1"/>
                </a:solidFill>
              </a:rPr>
              <a:t>namn, organisation</a:t>
            </a:r>
          </a:p>
          <a:p>
            <a:endParaRPr lang="sv-SE" sz="2000" dirty="0"/>
          </a:p>
          <a:p>
            <a:r>
              <a:rPr lang="sv-SE" sz="2000" dirty="0">
                <a:solidFill>
                  <a:srgbClr val="68A2A6"/>
                </a:solidFill>
              </a:rPr>
              <a:t>Finansiär(er):</a:t>
            </a:r>
          </a:p>
          <a:p>
            <a:r>
              <a:rPr lang="sv-SE" sz="2000" dirty="0">
                <a:solidFill>
                  <a:schemeClr val="tx1"/>
                </a:solidFill>
              </a:rPr>
              <a:t>organisation</a:t>
            </a:r>
          </a:p>
        </p:txBody>
      </p:sp>
    </p:spTree>
    <p:extLst>
      <p:ext uri="{BB962C8B-B14F-4D97-AF65-F5344CB8AC3E}">
        <p14:creationId xmlns:p14="http://schemas.microsoft.com/office/powerpoint/2010/main" val="207067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BDF98-E1AE-BD40-A7A8-34F968D016D0}"/>
              </a:ext>
            </a:extLst>
          </p:cNvPr>
          <p:cNvSpPr>
            <a:spLocks noGrp="1"/>
          </p:cNvSpPr>
          <p:nvPr>
            <p:ph type="title"/>
          </p:nvPr>
        </p:nvSpPr>
        <p:spPr/>
        <p:txBody>
          <a:bodyPr/>
          <a:lstStyle/>
          <a:p>
            <a:r>
              <a:rPr lang="sv-SE" sz="3200" dirty="0"/>
              <a:t>Bakgrund</a:t>
            </a:r>
            <a:endParaRPr lang="sv-SE" dirty="0"/>
          </a:p>
        </p:txBody>
      </p:sp>
      <p:sp>
        <p:nvSpPr>
          <p:cNvPr id="3" name="Platshållare för text 2">
            <a:extLst>
              <a:ext uri="{FF2B5EF4-FFF2-40B4-BE49-F238E27FC236}">
                <a16:creationId xmlns:a16="http://schemas.microsoft.com/office/drawing/2014/main" id="{5A6304C6-AD8C-DA49-A719-7CC886847963}"/>
              </a:ext>
            </a:extLst>
          </p:cNvPr>
          <p:cNvSpPr>
            <a:spLocks noGrp="1"/>
          </p:cNvSpPr>
          <p:nvPr>
            <p:ph type="body" sz="quarter" idx="11"/>
          </p:nvPr>
        </p:nvSpPr>
        <p:spPr/>
        <p:txBody>
          <a:bodyPr>
            <a:normAutofit/>
          </a:bodyPr>
          <a:lstStyle/>
          <a:p>
            <a:r>
              <a:rPr lang="sv-SE" sz="1800" dirty="0">
                <a:effectLst/>
                <a:latin typeface="Georgia" panose="02040502050405020303" pitchFamily="18" charset="0"/>
                <a:ea typeface="Calibri" panose="020F0502020204030204" pitchFamily="34" charset="0"/>
                <a:cs typeface="Times New Roman" panose="02020603050405020304" pitchFamily="18" charset="0"/>
              </a:rPr>
              <a:t>Källsorterande avloppssystem möjliggör insamling av klosettavloppsvatten som inte har blandats med bad-, disk- och tvättvatten. En fördel med källsorterande system är att de minskar utsläpp direkt till recipienten.  </a:t>
            </a:r>
          </a:p>
          <a:p>
            <a:r>
              <a:rPr lang="sv-SE" sz="1800" kern="100" dirty="0">
                <a:effectLst/>
                <a:latin typeface="Georgia" panose="02040502050405020303" pitchFamily="18" charset="0"/>
                <a:ea typeface="Times New Roman" panose="02020603050405020304" pitchFamily="18" charset="0"/>
                <a:cs typeface="Times New Roman" panose="02020603050405020304" pitchFamily="18" charset="0"/>
              </a:rPr>
              <a:t>Ureabehandling är en möjlig metod för källsorterat klosettavloppsvatten från slutna tankar, som går att hålla ganska enkel för att åstadkomma ett lokalt kretslopp för återföring av klosettavloppsvatten till jordbruksmark. </a:t>
            </a:r>
          </a:p>
          <a:p>
            <a:r>
              <a:rPr lang="sv-SE" sz="1800" dirty="0">
                <a:effectLst/>
                <a:latin typeface="Georgia" panose="02040502050405020303" pitchFamily="18" charset="0"/>
                <a:ea typeface="Calibri" panose="020F0502020204030204" pitchFamily="34" charset="0"/>
                <a:cs typeface="Times New Roman" panose="02020603050405020304" pitchFamily="18" charset="0"/>
              </a:rPr>
              <a:t>Kunskapen om läkemedelsförekomst i källsorterade avloppsfraktioner är dock delvis bristfällig, liksom kunskapen om vilken reducerande effekt som erhålls i de behandlings- och </a:t>
            </a:r>
            <a:r>
              <a:rPr lang="sv-SE" sz="1800" dirty="0">
                <a:latin typeface="Georgia" panose="02040502050405020303" pitchFamily="18" charset="0"/>
                <a:cs typeface="Times New Roman" panose="02020603050405020304" pitchFamily="18" charset="0"/>
              </a:rPr>
              <a:t>hanteringsprocesser som används för dessa fraktioner idag. </a:t>
            </a:r>
          </a:p>
          <a:p>
            <a:pPr>
              <a:spcAft>
                <a:spcPts val="600"/>
              </a:spcAft>
            </a:pPr>
            <a:r>
              <a:rPr lang="sv-SE" sz="1800" dirty="0">
                <a:latin typeface="Georgia" panose="02040502050405020303" pitchFamily="18" charset="0"/>
                <a:cs typeface="Times New Roman" panose="02020603050405020304" pitchFamily="18" charset="0"/>
              </a:rPr>
              <a:t>Tidigare studier har visat på att exponering för läkemedelsrester via grödor som växt på jordbruksmark som gödslats med behandlat klosettvatten har visat sig vara försumbar. </a:t>
            </a:r>
          </a:p>
          <a:p>
            <a:pPr>
              <a:spcAft>
                <a:spcPts val="600"/>
              </a:spcAft>
            </a:pPr>
            <a:endParaRPr lang="sv-SE" sz="1800" kern="100" dirty="0">
              <a:effectLst/>
              <a:latin typeface="Georgia" panose="02040502050405020303" pitchFamily="18" charset="0"/>
              <a:ea typeface="Times New Roman" panose="02020603050405020304" pitchFamily="18" charset="0"/>
              <a:cs typeface="Times New Roman" panose="02020603050405020304" pitchFamily="18" charset="0"/>
            </a:endParaRPr>
          </a:p>
          <a:p>
            <a:endParaRPr lang="sv-SE" sz="1800" dirty="0">
              <a:effectLst/>
              <a:latin typeface="Georgia" panose="02040502050405020303" pitchFamily="18" charset="0"/>
              <a:ea typeface="Calibri" panose="020F0502020204030204" pitchFamily="34" charset="0"/>
              <a:cs typeface="Times New Roman" panose="02020603050405020304" pitchFamily="18" charset="0"/>
            </a:endParaRPr>
          </a:p>
          <a:p>
            <a:endParaRPr lang="sv-SE" sz="1800" dirty="0">
              <a:effectLst/>
              <a:latin typeface="Georgia" panose="02040502050405020303" pitchFamily="18" charset="0"/>
              <a:ea typeface="Calibri" panose="020F0502020204030204" pitchFamily="34"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A2AA90E9-1C3A-E497-39F9-DE1B3E5DF579}"/>
              </a:ext>
            </a:extLst>
          </p:cNvPr>
          <p:cNvSpPr txBox="1"/>
          <p:nvPr/>
        </p:nvSpPr>
        <p:spPr>
          <a:xfrm>
            <a:off x="8199617" y="3163218"/>
            <a:ext cx="3476443"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sv-SE" sz="1600" i="1" dirty="0">
                <a:latin typeface="Georgia" panose="02040502050405020303" pitchFamily="18" charset="0"/>
                <a:ea typeface="Calibri" panose="020F0502020204030204" pitchFamily="34" charset="0"/>
                <a:cs typeface="Times New Roman" panose="02020603050405020304" pitchFamily="18" charset="0"/>
              </a:rPr>
              <a:t>Praktiskt projektgenomförande</a:t>
            </a:r>
            <a:r>
              <a:rPr lang="sv-SE" sz="1600" i="1" dirty="0">
                <a:effectLst/>
                <a:latin typeface="Georgia" panose="02040502050405020303" pitchFamily="18" charset="0"/>
                <a:ea typeface="Calibri" panose="020F0502020204030204" pitchFamily="34" charset="0"/>
                <a:cs typeface="Times New Roman" panose="02020603050405020304" pitchFamily="18" charset="0"/>
              </a:rPr>
              <a:t>:</a:t>
            </a:r>
          </a:p>
          <a:p>
            <a:pPr algn="ctr"/>
            <a:endParaRPr lang="sv-SE" sz="1600" i="1" dirty="0">
              <a:effectLst/>
              <a:latin typeface="Georgia" panose="02040502050405020303" pitchFamily="18" charset="0"/>
              <a:ea typeface="Calibri" panose="020F0502020204030204" pitchFamily="34" charset="0"/>
              <a:cs typeface="Times New Roman" panose="02020603050405020304" pitchFamily="18" charset="0"/>
            </a:endParaRPr>
          </a:p>
          <a:p>
            <a:pPr algn="ctr"/>
            <a:r>
              <a:rPr lang="sv-SE" sz="1600" i="1" dirty="0">
                <a:effectLst/>
                <a:latin typeface="Georgia" panose="02040502050405020303" pitchFamily="18" charset="0"/>
                <a:ea typeface="Calibri" panose="020F0502020204030204" pitchFamily="34" charset="0"/>
                <a:cs typeface="Times New Roman" panose="02020603050405020304" pitchFamily="18" charset="0"/>
              </a:rPr>
              <a:t>Tre batcher (2021-2023) av klosettavloppsvatten behandlades med urea vid Solberga kretsloppsanläggning (placerad i </a:t>
            </a:r>
            <a:r>
              <a:rPr lang="sv-SE" sz="1600" i="1" dirty="0" err="1">
                <a:effectLst/>
                <a:latin typeface="Georgia" panose="02040502050405020303" pitchFamily="18" charset="0"/>
                <a:ea typeface="Calibri" panose="020F0502020204030204" pitchFamily="34" charset="0"/>
                <a:cs typeface="Times New Roman" panose="02020603050405020304" pitchFamily="18" charset="0"/>
              </a:rPr>
              <a:t>Österhaninge</a:t>
            </a:r>
            <a:r>
              <a:rPr lang="sv-SE" sz="1600" i="1" dirty="0">
                <a:effectLst/>
                <a:latin typeface="Georgia" panose="02040502050405020303" pitchFamily="18" charset="0"/>
                <a:ea typeface="Calibri" panose="020F0502020204030204" pitchFamily="34" charset="0"/>
                <a:cs typeface="Times New Roman" panose="02020603050405020304" pitchFamily="18" charset="0"/>
              </a:rPr>
              <a:t>, Haninge kommun) och genomgick analys av 35 läkemedelssubstanser. </a:t>
            </a:r>
          </a:p>
        </p:txBody>
      </p:sp>
      <p:pic>
        <p:nvPicPr>
          <p:cNvPr id="6" name="Bildobjekt 5">
            <a:extLst>
              <a:ext uri="{FF2B5EF4-FFF2-40B4-BE49-F238E27FC236}">
                <a16:creationId xmlns:a16="http://schemas.microsoft.com/office/drawing/2014/main" id="{E2276F3C-4373-86D7-33D3-9313B3BA880B}"/>
              </a:ext>
            </a:extLst>
          </p:cNvPr>
          <p:cNvPicPr>
            <a:picLocks noChangeAspect="1"/>
          </p:cNvPicPr>
          <p:nvPr/>
        </p:nvPicPr>
        <p:blipFill>
          <a:blip r:embed="rId2"/>
          <a:stretch>
            <a:fillRect/>
          </a:stretch>
        </p:blipFill>
        <p:spPr>
          <a:xfrm>
            <a:off x="8199618" y="1397530"/>
            <a:ext cx="3476443" cy="1765688"/>
          </a:xfrm>
          <a:prstGeom prst="rect">
            <a:avLst/>
          </a:prstGeom>
        </p:spPr>
      </p:pic>
      <p:sp>
        <p:nvSpPr>
          <p:cNvPr id="7" name="textruta 6">
            <a:extLst>
              <a:ext uri="{FF2B5EF4-FFF2-40B4-BE49-F238E27FC236}">
                <a16:creationId xmlns:a16="http://schemas.microsoft.com/office/drawing/2014/main" id="{D37E0303-C0F7-2B47-41FE-368FF96F31DC}"/>
              </a:ext>
            </a:extLst>
          </p:cNvPr>
          <p:cNvSpPr txBox="1"/>
          <p:nvPr/>
        </p:nvSpPr>
        <p:spPr>
          <a:xfrm>
            <a:off x="9698636" y="1397530"/>
            <a:ext cx="1977424" cy="246221"/>
          </a:xfrm>
          <a:prstGeom prst="rect">
            <a:avLst/>
          </a:prstGeom>
          <a:noFill/>
        </p:spPr>
        <p:txBody>
          <a:bodyPr wrap="square" rtlCol="0">
            <a:spAutoFit/>
          </a:bodyPr>
          <a:lstStyle/>
          <a:p>
            <a:pPr algn="r"/>
            <a:r>
              <a:rPr lang="sv-SE" sz="1000" dirty="0">
                <a:effectLst/>
                <a:latin typeface="Georgia" panose="02040502050405020303" pitchFamily="18" charset="0"/>
                <a:ea typeface="Calibri" panose="020F0502020204030204" pitchFamily="34" charset="0"/>
                <a:cs typeface="Times New Roman" panose="02020603050405020304" pitchFamily="18" charset="0"/>
              </a:rPr>
              <a:t>Foto: Jan Klasson</a:t>
            </a:r>
            <a:endParaRPr lang="sv-SE" sz="1000" dirty="0"/>
          </a:p>
        </p:txBody>
      </p:sp>
    </p:spTree>
    <p:extLst>
      <p:ext uri="{BB962C8B-B14F-4D97-AF65-F5344CB8AC3E}">
        <p14:creationId xmlns:p14="http://schemas.microsoft.com/office/powerpoint/2010/main" val="107078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6418E-9900-E646-9474-81CD92A328B1}"/>
              </a:ext>
            </a:extLst>
          </p:cNvPr>
          <p:cNvSpPr>
            <a:spLocks noGrp="1"/>
          </p:cNvSpPr>
          <p:nvPr>
            <p:ph type="title"/>
          </p:nvPr>
        </p:nvSpPr>
        <p:spPr/>
        <p:txBody>
          <a:bodyPr/>
          <a:lstStyle/>
          <a:p>
            <a:r>
              <a:rPr lang="sv-SE" sz="3200" dirty="0"/>
              <a:t>Resultat</a:t>
            </a:r>
            <a:endParaRPr lang="sv-SE" dirty="0"/>
          </a:p>
        </p:txBody>
      </p:sp>
      <p:sp>
        <p:nvSpPr>
          <p:cNvPr id="3" name="Platshållare för text 2">
            <a:extLst>
              <a:ext uri="{FF2B5EF4-FFF2-40B4-BE49-F238E27FC236}">
                <a16:creationId xmlns:a16="http://schemas.microsoft.com/office/drawing/2014/main" id="{687D9A21-1E20-9246-B39A-E6E61DCD37E4}"/>
              </a:ext>
            </a:extLst>
          </p:cNvPr>
          <p:cNvSpPr>
            <a:spLocks noGrp="1"/>
          </p:cNvSpPr>
          <p:nvPr>
            <p:ph type="body" sz="quarter" idx="11"/>
          </p:nvPr>
        </p:nvSpPr>
        <p:spPr/>
        <p:txBody>
          <a:bodyPr/>
          <a:lstStyle/>
          <a:p>
            <a:r>
              <a:rPr lang="sv-SE" sz="1800" kern="100" dirty="0">
                <a:latin typeface="Georgia" panose="02040502050405020303" pitchFamily="18" charset="0"/>
                <a:ea typeface="Times New Roman" panose="02020603050405020304" pitchFamily="18" charset="0"/>
                <a:cs typeface="Times New Roman" panose="02020603050405020304" pitchFamily="18" charset="0"/>
              </a:rPr>
              <a:t>Studiens resultat från läkemedelsanalyserna tyder bl.a. på:</a:t>
            </a:r>
            <a:endParaRPr lang="sv-SE" sz="1800" kern="100" dirty="0">
              <a:effectLst/>
              <a:latin typeface="Georgia" panose="02040502050405020303"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sv-SE" sz="1800" kern="100" dirty="0">
                <a:effectLst/>
                <a:latin typeface="Georgia" panose="02040502050405020303" pitchFamily="18" charset="0"/>
                <a:ea typeface="Times New Roman" panose="02020603050405020304" pitchFamily="18" charset="0"/>
                <a:cs typeface="Times New Roman" panose="02020603050405020304" pitchFamily="18" charset="0"/>
              </a:rPr>
              <a:t>att ureabehandling av klosettavloppsvattnet i vissa fall bidrar till reduktion av läkemedelssubstanser, i andra fall till en ökning av läkemedelssubstanser,</a:t>
            </a:r>
          </a:p>
          <a:p>
            <a:pPr marL="285750" indent="-285750">
              <a:buFont typeface="Arial" panose="020B0604020202020204" pitchFamily="34" charset="0"/>
              <a:buChar char="•"/>
            </a:pPr>
            <a:r>
              <a:rPr lang="sv-SE" sz="1800" dirty="0">
                <a:latin typeface="Georgia" panose="02040502050405020303" pitchFamily="18" charset="0"/>
                <a:ea typeface="Calibri" panose="020F0502020204030204" pitchFamily="34" charset="0"/>
                <a:cs typeface="Times New Roman" panose="02020603050405020304" pitchFamily="18" charset="0"/>
              </a:rPr>
              <a:t>samtidigt som</a:t>
            </a:r>
            <a:r>
              <a:rPr lang="sv-SE" sz="1800" dirty="0">
                <a:effectLst/>
                <a:latin typeface="Georgia" panose="02040502050405020303" pitchFamily="18" charset="0"/>
                <a:ea typeface="Calibri" panose="020F0502020204030204" pitchFamily="34" charset="0"/>
                <a:cs typeface="Times New Roman" panose="02020603050405020304" pitchFamily="18" charset="0"/>
              </a:rPr>
              <a:t> studiens dataunderlag var för litet för att kunna dra slutsatser om halter eller reduktionsnivåer av olika läkemedelsrester i klosettavloppsvattnet efter ureabehandling.</a:t>
            </a:r>
          </a:p>
          <a:p>
            <a:pPr marL="285750" indent="-285750">
              <a:buFont typeface="Arial" panose="020B0604020202020204" pitchFamily="34" charset="0"/>
              <a:buChar char="•"/>
            </a:pPr>
            <a:r>
              <a:rPr lang="sv-SE" sz="1800" dirty="0">
                <a:effectLst/>
                <a:latin typeface="Georgia" panose="02040502050405020303" pitchFamily="18" charset="0"/>
                <a:ea typeface="Calibri" panose="020F0502020204030204" pitchFamily="34" charset="0"/>
                <a:cs typeface="Times New Roman" panose="02020603050405020304" pitchFamily="18" charset="0"/>
              </a:rPr>
              <a:t>att läkemedelshalter i </a:t>
            </a:r>
            <a:r>
              <a:rPr lang="sv-SE" sz="1800" dirty="0" err="1">
                <a:effectLst/>
                <a:latin typeface="Georgia" panose="02040502050405020303" pitchFamily="18" charset="0"/>
                <a:ea typeface="Calibri" panose="020F0502020204030204" pitchFamily="34" charset="0"/>
                <a:cs typeface="Times New Roman" panose="02020603050405020304" pitchFamily="18" charset="0"/>
              </a:rPr>
              <a:t>duplikata</a:t>
            </a:r>
            <a:r>
              <a:rPr lang="sv-SE" sz="1800" dirty="0">
                <a:effectLst/>
                <a:latin typeface="Georgia" panose="02040502050405020303" pitchFamily="18" charset="0"/>
                <a:ea typeface="Calibri" panose="020F0502020204030204" pitchFamily="34" charset="0"/>
                <a:cs typeface="Times New Roman" panose="02020603050405020304" pitchFamily="18" charset="0"/>
              </a:rPr>
              <a:t> prover stämde överens, vilket tyder på att representativa prov kan tas ut och det går att analysera fraktionen med använd analysmetod.</a:t>
            </a:r>
          </a:p>
        </p:txBody>
      </p:sp>
      <p:sp>
        <p:nvSpPr>
          <p:cNvPr id="5" name="textruta 4">
            <a:extLst>
              <a:ext uri="{FF2B5EF4-FFF2-40B4-BE49-F238E27FC236}">
                <a16:creationId xmlns:a16="http://schemas.microsoft.com/office/drawing/2014/main" id="{002036F1-33A3-EBFD-377D-F0DC844F8CA1}"/>
              </a:ext>
            </a:extLst>
          </p:cNvPr>
          <p:cNvSpPr txBox="1"/>
          <p:nvPr/>
        </p:nvSpPr>
        <p:spPr>
          <a:xfrm>
            <a:off x="8192125" y="1397530"/>
            <a:ext cx="3483938"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sv-SE" sz="1600" i="1" dirty="0"/>
              <a:t>Kortfattat syfte:</a:t>
            </a:r>
          </a:p>
          <a:p>
            <a:pPr algn="ctr"/>
            <a:endParaRPr lang="sv-SE" sz="1600" i="1" dirty="0"/>
          </a:p>
          <a:p>
            <a:pPr algn="ctr"/>
            <a:r>
              <a:rPr lang="sv-SE" sz="1600" i="1" kern="100" dirty="0">
                <a:effectLst/>
                <a:latin typeface="Georgia" panose="02040502050405020303" pitchFamily="18" charset="0"/>
                <a:ea typeface="Times New Roman" panose="02020603050405020304" pitchFamily="18" charset="0"/>
                <a:cs typeface="Times New Roman" panose="02020603050405020304" pitchFamily="18" charset="0"/>
              </a:rPr>
              <a:t>Det övergripande syftet med projektet var att öka acceptansen av hygieniserad slutprodukt som ska spridas på åkermark, genom att undersöka om och hur ureabehandling bidrar till reduktion av läkemedelsrester i inkommande klosettavloppsvatten eller om en kompletterande metod kan vara aktuell.</a:t>
            </a:r>
            <a:endParaRPr lang="sv-SE" sz="1600" i="1" dirty="0"/>
          </a:p>
        </p:txBody>
      </p:sp>
    </p:spTree>
    <p:extLst>
      <p:ext uri="{BB962C8B-B14F-4D97-AF65-F5344CB8AC3E}">
        <p14:creationId xmlns:p14="http://schemas.microsoft.com/office/powerpoint/2010/main" val="118391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73639A-B709-AB4A-B384-F69AACAF85CC}"/>
              </a:ext>
            </a:extLst>
          </p:cNvPr>
          <p:cNvSpPr>
            <a:spLocks noGrp="1"/>
          </p:cNvSpPr>
          <p:nvPr>
            <p:ph type="title"/>
          </p:nvPr>
        </p:nvSpPr>
        <p:spPr/>
        <p:txBody>
          <a:bodyPr/>
          <a:lstStyle/>
          <a:p>
            <a:r>
              <a:rPr lang="sv-SE" sz="3200" dirty="0"/>
              <a:t>Slutsatser</a:t>
            </a:r>
            <a:endParaRPr lang="sv-SE" dirty="0"/>
          </a:p>
        </p:txBody>
      </p:sp>
      <p:sp>
        <p:nvSpPr>
          <p:cNvPr id="3" name="Platshållare för text 2">
            <a:extLst>
              <a:ext uri="{FF2B5EF4-FFF2-40B4-BE49-F238E27FC236}">
                <a16:creationId xmlns:a16="http://schemas.microsoft.com/office/drawing/2014/main" id="{1F5EF221-8C43-1E4F-8D84-27D8FEA14357}"/>
              </a:ext>
            </a:extLst>
          </p:cNvPr>
          <p:cNvSpPr>
            <a:spLocks noGrp="1"/>
          </p:cNvSpPr>
          <p:nvPr>
            <p:ph type="body" sz="quarter" idx="11"/>
          </p:nvPr>
        </p:nvSpPr>
        <p:spPr/>
        <p:txBody>
          <a:bodyPr>
            <a:normAutofit/>
          </a:bodyPr>
          <a:lstStyle/>
          <a:p>
            <a:pPr marL="285750" indent="-285750">
              <a:buFont typeface="Arial" panose="020B0604020202020204" pitchFamily="34" charset="0"/>
              <a:buChar char="•"/>
            </a:pPr>
            <a:r>
              <a:rPr lang="sv-SE" sz="1800" dirty="0">
                <a:effectLst/>
                <a:latin typeface="Georgia" panose="02040502050405020303" pitchFamily="18" charset="0"/>
                <a:ea typeface="Calibri" panose="020F0502020204030204" pitchFamily="34" charset="0"/>
                <a:cs typeface="Times New Roman" panose="02020603050405020304" pitchFamily="18" charset="0"/>
              </a:rPr>
              <a:t>Det eventuella behovet av en kompletterande metod för läkemedelsresning bygger på att öka acceptansen för slutprodukten. </a:t>
            </a:r>
          </a:p>
          <a:p>
            <a:pPr marL="285750" indent="-285750">
              <a:buFont typeface="Arial" panose="020B0604020202020204" pitchFamily="34" charset="0"/>
              <a:buChar char="•"/>
            </a:pPr>
            <a:r>
              <a:rPr lang="sv-SE" sz="1800" dirty="0">
                <a:effectLst/>
                <a:latin typeface="Georgia" panose="02040502050405020303" pitchFamily="18" charset="0"/>
                <a:ea typeface="Calibri" panose="020F0502020204030204" pitchFamily="34" charset="0"/>
                <a:cs typeface="Times New Roman" panose="02020603050405020304" pitchFamily="18" charset="0"/>
              </a:rPr>
              <a:t>För att en kompletterande metod ska vara motiverad och bidra positivt till ureabehandling av källsorterade fraktioner krävs att den inte påverkar växtnäringsinnehållet negativt, dvs. att kväveinnehållet ska behållas eller till och med öka.</a:t>
            </a:r>
            <a:endParaRPr lang="sv-SE" sz="1800" dirty="0">
              <a:effectLs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sv-SE" sz="1800" dirty="0">
                <a:effectLst/>
                <a:latin typeface="Georgia" panose="02040502050405020303" pitchFamily="18" charset="0"/>
                <a:ea typeface="Calibri" panose="020F0502020204030204" pitchFamily="34" charset="0"/>
                <a:cs typeface="Times New Roman" panose="02020603050405020304" pitchFamily="18" charset="0"/>
              </a:rPr>
              <a:t>Syrabehandling visade sig inte vara aktuell som kompletterande metod efter ureabehandling, </a:t>
            </a:r>
            <a:r>
              <a:rPr lang="sv-SE" sz="1800" dirty="0">
                <a:latin typeface="+mj-lt"/>
              </a:rPr>
              <a:t>pga. mycket avancerad och tidskrävande process.</a:t>
            </a:r>
          </a:p>
          <a:p>
            <a:pPr marL="285750" indent="-285750">
              <a:buFont typeface="Arial" panose="020B0604020202020204" pitchFamily="34" charset="0"/>
              <a:buChar char="•"/>
            </a:pPr>
            <a:r>
              <a:rPr lang="sv-SE" sz="1800" dirty="0">
                <a:effectLst/>
                <a:latin typeface="Georgia" panose="02040502050405020303" pitchFamily="18" charset="0"/>
                <a:ea typeface="Calibri" panose="020F0502020204030204" pitchFamily="34" charset="0"/>
                <a:cs typeface="Times New Roman" panose="02020603050405020304" pitchFamily="18" charset="0"/>
              </a:rPr>
              <a:t>Kemisk oxidation av klosettavloppsvatten skulle dock kunna vara en intressant metod för läkemedelsreduktion av ureabehandlat klosettavloppsvatten, men metoden behöver studeras och utvärderas. Intresset grundar sig dels i metodens förväntade positiva effekter, dels i att ska vara en enkel metod.</a:t>
            </a:r>
            <a:endParaRPr lang="sv-SE" dirty="0"/>
          </a:p>
        </p:txBody>
      </p:sp>
      <p:sp>
        <p:nvSpPr>
          <p:cNvPr id="4" name="Platshållare för bild 3">
            <a:extLst>
              <a:ext uri="{FF2B5EF4-FFF2-40B4-BE49-F238E27FC236}">
                <a16:creationId xmlns:a16="http://schemas.microsoft.com/office/drawing/2014/main" id="{B9FD2E4E-5D9B-E142-BF31-A5E7F3F88FA7}"/>
              </a:ext>
            </a:extLst>
          </p:cNvPr>
          <p:cNvSpPr>
            <a:spLocks noGrp="1"/>
          </p:cNvSpPr>
          <p:nvPr>
            <p:ph type="pic" sz="quarter" idx="12"/>
          </p:nvPr>
        </p:nvSpPr>
        <p:spPr>
          <a:xfrm>
            <a:off x="7941733" y="1397530"/>
            <a:ext cx="3734330" cy="4258203"/>
          </a:xfrm>
        </p:spPr>
      </p:sp>
    </p:spTree>
    <p:extLst>
      <p:ext uri="{BB962C8B-B14F-4D97-AF65-F5344CB8AC3E}">
        <p14:creationId xmlns:p14="http://schemas.microsoft.com/office/powerpoint/2010/main" val="87174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C75405-E0AD-3E4D-A5AF-2AE73C42BD30}"/>
              </a:ext>
            </a:extLst>
          </p:cNvPr>
          <p:cNvSpPr>
            <a:spLocks noGrp="1"/>
          </p:cNvSpPr>
          <p:nvPr>
            <p:ph type="title"/>
          </p:nvPr>
        </p:nvSpPr>
        <p:spPr/>
        <p:txBody>
          <a:bodyPr>
            <a:noAutofit/>
          </a:bodyPr>
          <a:lstStyle/>
          <a:p>
            <a:r>
              <a:rPr lang="sv-SE" sz="3200" dirty="0"/>
              <a:t>Rapportinformation (fylls i av Avfall Sverige</a:t>
            </a:r>
          </a:p>
        </p:txBody>
      </p:sp>
      <p:sp>
        <p:nvSpPr>
          <p:cNvPr id="3" name="Platshållare för text 2">
            <a:extLst>
              <a:ext uri="{FF2B5EF4-FFF2-40B4-BE49-F238E27FC236}">
                <a16:creationId xmlns:a16="http://schemas.microsoft.com/office/drawing/2014/main" id="{D0ADCDA3-280B-4B40-998E-17282984CED1}"/>
              </a:ext>
            </a:extLst>
          </p:cNvPr>
          <p:cNvSpPr>
            <a:spLocks noGrp="1"/>
          </p:cNvSpPr>
          <p:nvPr>
            <p:ph type="body" sz="quarter" idx="11"/>
          </p:nvPr>
        </p:nvSpPr>
        <p:spPr/>
        <p:txBody>
          <a:bodyPr/>
          <a:lstStyle/>
          <a:p>
            <a:r>
              <a:rPr lang="sv-SE" kern="0" dirty="0"/>
              <a:t>Rapporten finns för nedladdning (kostnadsfritt för Avfall Sveriges medlemmar) från </a:t>
            </a:r>
            <a:r>
              <a:rPr lang="sv-SE" kern="0" dirty="0">
                <a:hlinkClick r:id="rId2"/>
              </a:rPr>
              <a:t>www.avfallsverige.se</a:t>
            </a:r>
            <a:endParaRPr lang="sv-SE" kern="0" dirty="0"/>
          </a:p>
          <a:p>
            <a:endParaRPr lang="sv-SE" kern="0" dirty="0"/>
          </a:p>
          <a:p>
            <a:r>
              <a:rPr lang="sv-SE" kern="0" dirty="0"/>
              <a:t>Mer information om detta projekt kan du få från:</a:t>
            </a:r>
          </a:p>
          <a:p>
            <a:endParaRPr lang="sv-SE" dirty="0"/>
          </a:p>
        </p:txBody>
      </p:sp>
      <p:sp>
        <p:nvSpPr>
          <p:cNvPr id="4" name="Platshållare för bild 3">
            <a:extLst>
              <a:ext uri="{FF2B5EF4-FFF2-40B4-BE49-F238E27FC236}">
                <a16:creationId xmlns:a16="http://schemas.microsoft.com/office/drawing/2014/main" id="{47A8CD13-ABA9-554D-AD69-465ACB141EA8}"/>
              </a:ext>
            </a:extLst>
          </p:cNvPr>
          <p:cNvSpPr>
            <a:spLocks noGrp="1"/>
          </p:cNvSpPr>
          <p:nvPr>
            <p:ph type="pic" sz="quarter" idx="12"/>
          </p:nvPr>
        </p:nvSpPr>
        <p:spPr/>
      </p:sp>
    </p:spTree>
    <p:extLst>
      <p:ext uri="{BB962C8B-B14F-4D97-AF65-F5344CB8AC3E}">
        <p14:creationId xmlns:p14="http://schemas.microsoft.com/office/powerpoint/2010/main" val="1580263107"/>
      </p:ext>
    </p:extLst>
  </p:cSld>
  <p:clrMapOvr>
    <a:masterClrMapping/>
  </p:clrMapOvr>
</p:sld>
</file>

<file path=ppt/theme/theme1.xml><?xml version="1.0" encoding="utf-8"?>
<a:theme xmlns:a="http://schemas.openxmlformats.org/drawingml/2006/main" name="AvfallSverige-mall">
  <a:themeElements>
    <a:clrScheme name="Avfall Sverige">
      <a:dk1>
        <a:sysClr val="windowText" lastClr="000000"/>
      </a:dk1>
      <a:lt1>
        <a:sysClr val="window" lastClr="FFFFFF"/>
      </a:lt1>
      <a:dk2>
        <a:srgbClr val="007079"/>
      </a:dk2>
      <a:lt2>
        <a:srgbClr val="669C9F"/>
      </a:lt2>
      <a:accent1>
        <a:srgbClr val="004C73"/>
      </a:accent1>
      <a:accent2>
        <a:srgbClr val="51B8CF"/>
      </a:accent2>
      <a:accent3>
        <a:srgbClr val="9B064A"/>
      </a:accent3>
      <a:accent4>
        <a:srgbClr val="EC9C00"/>
      </a:accent4>
      <a:accent5>
        <a:srgbClr val="44A12B"/>
      </a:accent5>
      <a:accent6>
        <a:srgbClr val="CC003A"/>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pportpresentation-mall 190429" id="{B66FCBE3-748F-3C4D-8ABD-947A9AFB897E}" vid="{BA1568FF-1C9B-9F49-924E-93DC5DC385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Rapportpresentation-mall 191204</Template>
  <TotalTime>45</TotalTime>
  <Words>479</Words>
  <Application>Microsoft Office PowerPoint</Application>
  <PresentationFormat>Bredbild</PresentationFormat>
  <Paragraphs>41</Paragraphs>
  <Slides>6</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Arial</vt:lpstr>
      <vt:lpstr>Calibri</vt:lpstr>
      <vt:lpstr>Georgia</vt:lpstr>
      <vt:lpstr>AvfallSverige-mall</vt:lpstr>
      <vt:lpstr>Läkemedelsreduktion vid ureabehandling av källsorterat klosettavloppsvatten – en förstudie</vt:lpstr>
      <vt:lpstr>Fylls i av Avfall Sverige</vt:lpstr>
      <vt:lpstr>Bakgrund</vt:lpstr>
      <vt:lpstr>Resultat</vt:lpstr>
      <vt:lpstr>Slutsatser</vt:lpstr>
      <vt:lpstr>Rapportinformation (fylls i av Avfall Sverige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Läkemedelsreduktion vid ureabehandlinghygienisering av källsorterat klosettavloppsvatten – en förstudie</dc:title>
  <dc:creator>Emelie Ljung</dc:creator>
  <cp:lastModifiedBy>Emelie Ljung</cp:lastModifiedBy>
  <cp:revision>3</cp:revision>
  <dcterms:created xsi:type="dcterms:W3CDTF">2023-05-15T11:14:18Z</dcterms:created>
  <dcterms:modified xsi:type="dcterms:W3CDTF">2023-05-15T12:12:27Z</dcterms:modified>
</cp:coreProperties>
</file>