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84"/>
  </p:normalViewPr>
  <p:slideViewPr>
    <p:cSldViewPr snapToGrid="0" snapToObjects="1">
      <p:cViewPr varScale="1">
        <p:scale>
          <a:sx n="128" d="100"/>
          <a:sy n="128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Lönnermark" userId="ca9114c0-69c6-4a2b-948c-d6c2a53ec2a7" providerId="ADAL" clId="{F17313B0-5CE4-43E1-B885-70E13DAE8C71}"/>
    <pc:docChg chg="modSld">
      <pc:chgData name="Anders Lönnermark" userId="ca9114c0-69c6-4a2b-948c-d6c2a53ec2a7" providerId="ADAL" clId="{F17313B0-5CE4-43E1-B885-70E13DAE8C71}" dt="2023-06-22T14:10:49.155" v="0" actId="20577"/>
      <pc:docMkLst>
        <pc:docMk/>
      </pc:docMkLst>
      <pc:sldChg chg="modSp mod">
        <pc:chgData name="Anders Lönnermark" userId="ca9114c0-69c6-4a2b-948c-d6c2a53ec2a7" providerId="ADAL" clId="{F17313B0-5CE4-43E1-B885-70E13DAE8C71}" dt="2023-06-22T14:10:49.155" v="0" actId="20577"/>
        <pc:sldMkLst>
          <pc:docMk/>
          <pc:sldMk cId="871741531" sldId="268"/>
        </pc:sldMkLst>
        <pc:spChg chg="mod">
          <ac:chgData name="Anders Lönnermark" userId="ca9114c0-69c6-4a2b-948c-d6c2a53ec2a7" providerId="ADAL" clId="{F17313B0-5CE4-43E1-B885-70E13DAE8C71}" dt="2023-06-22T14:10:49.155" v="0" actId="20577"/>
          <ac:spMkLst>
            <pc:docMk/>
            <pc:sldMk cId="871741531" sldId="268"/>
            <ac:spMk id="3" creationId="{1F5EF221-8C43-1E4F-8D84-27D8FEA143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risecloud.sharepoint.com/sites/88896fb5b03a4faebd857f2ac729e49e/Delade%20dokument/Teoretisk%20riskanalys/Data%20i%20Excel%20-%20Hanna%20K/Sammanst&#228;llning%20riskmatris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59449252830054"/>
          <c:y val="4.6549103683516661E-2"/>
          <c:w val="0.78692487528693267"/>
          <c:h val="0.78935936743388535"/>
        </c:manualLayout>
      </c:layout>
      <c:scatterChart>
        <c:scatterStyle val="lineMarker"/>
        <c:varyColors val="0"/>
        <c:ser>
          <c:idx val="0"/>
          <c:order val="0"/>
          <c:tx>
            <c:v>Avfallstippar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47625">
                <a:solidFill>
                  <a:srgbClr val="00B050"/>
                </a:solidFill>
              </a:ln>
              <a:effectLst/>
            </c:spPr>
          </c:marker>
          <c:xVal>
            <c:numRef>
              <c:f>'Luftutsläpp. utan matriser'!$BB$4:$BB$9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xVal>
          <c:yVal>
            <c:numRef>
              <c:f>'Luftutsläpp. utan matriser'!$BC$4:$BC$9</c:f>
              <c:numCache>
                <c:formatCode>General</c:formatCode>
                <c:ptCount val="6"/>
                <c:pt idx="0">
                  <c:v>1385</c:v>
                </c:pt>
                <c:pt idx="1">
                  <c:v>261</c:v>
                </c:pt>
                <c:pt idx="2">
                  <c:v>3.5</c:v>
                </c:pt>
                <c:pt idx="3">
                  <c:v>7.5</c:v>
                </c:pt>
                <c:pt idx="4">
                  <c:v>100</c:v>
                </c:pt>
                <c:pt idx="5">
                  <c:v>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17-4D38-8D7A-0043D17B2888}"/>
            </c:ext>
          </c:extLst>
        </c:ser>
        <c:ser>
          <c:idx val="1"/>
          <c:order val="1"/>
          <c:tx>
            <c:v>El &amp; Elektronikavfall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47625">
                <a:solidFill>
                  <a:srgbClr val="0070C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22277528183704357"/>
                  <c:y val="-1.6640190233499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Isolerade kablar</a:t>
                    </a:r>
                    <a:r>
                      <a:rPr lang="en-US" baseline="0"/>
                      <a:t> i container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017-4D38-8D7A-0043D17B2888}"/>
                </c:ext>
              </c:extLst>
            </c:dLbl>
            <c:dLbl>
              <c:idx val="3"/>
              <c:layout>
                <c:manualLayout>
                  <c:x val="2.3219450178147642E-2"/>
                  <c:y val="8.7312161900580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TV med </a:t>
                    </a:r>
                    <a:r>
                      <a:rPr lang="en-US" dirty="0" err="1"/>
                      <a:t>flamskydd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017-4D38-8D7A-0043D17B2888}"/>
                </c:ext>
              </c:extLst>
            </c:dLbl>
            <c:dLbl>
              <c:idx val="5"/>
              <c:layout>
                <c:manualLayout>
                  <c:x val="2.5690747903074074E-2"/>
                  <c:y val="2.67723732718116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Blanda</a:t>
                    </a:r>
                    <a:r>
                      <a:rPr lang="en-US" baseline="0"/>
                      <a:t>d E-avfall med vattenbegjutning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017-4D38-8D7A-0043D17B2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'Luftutsläpp. utan matriser'!$BD$4:$BD$9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xVal>
          <c:yVal>
            <c:numRef>
              <c:f>'Luftutsläpp. utan matriser'!$BE$4:$BE$9</c:f>
              <c:numCache>
                <c:formatCode>General</c:formatCode>
                <c:ptCount val="6"/>
                <c:pt idx="0">
                  <c:v>920</c:v>
                </c:pt>
                <c:pt idx="1">
                  <c:v>11900</c:v>
                </c:pt>
                <c:pt idx="2">
                  <c:v>1000</c:v>
                </c:pt>
                <c:pt idx="3">
                  <c:v>10000</c:v>
                </c:pt>
                <c:pt idx="4">
                  <c:v>1300</c:v>
                </c:pt>
                <c:pt idx="5">
                  <c:v>17000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017-4D38-8D7A-0043D17B2888}"/>
            </c:ext>
          </c:extLst>
        </c:ser>
        <c:ser>
          <c:idx val="2"/>
          <c:order val="2"/>
          <c:tx>
            <c:strRef>
              <c:f>'Luftutsläpp. utan matriser'!$BG$3</c:f>
              <c:strCache>
                <c:ptCount val="1"/>
                <c:pt idx="0">
                  <c:v>Typiskt material i verksamhetsavfall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476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PVC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017-4D38-8D7A-0043D17B2888}"/>
                </c:ext>
              </c:extLst>
            </c:dLbl>
            <c:dLbl>
              <c:idx val="8"/>
              <c:layout>
                <c:manualLayout>
                  <c:x val="-0.14077359451710705"/>
                  <c:y val="7.755029014189267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PUR, PS, PE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017-4D38-8D7A-0043D17B2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'Luftutsläpp. utan matriser'!$BF$4:$BF$14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xVal>
          <c:yVal>
            <c:numRef>
              <c:f>'Luftutsläpp. utan matriser'!$BG$4:$BG$14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12</c:v>
                </c:pt>
                <c:pt idx="4">
                  <c:v>2200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017-4D38-8D7A-0043D17B2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837064"/>
        <c:axId val="992841000"/>
      </c:scatterChart>
      <c:valAx>
        <c:axId val="992837064"/>
        <c:scaling>
          <c:orientation val="minMax"/>
          <c:min val="0.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2841000"/>
        <c:crosses val="autoZero"/>
        <c:crossBetween val="midCat"/>
      </c:valAx>
      <c:valAx>
        <c:axId val="9928410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PCDD/F emissionsfaktor</a:t>
                </a:r>
                <a:r>
                  <a:rPr lang="sv-SE" baseline="0"/>
                  <a:t> </a:t>
                </a:r>
                <a:r>
                  <a:rPr lang="sv-SE"/>
                  <a:t>ng TEQ /kg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2837064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legendEntry>
      <c:layout>
        <c:manualLayout>
          <c:xMode val="edge"/>
          <c:yMode val="edge"/>
          <c:x val="6.4724045681778314E-4"/>
          <c:y val="0.86666387811292678"/>
          <c:w val="0.99564522355338392"/>
          <c:h val="0.11007103484450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2023-06-29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(Rapportnummer)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Avfallsbränder, emissioner och risker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Juni 2023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32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RISE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dirty="0">
                <a:solidFill>
                  <a:schemeClr val="tx1"/>
                </a:solidFill>
              </a:rPr>
              <a:t>Hanna Kumlin</a:t>
            </a:r>
            <a:r>
              <a:rPr lang="sv-SE" sz="2000" dirty="0">
                <a:solidFill>
                  <a:schemeClr val="tx1"/>
                </a:solidFill>
              </a:rPr>
              <a:t>, RISE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Finansiär:</a:t>
            </a:r>
          </a:p>
          <a:p>
            <a:r>
              <a:rPr lang="sv-SE" dirty="0">
                <a:solidFill>
                  <a:schemeClr val="tx1"/>
                </a:solidFill>
              </a:rPr>
              <a:t>Avfall Sverige AB</a:t>
            </a: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Projektet har genomförts med syftet att k</a:t>
            </a: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omplettera tidigare sammanställningar av emissioner till luft, mark och vatten.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Lagring av samt hantering och bearbetning av avfall innebär en brandrisk.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 bränder innebär emissioner av toxiska ämnen till luft, mark</a:t>
            </a:r>
            <a:r>
              <a:rPr lang="sv-SE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och</a:t>
            </a:r>
            <a:r>
              <a:rPr lang="sv-S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Emissioner från bränder i verksamhetsavfall har sammanställts genom en litteraturstudie samt data från avfallsbränder.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En riskbedömning av ämnenas farlighet har gjorts.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En sammanställning har gjorts av erfarenheter kring avfallsbränder.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pic>
        <p:nvPicPr>
          <p:cNvPr id="6" name="Picture Placeholder 5" descr="A picture containing sky, cloud, outdoor, pollution&#10;&#10;Description automatically generated">
            <a:extLst>
              <a:ext uri="{FF2B5EF4-FFF2-40B4-BE49-F238E27FC236}">
                <a16:creationId xmlns:a16="http://schemas.microsoft.com/office/drawing/2014/main" id="{9090A1DC-CB16-8A32-EB2E-F135123864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6168" r="6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Alla typer av avfall släpper ut ämnen från flertalet ekotoxiska och hälsovådliga föroreningsklasser till luft, mark och vatten (PAH, VOC, Dioxiner, Tungmetaller).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Tungmetaller hittas i släckvatten även om inte avfallet innehåller stora mängder tungmetaller.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Släckvattnet var nästan alltid allvarligt förorenat av VOC.  Mätningar av VOC i luft visar mer toxisk sammansättning vid avfallsbrand än vid skogsbrand.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Brand i elektronikavfall utmärker sig särskilt med högre halter dioxiner, PAH och metaller.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Särskilda riskfaktorer för emissioner till luft:  </a:t>
            </a:r>
            <a:br>
              <a:rPr lang="sv-SE" sz="1800" dirty="0">
                <a:cs typeface="Times New Roman" panose="02020603050405020304" pitchFamily="18" charset="0"/>
              </a:rPr>
            </a:br>
            <a:r>
              <a:rPr lang="sv-SE" sz="1800" dirty="0">
                <a:cs typeface="Times New Roman" panose="02020603050405020304" pitchFamily="18" charset="0"/>
              </a:rPr>
              <a:t>Hög andel plast, elektronik, flamskydd och ofullständig förbränning.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Times New Roman" panose="02020603050405020304" pitchFamily="18" charset="0"/>
              </a:rPr>
              <a:t>Erfarenheter från branschaktörer pekar särskilt ut brandförebyggande åtgärder enligt Avfall Sveriges rapport 2019:16 samt i vissa fall att släcka med sand för att minimera risken för och  emissioner från avfallsbränder.</a:t>
            </a:r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  <p:pic>
        <p:nvPicPr>
          <p:cNvPr id="8" name="Picture 12" descr="Polyklorerade dibensodioxiner – Wikipedia">
            <a:extLst>
              <a:ext uri="{FF2B5EF4-FFF2-40B4-BE49-F238E27FC236}">
                <a16:creationId xmlns:a16="http://schemas.microsoft.com/office/drawing/2014/main" id="{A0D8A1F9-C330-1A7F-BDA8-B292FB44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176" y="996728"/>
            <a:ext cx="1597794" cy="6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F07CBD8-9B6F-E4A3-3660-3F7B9CA47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939159"/>
              </p:ext>
            </p:extLst>
          </p:nvPr>
        </p:nvGraphicFramePr>
        <p:xfrm>
          <a:off x="7928814" y="1499648"/>
          <a:ext cx="4149926" cy="327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9FFB641-AEC5-AD20-2554-A9697BA613E7}"/>
              </a:ext>
            </a:extLst>
          </p:cNvPr>
          <p:cNvSpPr txBox="1"/>
          <p:nvPr/>
        </p:nvSpPr>
        <p:spPr>
          <a:xfrm>
            <a:off x="7928814" y="4741485"/>
            <a:ext cx="414992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1100" dirty="0">
                <a:latin typeface="+mj-lt"/>
                <a:cs typeface="Times New Roman" panose="02020603050405020304" pitchFamily="18" charset="0"/>
              </a:rPr>
              <a:t>Figur 1: Data från sammanställd litteratur för emissionsfaktorer av dioxiner till luft från bränder i:  blandade avfallstippar (grön); el och elektronikavfall (blå); olika material som hittas i verksamhetsavfall (orange). </a:t>
            </a:r>
          </a:p>
          <a:p>
            <a:pPr algn="just"/>
            <a:endParaRPr lang="sv-SE" sz="11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v-SE" sz="1100" dirty="0">
                <a:latin typeface="+mj-lt"/>
                <a:cs typeface="Times New Roman" panose="02020603050405020304" pitchFamily="18" charset="0"/>
              </a:rPr>
              <a:t>Brand i elektronikavfall och PVC utmärker sig särskilt med höga halter. 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Avfall Sveriges rapport 2019:16</a:t>
            </a:r>
            <a:r>
              <a:rPr lang="sv-SE" sz="18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ger god vägledning för att minska brandrisk och på så sätt minska emissionerna från avfallsbränder.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Risken för emissioner av PAH, VOC, metaller och halogener samt dioxiner och furaner till luft och vatten är mycket hög vid brand i alla typer av avfall.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Bränder i el- och elektronikavfall utgör en särskild risk för toxiska utsläpp.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För att begränsa emissioner bör en anläggning ha möjlighet till uppsamling av släckvatten.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Att täcka med sand kan vara ett effektivt sätt att släcka och minska emissioner till luft samt undvika att skapa släckvatten.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Vidare forskning behövs för att kartlägga risken för bränder i batteriavfall; utsläpp av PFAS vid brand i avfall; samt för att utreda effektiva släckmetoder för evidensbaserad släckning.</a:t>
            </a:r>
          </a:p>
        </p:txBody>
      </p:sp>
      <p:pic>
        <p:nvPicPr>
          <p:cNvPr id="8" name="Picture Placeholder 7" descr="A large pile of garbage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F0F276CE-091A-06E1-0BF8-2A5FC68210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6168" r="6168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381BE-E6DA-1C10-D122-F9A90DD5A475}"/>
              </a:ext>
            </a:extLst>
          </p:cNvPr>
          <p:cNvSpPr txBox="1"/>
          <p:nvPr/>
        </p:nvSpPr>
        <p:spPr>
          <a:xfrm>
            <a:off x="507234" y="5779979"/>
            <a:ext cx="60979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1000" dirty="0"/>
              <a:t> </a:t>
            </a:r>
            <a:r>
              <a:rPr lang="sv-SE" sz="1000" i="1" dirty="0"/>
              <a:t>Rekommendation för proaktivt brandskyddsarbete. </a:t>
            </a:r>
          </a:p>
        </p:txBody>
      </p:sp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  <a:br>
              <a:rPr lang="sv-SE" kern="0" dirty="0"/>
            </a:br>
            <a:r>
              <a:rPr lang="sv-SE" kern="0" dirty="0"/>
              <a:t>Fredrika </a:t>
            </a:r>
            <a:r>
              <a:rPr lang="sv-SE" kern="0" dirty="0" err="1"/>
              <a:t>Stranne</a:t>
            </a:r>
            <a:r>
              <a:rPr lang="sv-SE" kern="0" dirty="0"/>
              <a:t>, Miljörådgivare</a:t>
            </a:r>
          </a:p>
        </p:txBody>
      </p:sp>
      <p:pic>
        <p:nvPicPr>
          <p:cNvPr id="1030" name="Picture 6" descr="Avfallsbrand avslutad efter 1,5 år – Skånska Dagbladet">
            <a:extLst>
              <a:ext uri="{FF2B5EF4-FFF2-40B4-BE49-F238E27FC236}">
                <a16:creationId xmlns:a16="http://schemas.microsoft.com/office/drawing/2014/main" id="{2F976C64-DE0A-B0AB-55D4-AD615714E60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r="253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1c941a-76db-4cff-bbd3-df6fdc2f7c7b">
      <Terms xmlns="http://schemas.microsoft.com/office/infopath/2007/PartnerControls"/>
    </lcf76f155ced4ddcb4097134ff3c332f>
    <PDP_Desc xmlns="d118773c-da05-406f-9fe6-43499091b49b" xsi:nil="true"/>
    <TaxCatchAll xmlns="d118773c-da05-406f-9fe6-43499091b4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98EBF18200E547B2F7021B2A876908" ma:contentTypeVersion="10" ma:contentTypeDescription="Skapa ett nytt dokument." ma:contentTypeScope="" ma:versionID="0266f9a6815ce73dde32aa240d5fe473">
  <xsd:schema xmlns:xsd="http://www.w3.org/2001/XMLSchema" xmlns:xs="http://www.w3.org/2001/XMLSchema" xmlns:p="http://schemas.microsoft.com/office/2006/metadata/properties" xmlns:ns2="d118773c-da05-406f-9fe6-43499091b49b" xmlns:ns3="ff1c941a-76db-4cff-bbd3-df6fdc2f7c7b" targetNamespace="http://schemas.microsoft.com/office/2006/metadata/properties" ma:root="true" ma:fieldsID="c98fb4c3966a86b760f4709437ca1bb7" ns2:_="" ns3:_="">
    <xsd:import namespace="d118773c-da05-406f-9fe6-43499091b49b"/>
    <xsd:import namespace="ff1c941a-76db-4cff-bbd3-df6fdc2f7c7b"/>
    <xsd:element name="properties">
      <xsd:complexType>
        <xsd:sequence>
          <xsd:element name="documentManagement">
            <xsd:complexType>
              <xsd:all>
                <xsd:element ref="ns2:PDP_Desc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773c-da05-406f-9fe6-43499091b49b" elementFormDefault="qualified">
    <xsd:import namespace="http://schemas.microsoft.com/office/2006/documentManagement/types"/>
    <xsd:import namespace="http://schemas.microsoft.com/office/infopath/2007/PartnerControls"/>
    <xsd:element name="PDP_Desc" ma:index="8" nillable="true" ma:displayName="Beskrivning" ma:internalName="PDP_Desc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3b5768b6-ded4-419a-96b6-b3b610e8d1de}" ma:internalName="TaxCatchAll" ma:showField="CatchAllData" ma:web="d118773c-da05-406f-9fe6-43499091b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c941a-76db-4cff-bbd3-df6fdc2f7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416e829d-f284-4ff7-8186-3ac0651d9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626BA0-7806-44B1-8783-716F5D370D74}">
  <ds:schemaRefs>
    <ds:schemaRef ds:uri="http://schemas.microsoft.com/office/2006/metadata/properties"/>
    <ds:schemaRef ds:uri="http://schemas.microsoft.com/office/infopath/2007/PartnerControls"/>
    <ds:schemaRef ds:uri="ff1c941a-76db-4cff-bbd3-df6fdc2f7c7b"/>
    <ds:schemaRef ds:uri="d118773c-da05-406f-9fe6-43499091b49b"/>
  </ds:schemaRefs>
</ds:datastoreItem>
</file>

<file path=customXml/itemProps2.xml><?xml version="1.0" encoding="utf-8"?>
<ds:datastoreItem xmlns:ds="http://schemas.openxmlformats.org/officeDocument/2006/customXml" ds:itemID="{1B4F3D9D-6C20-4249-90B0-0B6ABB116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8773c-da05-406f-9fe6-43499091b49b"/>
    <ds:schemaRef ds:uri="ff1c941a-76db-4cff-bbd3-df6fdc2f7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33E03A-C99F-4539-AC39-01B2C65D9A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 (9)</Template>
  <TotalTime>284</TotalTime>
  <Words>476</Words>
  <Application>Microsoft Macintosh PowerPoint</Application>
  <PresentationFormat>Bredbild</PresentationFormat>
  <Paragraphs>46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AvfallSverige-mall</vt:lpstr>
      <vt:lpstr>Avfallsbränder, emissioner och risker</vt:lpstr>
      <vt:lpstr>PowerPoint-presentation</vt:lpstr>
      <vt:lpstr>Bakgrund</vt:lpstr>
      <vt:lpstr>Resultat</vt:lpstr>
      <vt:lpstr>Slutsatser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Avfallsbränder, emissioner och risker</dc:title>
  <dc:creator>Hanna Kumlin</dc:creator>
  <cp:lastModifiedBy>Andreas Bjäre</cp:lastModifiedBy>
  <cp:revision>12</cp:revision>
  <dcterms:created xsi:type="dcterms:W3CDTF">2023-06-21T12:58:31Z</dcterms:created>
  <dcterms:modified xsi:type="dcterms:W3CDTF">2023-06-29T12:55:30Z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0x010100CB98EBF18200E547B2F7021B2A876908</vt:lpwstr>
  </property>
  <property fmtid="{D5CDD505-2E9C-101B-9397-08002B2CF9AE}" pid="3" name="MediaServiceImageTags">
    <vt:lpwstr/>
  </property>
</Properties>
</file>