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64" r:id="rId2"/>
    <p:sldId id="265" r:id="rId3"/>
    <p:sldId id="266" r:id="rId4"/>
    <p:sldId id="270" r:id="rId5"/>
    <p:sldId id="274" r:id="rId6"/>
    <p:sldId id="267" r:id="rId7"/>
    <p:sldId id="271" r:id="rId8"/>
    <p:sldId id="272" r:id="rId9"/>
    <p:sldId id="273" r:id="rId10"/>
    <p:sldId id="268" r:id="rId11"/>
    <p:sldId id="269"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6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just format 1 - Dekorfärg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just format 1 - Dekorfärg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31"/>
    <p:restoredTop sz="94684"/>
  </p:normalViewPr>
  <p:slideViewPr>
    <p:cSldViewPr snapToGrid="0" snapToObjects="1">
      <p:cViewPr varScale="1">
        <p:scale>
          <a:sx n="126" d="100"/>
          <a:sy n="126" d="100"/>
        </p:scale>
        <p:origin x="208" y="2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4623F8-B430-2046-B694-FB0FAFDB97CB}" type="datetimeFigureOut">
              <a:rPr lang="sv-SE" smtClean="0"/>
              <a:t>2020-02-20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C78AF-77EE-8146-868A-7BEA0BB9E5F5}" type="slidenum">
              <a:rPr lang="sv-SE" smtClean="0"/>
              <a:t>‹Nr.›</a:t>
            </a:fld>
            <a:endParaRPr lang="sv-SE"/>
          </a:p>
        </p:txBody>
      </p:sp>
    </p:spTree>
    <p:extLst>
      <p:ext uri="{BB962C8B-B14F-4D97-AF65-F5344CB8AC3E}">
        <p14:creationId xmlns:p14="http://schemas.microsoft.com/office/powerpoint/2010/main" val="1431290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sida">
    <p:bg>
      <p:bgPr>
        <a:solidFill>
          <a:schemeClr val="tx2"/>
        </a:solidFill>
        <a:effectLst/>
      </p:bgPr>
    </p:bg>
    <p:spTree>
      <p:nvGrpSpPr>
        <p:cNvPr id="1" name=""/>
        <p:cNvGrpSpPr/>
        <p:nvPr/>
      </p:nvGrpSpPr>
      <p:grpSpPr>
        <a:xfrm>
          <a:off x="0" y="0"/>
          <a:ext cx="0" cy="0"/>
          <a:chOff x="0" y="0"/>
          <a:chExt cx="0" cy="0"/>
        </a:xfrm>
      </p:grpSpPr>
      <p:pic>
        <p:nvPicPr>
          <p:cNvPr id="5" name="Picture 4" descr="log_vit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2296" y="3578111"/>
            <a:ext cx="4067408" cy="1840394"/>
          </a:xfrm>
          <a:prstGeom prst="rect">
            <a:avLst/>
          </a:prstGeom>
        </p:spPr>
      </p:pic>
      <p:sp>
        <p:nvSpPr>
          <p:cNvPr id="6"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9" name="Rubrik 6"/>
          <p:cNvSpPr>
            <a:spLocks noGrp="1"/>
          </p:cNvSpPr>
          <p:nvPr>
            <p:ph type="title" hasCustomPrompt="1"/>
          </p:nvPr>
        </p:nvSpPr>
        <p:spPr>
          <a:xfrm>
            <a:off x="838200" y="1275328"/>
            <a:ext cx="10515600" cy="684101"/>
          </a:xfrm>
        </p:spPr>
        <p:txBody>
          <a:bodyPr/>
          <a:lstStyle>
            <a:lvl1pPr algn="ctr">
              <a:defRPr>
                <a:solidFill>
                  <a:schemeClr val="bg1"/>
                </a:solidFill>
              </a:defRPr>
            </a:lvl1pPr>
          </a:lstStyle>
          <a:p>
            <a:r>
              <a:rPr lang="sv-SE" dirty="0"/>
              <a:t>PRESENTATIONS RUBRIK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å grundsida">
    <p:bg>
      <p:bgPr>
        <a:solidFill>
          <a:srgbClr val="55565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lbild bak grundsida">
    <p:bg>
      <p:bgPr>
        <a:solidFill>
          <a:schemeClr val="bg1"/>
        </a:solidFill>
        <a:effectLst/>
      </p:bgPr>
    </p:bg>
    <p:spTree>
      <p:nvGrpSpPr>
        <p:cNvPr id="1" name=""/>
        <p:cNvGrpSpPr/>
        <p:nvPr/>
      </p:nvGrpSpPr>
      <p:grpSpPr>
        <a:xfrm>
          <a:off x="0" y="0"/>
          <a:ext cx="0" cy="0"/>
          <a:chOff x="0" y="0"/>
          <a:chExt cx="0" cy="0"/>
        </a:xfrm>
      </p:grpSpPr>
      <p:sp>
        <p:nvSpPr>
          <p:cNvPr id="4" name="Platshållare för bild 3"/>
          <p:cNvSpPr>
            <a:spLocks noGrp="1"/>
          </p:cNvSpPr>
          <p:nvPr>
            <p:ph type="pic" sz="quarter" idx="12"/>
          </p:nvPr>
        </p:nvSpPr>
        <p:spPr>
          <a:xfrm>
            <a:off x="0" y="0"/>
            <a:ext cx="12192000" cy="6858000"/>
          </a:xfrm>
        </p:spPr>
        <p:txBody>
          <a:bodyPr/>
          <a:lstStyle/>
          <a:p>
            <a:r>
              <a:rPr lang="sv-SE"/>
              <a:t>Klicka på ikonen för att lägga till en bild</a:t>
            </a:r>
          </a:p>
        </p:txBody>
      </p:sp>
      <p:pic>
        <p:nvPicPr>
          <p:cNvPr id="6" name="Picture 7" descr="logvit.png"/>
          <p:cNvPicPr>
            <a:picLocks noChangeAspect="1"/>
          </p:cNvPicPr>
          <p:nvPr userDrawn="1"/>
        </p:nvPicPr>
        <p:blipFill>
          <a:blip r:embed="rId2" cstate="screen">
            <a:alphaModFix amt="99000"/>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
        <p:nvSpPr>
          <p:cNvPr id="2" name="Rubrik 1"/>
          <p:cNvSpPr>
            <a:spLocks noGrp="1"/>
          </p:cNvSpPr>
          <p:nvPr>
            <p:ph type="title" hasCustomPrompt="1"/>
          </p:nvPr>
        </p:nvSpPr>
        <p:spPr>
          <a:xfrm>
            <a:off x="507234" y="512763"/>
            <a:ext cx="11168829"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11160126"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0"/>
            <a:ext cx="5084778" cy="2300175"/>
          </a:xfrm>
          <a:prstGeom prst="rect">
            <a:avLst/>
          </a:prstGeom>
        </p:spPr>
      </p:pic>
      <p:sp>
        <p:nvSpPr>
          <p:cNvPr id="6" name="textruta 5"/>
          <p:cNvSpPr txBox="1"/>
          <p:nvPr userDrawn="1"/>
        </p:nvSpPr>
        <p:spPr>
          <a:xfrm>
            <a:off x="5206524" y="4329592"/>
            <a:ext cx="1778924" cy="523220"/>
          </a:xfrm>
          <a:prstGeom prst="rect">
            <a:avLst/>
          </a:prstGeom>
          <a:noFill/>
        </p:spPr>
        <p:txBody>
          <a:bodyPr wrap="square" rtlCol="0">
            <a:spAutoFit/>
          </a:bodyPr>
          <a:lstStyle/>
          <a:p>
            <a:pPr algn="ctr"/>
            <a:r>
              <a:rPr lang="sv-SE" sz="2800" b="1" dirty="0">
                <a:solidFill>
                  <a:schemeClr val="bg2"/>
                </a:solidFill>
              </a:rPr>
              <a:t>TACK!</a:t>
            </a:r>
            <a:endParaRPr lang="sv-SE" sz="2400" b="1" dirty="0">
              <a:solidFill>
                <a:schemeClr val="bg2"/>
              </a:solidFill>
            </a:endParaRPr>
          </a:p>
        </p:txBody>
      </p:sp>
    </p:spTree>
    <p:extLst>
      <p:ext uri="{BB962C8B-B14F-4D97-AF65-F5344CB8AC3E}">
        <p14:creationId xmlns:p14="http://schemas.microsoft.com/office/powerpoint/2010/main" val="1982089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0"/>
            <a:ext cx="5084778" cy="2300175"/>
          </a:xfrm>
          <a:prstGeom prst="rect">
            <a:avLst/>
          </a:prstGeom>
        </p:spPr>
      </p:pic>
      <p:sp>
        <p:nvSpPr>
          <p:cNvPr id="6" name="textruta 5"/>
          <p:cNvSpPr txBox="1"/>
          <p:nvPr userDrawn="1"/>
        </p:nvSpPr>
        <p:spPr>
          <a:xfrm>
            <a:off x="4645680" y="4329592"/>
            <a:ext cx="2900612" cy="523220"/>
          </a:xfrm>
          <a:prstGeom prst="rect">
            <a:avLst/>
          </a:prstGeom>
          <a:noFill/>
        </p:spPr>
        <p:txBody>
          <a:bodyPr wrap="square" rtlCol="0">
            <a:spAutoFit/>
          </a:bodyPr>
          <a:lstStyle/>
          <a:p>
            <a:pPr algn="ctr"/>
            <a:r>
              <a:rPr lang="sv-SE" sz="2800" b="1" dirty="0">
                <a:solidFill>
                  <a:schemeClr val="bg2"/>
                </a:solidFill>
              </a:rPr>
              <a:t>THANK YOU</a:t>
            </a:r>
            <a:endParaRPr lang="sv-SE" sz="2400" b="1" dirty="0">
              <a:solidFill>
                <a:schemeClr val="bg2"/>
              </a:solidFill>
            </a:endParaRPr>
          </a:p>
        </p:txBody>
      </p:sp>
    </p:spTree>
    <p:extLst>
      <p:ext uri="{BB962C8B-B14F-4D97-AF65-F5344CB8AC3E}">
        <p14:creationId xmlns:p14="http://schemas.microsoft.com/office/powerpoint/2010/main" val="1811005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ternativ För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7" name="Rubrik 6"/>
          <p:cNvSpPr>
            <a:spLocks noGrp="1"/>
          </p:cNvSpPr>
          <p:nvPr>
            <p:ph type="title" hasCustomPrompt="1"/>
          </p:nvPr>
        </p:nvSpPr>
        <p:spPr>
          <a:xfrm>
            <a:off x="838200" y="1275328"/>
            <a:ext cx="10515600" cy="684101"/>
          </a:xfrm>
        </p:spPr>
        <p:txBody>
          <a:bodyPr/>
          <a:lstStyle>
            <a:lvl1pPr algn="ctr">
              <a:defRPr>
                <a:solidFill>
                  <a:schemeClr val="bg2"/>
                </a:solidFill>
              </a:defRPr>
            </a:lvl1pPr>
          </a:lstStyle>
          <a:p>
            <a:r>
              <a:rPr lang="sv-SE" dirty="0"/>
              <a:t>PRESENTATIONS RUBRIK</a:t>
            </a:r>
          </a:p>
        </p:txBody>
      </p:sp>
      <p:pic>
        <p:nvPicPr>
          <p:cNvPr id="8"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5225" y="3578111"/>
            <a:ext cx="4068384" cy="1840394"/>
          </a:xfrm>
          <a:prstGeom prst="rect">
            <a:avLst/>
          </a:prstGeom>
        </p:spPr>
      </p:pic>
    </p:spTree>
    <p:extLst>
      <p:ext uri="{BB962C8B-B14F-4D97-AF65-F5344CB8AC3E}">
        <p14:creationId xmlns:p14="http://schemas.microsoft.com/office/powerpoint/2010/main" val="173623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t grund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tx2"/>
                </a:solidFill>
              </a:defRPr>
            </a:lvl1pPr>
          </a:lstStyle>
          <a:p>
            <a:r>
              <a:rPr lang="sv-SE" dirty="0"/>
              <a:t>Rubrik</a:t>
            </a:r>
          </a:p>
        </p:txBody>
      </p:sp>
      <p:pic>
        <p:nvPicPr>
          <p:cNvPr id="5" name="Picture 4" descr="log_green_ligg.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158"/>
          </a:xfrm>
          <a:prstGeom prst="rect">
            <a:avLst/>
          </a:prstGeom>
        </p:spPr>
      </p:pic>
      <p:sp>
        <p:nvSpPr>
          <p:cNvPr id="13" name="Platshållare för text 12"/>
          <p:cNvSpPr>
            <a:spLocks noGrp="1"/>
          </p:cNvSpPr>
          <p:nvPr>
            <p:ph type="body" sz="quarter" idx="11"/>
          </p:nvPr>
        </p:nvSpPr>
        <p:spPr>
          <a:xfrm>
            <a:off x="515937" y="1397530"/>
            <a:ext cx="7008123" cy="4258203"/>
          </a:xfrm>
        </p:spPr>
        <p:txBody>
          <a:bodyPr>
            <a:normAutofit/>
          </a:bodyPr>
          <a:lstStyle>
            <a:lvl1pPr>
              <a:defRPr sz="2000">
                <a:solidFill>
                  <a:schemeClr val="tx2"/>
                </a:solidFill>
              </a:defRPr>
            </a:lvl1pPr>
            <a:lvl2pPr>
              <a:defRPr sz="2000">
                <a:solidFill>
                  <a:schemeClr val="tx2"/>
                </a:solidFill>
              </a:defRPr>
            </a:lvl2pPr>
            <a:lvl3pPr>
              <a:defRPr sz="2000">
                <a:solidFill>
                  <a:schemeClr val="tx2"/>
                </a:solidFill>
              </a:defRPr>
            </a:lvl3pPr>
            <a:lvl4pPr>
              <a:defRPr sz="2000">
                <a:solidFill>
                  <a:schemeClr val="tx2"/>
                </a:solidFill>
              </a:defRPr>
            </a:lvl4pPr>
            <a:lvl5pPr>
              <a:defRPr sz="2000">
                <a:solidFill>
                  <a:schemeClr val="tx2"/>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normAutofit/>
          </a:bodyPr>
          <a:lstStyle>
            <a:lvl1pPr>
              <a:defRPr sz="2000"/>
            </a:lvl1pPr>
          </a:lstStyle>
          <a:p>
            <a:r>
              <a:rPr lang="sv-SE"/>
              <a:t>Klicka på ikonen för att lägga till en bild</a:t>
            </a:r>
            <a:endParaRPr lang="sv-SE" dirty="0"/>
          </a:p>
        </p:txBody>
      </p:sp>
    </p:spTree>
    <p:extLst>
      <p:ext uri="{BB962C8B-B14F-4D97-AF65-F5344CB8AC3E}">
        <p14:creationId xmlns:p14="http://schemas.microsoft.com/office/powerpoint/2010/main" val="66941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å grundsid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öd grundsida">
    <p:bg>
      <p:bgPr>
        <a:solidFill>
          <a:schemeClr val="accent6"/>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jusblå grundsida">
    <p:bg>
      <p:bgPr>
        <a:solidFill>
          <a:schemeClr val="accent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nröd grundsida">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jusgrön grundsida">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15938" y="500062"/>
            <a:ext cx="10515600" cy="715421"/>
          </a:xfrm>
          <a:prstGeom prst="rect">
            <a:avLst/>
          </a:prstGeom>
        </p:spPr>
        <p:txBody>
          <a:bodyPr vert="horz" lIns="91440" tIns="45720" rIns="91440" bIns="45720" rtlCol="0" anchor="ctr">
            <a:normAutofit/>
          </a:bodyPr>
          <a:lstStyle/>
          <a:p>
            <a:r>
              <a:rPr lang="sv-SE" dirty="0"/>
              <a:t>Klicka här för att ändra formatet för bakgrundsrubriken</a:t>
            </a:r>
          </a:p>
        </p:txBody>
      </p:sp>
      <p:sp>
        <p:nvSpPr>
          <p:cNvPr id="3" name="Platshållare för text 2"/>
          <p:cNvSpPr>
            <a:spLocks noGrp="1"/>
          </p:cNvSpPr>
          <p:nvPr>
            <p:ph type="body" idx="1"/>
          </p:nvPr>
        </p:nvSpPr>
        <p:spPr>
          <a:xfrm>
            <a:off x="515938" y="1580298"/>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42709561"/>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7" r:id="rId8"/>
    <p:sldLayoutId id="2147483658" r:id="rId9"/>
    <p:sldLayoutId id="2147483662"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 userDrawn="1">
          <p15:clr>
            <a:srgbClr val="F26B43"/>
          </p15:clr>
        </p15:guide>
        <p15:guide id="2" pos="325" userDrawn="1">
          <p15:clr>
            <a:srgbClr val="F26B43"/>
          </p15:clr>
        </p15:guide>
        <p15:guide id="3" pos="7355" userDrawn="1">
          <p15:clr>
            <a:srgbClr val="F26B43"/>
          </p15:clr>
        </p15:guide>
        <p15:guide id="4" orient="horz" pos="356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hyperlink" Target="http://www.avfallsverige.se/" TargetMode="External"/><Relationship Id="rId3" Type="http://schemas.openxmlformats.org/officeDocument/2006/relationships/hyperlink" Target="mailto:britta.moutakis@avfallsverige.s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1524000" y="2113755"/>
            <a:ext cx="9144000" cy="395269"/>
          </a:xfrm>
        </p:spPr>
        <p:txBody>
          <a:bodyPr/>
          <a:lstStyle/>
          <a:p>
            <a:r>
              <a:rPr lang="sv-SE" dirty="0" smtClean="0"/>
              <a:t>Rapport 2020:02</a:t>
            </a:r>
            <a:endParaRPr lang="sv-SE" dirty="0"/>
          </a:p>
        </p:txBody>
      </p:sp>
      <p:sp>
        <p:nvSpPr>
          <p:cNvPr id="3" name="Rubrik 2"/>
          <p:cNvSpPr>
            <a:spLocks noGrp="1"/>
          </p:cNvSpPr>
          <p:nvPr>
            <p:ph type="title"/>
          </p:nvPr>
        </p:nvSpPr>
        <p:spPr/>
        <p:txBody>
          <a:bodyPr>
            <a:normAutofit/>
          </a:bodyPr>
          <a:lstStyle/>
          <a:p>
            <a:r>
              <a:rPr lang="sv-SE" sz="4000" dirty="0"/>
              <a:t>Dagvatten från ÅVC</a:t>
            </a:r>
          </a:p>
        </p:txBody>
      </p:sp>
      <p:sp>
        <p:nvSpPr>
          <p:cNvPr id="4" name="Underrubrik 1">
            <a:extLst>
              <a:ext uri="{FF2B5EF4-FFF2-40B4-BE49-F238E27FC236}">
                <a16:creationId xmlns:a16="http://schemas.microsoft.com/office/drawing/2014/main" xmlns="" id="{51CDAAEA-E451-6E4A-8182-3FAB62012F74}"/>
              </a:ext>
            </a:extLst>
          </p:cNvPr>
          <p:cNvSpPr txBox="1">
            <a:spLocks/>
          </p:cNvSpPr>
          <p:nvPr/>
        </p:nvSpPr>
        <p:spPr>
          <a:xfrm>
            <a:off x="1501697" y="2605507"/>
            <a:ext cx="9144000" cy="3952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sv-SE" dirty="0" smtClean="0"/>
              <a:t>Februari 2020</a:t>
            </a:r>
            <a:endParaRPr lang="sv-SE" dirty="0"/>
          </a:p>
        </p:txBody>
      </p:sp>
    </p:spTree>
    <p:extLst>
      <p:ext uri="{BB962C8B-B14F-4D97-AF65-F5344CB8AC3E}">
        <p14:creationId xmlns:p14="http://schemas.microsoft.com/office/powerpoint/2010/main" val="925900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7473639A-B709-AB4A-B384-F69AACAF85CC}"/>
              </a:ext>
            </a:extLst>
          </p:cNvPr>
          <p:cNvSpPr>
            <a:spLocks noGrp="1"/>
          </p:cNvSpPr>
          <p:nvPr>
            <p:ph type="title"/>
          </p:nvPr>
        </p:nvSpPr>
        <p:spPr/>
        <p:txBody>
          <a:bodyPr/>
          <a:lstStyle/>
          <a:p>
            <a:r>
              <a:rPr lang="sv-SE" sz="3200" dirty="0"/>
              <a:t>Slutsatser</a:t>
            </a:r>
            <a:endParaRPr lang="sv-SE" dirty="0"/>
          </a:p>
        </p:txBody>
      </p:sp>
      <p:sp>
        <p:nvSpPr>
          <p:cNvPr id="3" name="Platshållare för text 2">
            <a:extLst>
              <a:ext uri="{FF2B5EF4-FFF2-40B4-BE49-F238E27FC236}">
                <a16:creationId xmlns:a16="http://schemas.microsoft.com/office/drawing/2014/main" xmlns="" id="{1F5EF221-8C43-1E4F-8D84-27D8FEA14357}"/>
              </a:ext>
            </a:extLst>
          </p:cNvPr>
          <p:cNvSpPr>
            <a:spLocks noGrp="1"/>
          </p:cNvSpPr>
          <p:nvPr>
            <p:ph type="body" sz="quarter" idx="11"/>
          </p:nvPr>
        </p:nvSpPr>
        <p:spPr/>
        <p:txBody>
          <a:bodyPr>
            <a:normAutofit fontScale="62500" lnSpcReduction="20000"/>
          </a:bodyPr>
          <a:lstStyle/>
          <a:p>
            <a:pPr marL="342900" indent="-342900">
              <a:lnSpc>
                <a:spcPct val="140000"/>
              </a:lnSpc>
              <a:buFont typeface="Arial" panose="020B0604020202020204" pitchFamily="34" charset="0"/>
              <a:buChar char="•"/>
            </a:pPr>
            <a:r>
              <a:rPr lang="sv-SE" sz="2600" dirty="0"/>
              <a:t>För att få en samlad bild av dagvattnets innehåll bör suspenderade ämnen, metaller (As, </a:t>
            </a:r>
            <a:r>
              <a:rPr lang="sv-SE" sz="2600" dirty="0" err="1"/>
              <a:t>Pb</a:t>
            </a:r>
            <a:r>
              <a:rPr lang="sv-SE" sz="2600" dirty="0"/>
              <a:t>, Cd, </a:t>
            </a:r>
            <a:r>
              <a:rPr lang="sv-SE" sz="2600" dirty="0" err="1"/>
              <a:t>Cr</a:t>
            </a:r>
            <a:r>
              <a:rPr lang="sv-SE" sz="2600" dirty="0"/>
              <a:t>, Cu, </a:t>
            </a:r>
            <a:r>
              <a:rPr lang="sv-SE" sz="2600" dirty="0" err="1"/>
              <a:t>Zn</a:t>
            </a:r>
            <a:r>
              <a:rPr lang="sv-SE" sz="2600" dirty="0"/>
              <a:t>, Ni, Hg), TOC och oljeindex analyseras. </a:t>
            </a:r>
          </a:p>
          <a:p>
            <a:pPr marL="342900" indent="-342900">
              <a:lnSpc>
                <a:spcPct val="140000"/>
              </a:lnSpc>
              <a:buFont typeface="Arial" panose="020B0604020202020204" pitchFamily="34" charset="0"/>
              <a:buChar char="•"/>
            </a:pPr>
            <a:r>
              <a:rPr lang="sv-SE" sz="2600" dirty="0"/>
              <a:t>Villkor kan främst vara aktuellt för suspenderade ämnen, bly, zink, kadmium, koppar och oljeindex. Utifrån underlaget går det inte att ange lämpliga haltnivåer. Utsläppsvillkor ska sättas i de fall det är skäligt.</a:t>
            </a:r>
          </a:p>
          <a:p>
            <a:pPr marL="342900" indent="-342900">
              <a:lnSpc>
                <a:spcPct val="140000"/>
              </a:lnSpc>
              <a:buFont typeface="Arial" panose="020B0604020202020204" pitchFamily="34" charset="0"/>
              <a:buChar char="•"/>
            </a:pPr>
            <a:r>
              <a:rPr lang="sv-SE" sz="2600" dirty="0"/>
              <a:t>För små återvinningscentraler med en mindre känslig recipient kan det räcka med att ange andra försiktighetsmått i villkor än utsläppsvillkor. </a:t>
            </a:r>
          </a:p>
          <a:p>
            <a:pPr marL="342900" indent="-342900">
              <a:lnSpc>
                <a:spcPct val="140000"/>
              </a:lnSpc>
              <a:buFont typeface="Arial" panose="020B0604020202020204" pitchFamily="34" charset="0"/>
              <a:buChar char="•"/>
            </a:pPr>
            <a:r>
              <a:rPr lang="sv-SE" sz="2600" dirty="0"/>
              <a:t>Utifrån dessa resultat bedöms att om rening ska anläggas så bör fokus vara på att avskilja partikulära föreningar. Möjlighet att fånga upp oljespill är viktigt, men det behöver inte ske genom oljeavskiljare.</a:t>
            </a:r>
          </a:p>
          <a:p>
            <a:r>
              <a:rPr lang="sv-SE" dirty="0"/>
              <a:t/>
            </a:r>
            <a:br>
              <a:rPr lang="sv-SE" dirty="0"/>
            </a:br>
            <a:endParaRPr lang="sv-SE" dirty="0"/>
          </a:p>
        </p:txBody>
      </p:sp>
      <p:sp>
        <p:nvSpPr>
          <p:cNvPr id="4" name="Platshållare för bild 3">
            <a:extLst>
              <a:ext uri="{FF2B5EF4-FFF2-40B4-BE49-F238E27FC236}">
                <a16:creationId xmlns:a16="http://schemas.microsoft.com/office/drawing/2014/main" xmlns="" id="{B9FD2E4E-5D9B-E142-BF31-A5E7F3F88FA7}"/>
              </a:ext>
            </a:extLst>
          </p:cNvPr>
          <p:cNvSpPr>
            <a:spLocks noGrp="1"/>
          </p:cNvSpPr>
          <p:nvPr>
            <p:ph type="pic" sz="quarter" idx="12"/>
          </p:nvPr>
        </p:nvSpPr>
        <p:spPr/>
      </p:sp>
    </p:spTree>
    <p:extLst>
      <p:ext uri="{BB962C8B-B14F-4D97-AF65-F5344CB8AC3E}">
        <p14:creationId xmlns:p14="http://schemas.microsoft.com/office/powerpoint/2010/main" val="871741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D0C75405-E0AD-3E4D-A5AF-2AE73C42BD30}"/>
              </a:ext>
            </a:extLst>
          </p:cNvPr>
          <p:cNvSpPr>
            <a:spLocks noGrp="1"/>
          </p:cNvSpPr>
          <p:nvPr>
            <p:ph type="title"/>
          </p:nvPr>
        </p:nvSpPr>
        <p:spPr/>
        <p:txBody>
          <a:bodyPr>
            <a:noAutofit/>
          </a:bodyPr>
          <a:lstStyle/>
          <a:p>
            <a:r>
              <a:rPr lang="sv-SE" sz="3200" dirty="0" smtClean="0"/>
              <a:t>Rapportinformation</a:t>
            </a:r>
            <a:endParaRPr lang="sv-SE" sz="3200" dirty="0"/>
          </a:p>
        </p:txBody>
      </p:sp>
      <p:sp>
        <p:nvSpPr>
          <p:cNvPr id="3" name="Platshållare för text 2">
            <a:extLst>
              <a:ext uri="{FF2B5EF4-FFF2-40B4-BE49-F238E27FC236}">
                <a16:creationId xmlns:a16="http://schemas.microsoft.com/office/drawing/2014/main" xmlns="" id="{D0ADCDA3-280B-4B40-998E-17282984CED1}"/>
              </a:ext>
            </a:extLst>
          </p:cNvPr>
          <p:cNvSpPr>
            <a:spLocks noGrp="1"/>
          </p:cNvSpPr>
          <p:nvPr>
            <p:ph type="body" sz="quarter" idx="11"/>
          </p:nvPr>
        </p:nvSpPr>
        <p:spPr/>
        <p:txBody>
          <a:bodyPr/>
          <a:lstStyle/>
          <a:p>
            <a:r>
              <a:rPr lang="sv-SE" kern="0" dirty="0"/>
              <a:t>Rapporten finns för nedladdning (kostnadsfritt för Avfall Sveriges medlemmar) från </a:t>
            </a:r>
            <a:r>
              <a:rPr lang="sv-SE" kern="0" dirty="0">
                <a:hlinkClick r:id="rId2"/>
              </a:rPr>
              <a:t>www.avfallsverige.se</a:t>
            </a:r>
            <a:endParaRPr lang="sv-SE" kern="0" dirty="0"/>
          </a:p>
          <a:p>
            <a:endParaRPr lang="sv-SE" kern="0" dirty="0"/>
          </a:p>
          <a:p>
            <a:r>
              <a:rPr lang="sv-SE" kern="0" dirty="0"/>
              <a:t>Mer information om detta projekt kan du få från:</a:t>
            </a:r>
          </a:p>
          <a:p>
            <a:r>
              <a:rPr lang="sv-SE" dirty="0" smtClean="0"/>
              <a:t>Britta Moutakis, rådgivare för återbruk, </a:t>
            </a:r>
            <a:r>
              <a:rPr lang="sv-SE" dirty="0" err="1" smtClean="0"/>
              <a:t>åvc</a:t>
            </a:r>
            <a:r>
              <a:rPr lang="sv-SE" dirty="0" smtClean="0"/>
              <a:t>, insamling av farligt avfall och elavfall</a:t>
            </a:r>
          </a:p>
          <a:p>
            <a:r>
              <a:rPr lang="sv-SE" dirty="0" smtClean="0"/>
              <a:t>Tel. 040-35 66 14, e-post: </a:t>
            </a:r>
            <a:r>
              <a:rPr lang="sv-SE" dirty="0" smtClean="0">
                <a:hlinkClick r:id="rId3"/>
              </a:rPr>
              <a:t>britta.moutakis@avfallsverige.se</a:t>
            </a:r>
            <a:endParaRPr lang="sv-SE" dirty="0" smtClean="0"/>
          </a:p>
          <a:p>
            <a:endParaRPr lang="sv-SE" dirty="0"/>
          </a:p>
          <a:p>
            <a:endParaRPr lang="sv-SE" dirty="0"/>
          </a:p>
        </p:txBody>
      </p:sp>
      <p:sp>
        <p:nvSpPr>
          <p:cNvPr id="4" name="Platshållare för bild 3">
            <a:extLst>
              <a:ext uri="{FF2B5EF4-FFF2-40B4-BE49-F238E27FC236}">
                <a16:creationId xmlns:a16="http://schemas.microsoft.com/office/drawing/2014/main" xmlns="" id="{47A8CD13-ABA9-554D-AD69-465ACB141EA8}"/>
              </a:ext>
            </a:extLst>
          </p:cNvPr>
          <p:cNvSpPr>
            <a:spLocks noGrp="1"/>
          </p:cNvSpPr>
          <p:nvPr>
            <p:ph type="pic" sz="quarter" idx="12"/>
          </p:nvPr>
        </p:nvSpPr>
        <p:spPr/>
      </p:sp>
    </p:spTree>
    <p:extLst>
      <p:ext uri="{BB962C8B-B14F-4D97-AF65-F5344CB8AC3E}">
        <p14:creationId xmlns:p14="http://schemas.microsoft.com/office/powerpoint/2010/main" val="1580263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latshållare för text 10">
            <a:extLst>
              <a:ext uri="{FF2B5EF4-FFF2-40B4-BE49-F238E27FC236}">
                <a16:creationId xmlns:a16="http://schemas.microsoft.com/office/drawing/2014/main" xmlns="" id="{E5B19FCA-C79B-424E-AE84-04A7C935B287}"/>
              </a:ext>
            </a:extLst>
          </p:cNvPr>
          <p:cNvSpPr txBox="1">
            <a:spLocks noGrp="1"/>
          </p:cNvSpPr>
          <p:nvPr>
            <p:ph type="body" sz="quarter" idx="11"/>
          </p:nvPr>
        </p:nvSpPr>
        <p:spPr>
          <a:xfrm>
            <a:off x="515937" y="1397530"/>
            <a:ext cx="7008123" cy="3611245"/>
          </a:xfrm>
          <a:prstGeom prst="rect">
            <a:avLst/>
          </a:prstGeom>
          <a:noFill/>
        </p:spPr>
        <p:txBody>
          <a:bodyPr wrap="square" rtlCol="0">
            <a:spAutoFit/>
          </a:bodyPr>
          <a:lstStyle/>
          <a:p>
            <a:r>
              <a:rPr lang="sv-SE" sz="2000" dirty="0">
                <a:solidFill>
                  <a:srgbClr val="68A2A6"/>
                </a:solidFill>
              </a:rPr>
              <a:t>Genomförare:</a:t>
            </a:r>
          </a:p>
          <a:p>
            <a:r>
              <a:rPr lang="sv-SE" dirty="0">
                <a:solidFill>
                  <a:schemeClr val="tx1"/>
                </a:solidFill>
              </a:rPr>
              <a:t>Jesper Nilsson, </a:t>
            </a:r>
            <a:r>
              <a:rPr lang="sv-SE" dirty="0" err="1">
                <a:solidFill>
                  <a:schemeClr val="tx1"/>
                </a:solidFill>
              </a:rPr>
              <a:t>Sweco</a:t>
            </a:r>
            <a:r>
              <a:rPr lang="sv-SE" dirty="0">
                <a:solidFill>
                  <a:schemeClr val="tx1"/>
                </a:solidFill>
              </a:rPr>
              <a:t> </a:t>
            </a:r>
            <a:r>
              <a:rPr lang="sv-SE" dirty="0" smtClean="0">
                <a:solidFill>
                  <a:schemeClr val="tx1"/>
                </a:solidFill>
              </a:rPr>
              <a:t>Environment </a:t>
            </a:r>
          </a:p>
          <a:p>
            <a:r>
              <a:rPr lang="sv-SE" dirty="0" smtClean="0">
                <a:solidFill>
                  <a:schemeClr val="tx1"/>
                </a:solidFill>
              </a:rPr>
              <a:t>Sara Boström, </a:t>
            </a:r>
            <a:r>
              <a:rPr lang="sv-SE" dirty="0" err="1">
                <a:solidFill>
                  <a:schemeClr val="tx1"/>
                </a:solidFill>
              </a:rPr>
              <a:t>Sweco</a:t>
            </a:r>
            <a:r>
              <a:rPr lang="sv-SE" dirty="0">
                <a:solidFill>
                  <a:schemeClr val="tx1"/>
                </a:solidFill>
              </a:rPr>
              <a:t> Environment </a:t>
            </a:r>
            <a:endParaRPr lang="sv-SE" dirty="0" smtClean="0">
              <a:solidFill>
                <a:schemeClr val="tx1"/>
              </a:solidFill>
            </a:endParaRPr>
          </a:p>
          <a:p>
            <a:r>
              <a:rPr lang="sv-SE" sz="2000" dirty="0" smtClean="0">
                <a:solidFill>
                  <a:schemeClr val="tx1"/>
                </a:solidFill>
              </a:rPr>
              <a:t>Anna Dahlström, </a:t>
            </a:r>
            <a:r>
              <a:rPr lang="sv-SE" dirty="0" err="1">
                <a:solidFill>
                  <a:schemeClr val="tx1"/>
                </a:solidFill>
              </a:rPr>
              <a:t>Sweco</a:t>
            </a:r>
            <a:r>
              <a:rPr lang="sv-SE" dirty="0">
                <a:solidFill>
                  <a:schemeClr val="tx1"/>
                </a:solidFill>
              </a:rPr>
              <a:t> Environment </a:t>
            </a:r>
            <a:endParaRPr lang="sv-SE" sz="2000" dirty="0"/>
          </a:p>
          <a:p>
            <a:r>
              <a:rPr lang="sv-SE" sz="2000" dirty="0">
                <a:solidFill>
                  <a:srgbClr val="68A2A6"/>
                </a:solidFill>
              </a:rPr>
              <a:t>Projektledare:</a:t>
            </a:r>
          </a:p>
          <a:p>
            <a:r>
              <a:rPr lang="sv-SE" sz="2000" dirty="0" smtClean="0">
                <a:solidFill>
                  <a:schemeClr val="tx1"/>
                </a:solidFill>
              </a:rPr>
              <a:t>Jesper Nilsson, </a:t>
            </a:r>
            <a:r>
              <a:rPr lang="sv-SE" sz="2000" dirty="0" err="1" smtClean="0">
                <a:solidFill>
                  <a:schemeClr val="tx1"/>
                </a:solidFill>
              </a:rPr>
              <a:t>Sweco</a:t>
            </a:r>
            <a:r>
              <a:rPr lang="sv-SE" sz="2000" dirty="0" smtClean="0">
                <a:solidFill>
                  <a:schemeClr val="tx1"/>
                </a:solidFill>
              </a:rPr>
              <a:t> Environment</a:t>
            </a:r>
            <a:endParaRPr lang="sv-SE" sz="2000" dirty="0">
              <a:solidFill>
                <a:schemeClr val="tx1"/>
              </a:solidFill>
            </a:endParaRPr>
          </a:p>
          <a:p>
            <a:endParaRPr lang="sv-SE" sz="2000" dirty="0"/>
          </a:p>
          <a:p>
            <a:r>
              <a:rPr lang="sv-SE" sz="2000" dirty="0">
                <a:solidFill>
                  <a:srgbClr val="68A2A6"/>
                </a:solidFill>
              </a:rPr>
              <a:t>Finansiär(er):</a:t>
            </a:r>
          </a:p>
          <a:p>
            <a:r>
              <a:rPr lang="sv-SE" sz="2000" dirty="0" smtClean="0">
                <a:solidFill>
                  <a:schemeClr val="tx1"/>
                </a:solidFill>
              </a:rPr>
              <a:t>Avfall Sveriges Utvecklingssatsning </a:t>
            </a:r>
            <a:endParaRPr lang="sv-SE" sz="2000" dirty="0">
              <a:solidFill>
                <a:schemeClr val="tx1"/>
              </a:solidFill>
            </a:endParaRPr>
          </a:p>
        </p:txBody>
      </p:sp>
      <p:pic>
        <p:nvPicPr>
          <p:cNvPr id="2" name="Bildobjekt 1"/>
          <p:cNvPicPr>
            <a:picLocks noChangeAspect="1"/>
          </p:cNvPicPr>
          <p:nvPr/>
        </p:nvPicPr>
        <p:blipFill>
          <a:blip r:embed="rId2"/>
          <a:stretch>
            <a:fillRect/>
          </a:stretch>
        </p:blipFill>
        <p:spPr>
          <a:xfrm>
            <a:off x="7658010" y="1016000"/>
            <a:ext cx="3435616" cy="4866640"/>
          </a:xfrm>
          <a:prstGeom prst="rect">
            <a:avLst/>
          </a:prstGeom>
        </p:spPr>
      </p:pic>
    </p:spTree>
    <p:extLst>
      <p:ext uri="{BB962C8B-B14F-4D97-AF65-F5344CB8AC3E}">
        <p14:creationId xmlns:p14="http://schemas.microsoft.com/office/powerpoint/2010/main" val="2070675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766BDF98-E1AE-BD40-A7A8-34F968D016D0}"/>
              </a:ext>
            </a:extLst>
          </p:cNvPr>
          <p:cNvSpPr>
            <a:spLocks noGrp="1"/>
          </p:cNvSpPr>
          <p:nvPr>
            <p:ph type="title"/>
          </p:nvPr>
        </p:nvSpPr>
        <p:spPr/>
        <p:txBody>
          <a:bodyPr/>
          <a:lstStyle/>
          <a:p>
            <a:r>
              <a:rPr lang="sv-SE" sz="3200" dirty="0"/>
              <a:t>Bakgrund</a:t>
            </a:r>
            <a:endParaRPr lang="sv-SE" dirty="0"/>
          </a:p>
        </p:txBody>
      </p:sp>
      <p:sp>
        <p:nvSpPr>
          <p:cNvPr id="3" name="Platshållare för text 2">
            <a:extLst>
              <a:ext uri="{FF2B5EF4-FFF2-40B4-BE49-F238E27FC236}">
                <a16:creationId xmlns:a16="http://schemas.microsoft.com/office/drawing/2014/main" xmlns="" id="{5A6304C6-AD8C-DA49-A719-7CC886847963}"/>
              </a:ext>
            </a:extLst>
          </p:cNvPr>
          <p:cNvSpPr>
            <a:spLocks noGrp="1"/>
          </p:cNvSpPr>
          <p:nvPr>
            <p:ph type="body" sz="quarter" idx="11"/>
          </p:nvPr>
        </p:nvSpPr>
        <p:spPr/>
        <p:txBody>
          <a:bodyPr/>
          <a:lstStyle/>
          <a:p>
            <a:pPr marL="342900" indent="-342900">
              <a:buFont typeface="Arial" panose="020B0604020202020204" pitchFamily="34" charset="0"/>
              <a:buChar char="•"/>
            </a:pPr>
            <a:r>
              <a:rPr lang="sv-SE" dirty="0"/>
              <a:t>Dagvatten är ett samlingsnamn för ytligt avrinnande regn- och smältvatten</a:t>
            </a:r>
          </a:p>
          <a:p>
            <a:pPr marL="342900" indent="-342900">
              <a:buFont typeface="Arial" panose="020B0604020202020204" pitchFamily="34" charset="0"/>
              <a:buChar char="•"/>
            </a:pPr>
            <a:r>
              <a:rPr lang="sv-SE" dirty="0"/>
              <a:t>För att driva en återvinningscentral behöver verksamhetsutövaren anmäla eller söka tillstånd för miljöfarlig verksamhet</a:t>
            </a:r>
          </a:p>
          <a:p>
            <a:pPr marL="342900" indent="-342900">
              <a:buFont typeface="Arial" panose="020B0604020202020204" pitchFamily="34" charset="0"/>
              <a:buChar char="•"/>
            </a:pPr>
            <a:r>
              <a:rPr lang="sv-SE" dirty="0"/>
              <a:t>I samband med inlämnande av anmälan eller ansökan ska verksamhetsutövaren beskriva påverkan på vatten och ge förslag på skyddsåtgärder</a:t>
            </a:r>
          </a:p>
          <a:p>
            <a:pPr marL="342900" indent="-342900">
              <a:buFont typeface="Arial" panose="020B0604020202020204" pitchFamily="34" charset="0"/>
              <a:buChar char="•"/>
            </a:pPr>
            <a:r>
              <a:rPr lang="sv-SE" dirty="0"/>
              <a:t>Tillståndsmyndigheten kan ställa krav i villkor på vilken reningsmetod verksamheten ska använda för sitt dagvatten, eller som utsläppsvillkor med halter för olika ämnen i vattnet</a:t>
            </a:r>
          </a:p>
        </p:txBody>
      </p:sp>
      <p:sp>
        <p:nvSpPr>
          <p:cNvPr id="4" name="Platshållare för bild 3">
            <a:extLst>
              <a:ext uri="{FF2B5EF4-FFF2-40B4-BE49-F238E27FC236}">
                <a16:creationId xmlns:a16="http://schemas.microsoft.com/office/drawing/2014/main" xmlns="" id="{C1D8037C-E04A-F645-8BD9-2762DBB785D1}"/>
              </a:ext>
            </a:extLst>
          </p:cNvPr>
          <p:cNvSpPr>
            <a:spLocks noGrp="1"/>
          </p:cNvSpPr>
          <p:nvPr>
            <p:ph type="pic" sz="quarter" idx="12"/>
          </p:nvPr>
        </p:nvSpPr>
        <p:spPr/>
      </p:sp>
    </p:spTree>
    <p:extLst>
      <p:ext uri="{BB962C8B-B14F-4D97-AF65-F5344CB8AC3E}">
        <p14:creationId xmlns:p14="http://schemas.microsoft.com/office/powerpoint/2010/main" val="1070780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A51621F3-2838-4109-856E-73329E57F9D4}"/>
              </a:ext>
            </a:extLst>
          </p:cNvPr>
          <p:cNvSpPr>
            <a:spLocks noGrp="1"/>
          </p:cNvSpPr>
          <p:nvPr>
            <p:ph type="title"/>
          </p:nvPr>
        </p:nvSpPr>
        <p:spPr/>
        <p:txBody>
          <a:bodyPr/>
          <a:lstStyle/>
          <a:p>
            <a:r>
              <a:rPr lang="sv-SE" dirty="0"/>
              <a:t>Målsättning</a:t>
            </a:r>
          </a:p>
        </p:txBody>
      </p:sp>
      <p:sp>
        <p:nvSpPr>
          <p:cNvPr id="3" name="Platshållare för text 2">
            <a:extLst>
              <a:ext uri="{FF2B5EF4-FFF2-40B4-BE49-F238E27FC236}">
                <a16:creationId xmlns:a16="http://schemas.microsoft.com/office/drawing/2014/main" xmlns="" id="{41C35942-E03E-4E5E-B4D1-D0A2365DDD25}"/>
              </a:ext>
            </a:extLst>
          </p:cNvPr>
          <p:cNvSpPr>
            <a:spLocks noGrp="1"/>
          </p:cNvSpPr>
          <p:nvPr>
            <p:ph type="body" sz="quarter" idx="11"/>
          </p:nvPr>
        </p:nvSpPr>
        <p:spPr/>
        <p:txBody>
          <a:bodyPr>
            <a:normAutofit lnSpcReduction="10000"/>
          </a:bodyPr>
          <a:lstStyle/>
          <a:p>
            <a:r>
              <a:rPr lang="sv-SE" dirty="0"/>
              <a:t>Målsättningen med projektet har bl.a. varit att:</a:t>
            </a:r>
          </a:p>
          <a:p>
            <a:pPr marL="342900" indent="-342900">
              <a:buFont typeface="Arial" panose="020B0604020202020204" pitchFamily="34" charset="0"/>
              <a:buChar char="•"/>
            </a:pPr>
            <a:r>
              <a:rPr lang="sv-SE" dirty="0"/>
              <a:t>få en tydligare bild av vad dagvatten från ÅVC innehåller</a:t>
            </a:r>
          </a:p>
          <a:p>
            <a:pPr marL="342900" indent="-342900">
              <a:buFont typeface="Arial" panose="020B0604020202020204" pitchFamily="34" charset="0"/>
              <a:buChar char="•"/>
            </a:pPr>
            <a:r>
              <a:rPr lang="sv-SE" dirty="0"/>
              <a:t>sammanställa befintliga villkorskrav på reningsutrustning och utsläppshalter för dagvatten</a:t>
            </a:r>
          </a:p>
          <a:p>
            <a:pPr marL="342900" indent="-342900">
              <a:buFont typeface="Arial" panose="020B0604020202020204" pitchFamily="34" charset="0"/>
              <a:buChar char="•"/>
            </a:pPr>
            <a:r>
              <a:rPr lang="sv-SE" dirty="0"/>
              <a:t>ta fram förslag på vilka parametrar som bör följas upp i ett kontrollprogram och som eventuellt bör omfattas av utsläppsvillkor</a:t>
            </a:r>
          </a:p>
          <a:p>
            <a:pPr marL="342900" indent="-342900">
              <a:buFont typeface="Arial" panose="020B0604020202020204" pitchFamily="34" charset="0"/>
              <a:buChar char="•"/>
            </a:pPr>
            <a:r>
              <a:rPr lang="sv-SE" dirty="0"/>
              <a:t>komplettera </a:t>
            </a:r>
            <a:r>
              <a:rPr lang="sv-SE" dirty="0" err="1"/>
              <a:t>StormTac</a:t>
            </a:r>
            <a:r>
              <a:rPr lang="sv-SE" dirty="0"/>
              <a:t> Web* med mer tillförlitliga halter för dagvatten från återvinningscentraler</a:t>
            </a:r>
          </a:p>
          <a:p>
            <a:pPr marL="342900" indent="-342900">
              <a:buFont typeface="Arial" panose="020B0604020202020204" pitchFamily="34" charset="0"/>
              <a:buChar char="•"/>
            </a:pPr>
            <a:endParaRPr lang="sv-SE" dirty="0"/>
          </a:p>
          <a:p>
            <a:pPr marL="342900" indent="-342900">
              <a:buFont typeface="Arial" panose="020B0604020202020204" pitchFamily="34" charset="0"/>
              <a:buChar char="•"/>
            </a:pPr>
            <a:endParaRPr lang="sv-SE" dirty="0"/>
          </a:p>
          <a:p>
            <a:endParaRPr lang="sv-SE" sz="1200" dirty="0"/>
          </a:p>
          <a:p>
            <a:r>
              <a:rPr lang="sv-SE" sz="1200" dirty="0"/>
              <a:t>*</a:t>
            </a:r>
            <a:r>
              <a:rPr lang="sv-SE" sz="1200" dirty="0" err="1"/>
              <a:t>StormTac</a:t>
            </a:r>
            <a:r>
              <a:rPr lang="sv-SE" sz="1200" dirty="0"/>
              <a:t> Web är ett webbaserat verktyg för att beräkna dagvattenflöden, föroreningsinnehåll och för att planera och dimensionera åtgärder för fördröjning och rening av dagvatten</a:t>
            </a:r>
          </a:p>
          <a:p>
            <a:endParaRPr lang="sv-SE" dirty="0"/>
          </a:p>
        </p:txBody>
      </p:sp>
      <p:sp>
        <p:nvSpPr>
          <p:cNvPr id="4" name="Platshållare för bild 3">
            <a:extLst>
              <a:ext uri="{FF2B5EF4-FFF2-40B4-BE49-F238E27FC236}">
                <a16:creationId xmlns:a16="http://schemas.microsoft.com/office/drawing/2014/main" xmlns="" id="{2001A9D0-7947-49B7-9A9F-0491E3A43991}"/>
              </a:ext>
            </a:extLst>
          </p:cNvPr>
          <p:cNvSpPr>
            <a:spLocks noGrp="1"/>
          </p:cNvSpPr>
          <p:nvPr>
            <p:ph type="pic" sz="quarter" idx="12"/>
          </p:nvPr>
        </p:nvSpPr>
        <p:spPr/>
      </p:sp>
    </p:spTree>
    <p:extLst>
      <p:ext uri="{BB962C8B-B14F-4D97-AF65-F5344CB8AC3E}">
        <p14:creationId xmlns:p14="http://schemas.microsoft.com/office/powerpoint/2010/main" val="23005076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98548565-5E9F-435B-8C30-E10F8FF50F36}"/>
              </a:ext>
            </a:extLst>
          </p:cNvPr>
          <p:cNvSpPr>
            <a:spLocks noGrp="1"/>
          </p:cNvSpPr>
          <p:nvPr>
            <p:ph type="title"/>
          </p:nvPr>
        </p:nvSpPr>
        <p:spPr/>
        <p:txBody>
          <a:bodyPr/>
          <a:lstStyle/>
          <a:p>
            <a:r>
              <a:rPr lang="sv-SE" dirty="0"/>
              <a:t>Genomförande</a:t>
            </a:r>
          </a:p>
        </p:txBody>
      </p:sp>
      <p:sp>
        <p:nvSpPr>
          <p:cNvPr id="3" name="Platshållare för text 2">
            <a:extLst>
              <a:ext uri="{FF2B5EF4-FFF2-40B4-BE49-F238E27FC236}">
                <a16:creationId xmlns:a16="http://schemas.microsoft.com/office/drawing/2014/main" xmlns="" id="{B8A9F000-0D71-470E-977B-52A773B56C7B}"/>
              </a:ext>
            </a:extLst>
          </p:cNvPr>
          <p:cNvSpPr>
            <a:spLocks noGrp="1"/>
          </p:cNvSpPr>
          <p:nvPr>
            <p:ph type="body" sz="quarter" idx="11"/>
          </p:nvPr>
        </p:nvSpPr>
        <p:spPr>
          <a:xfrm>
            <a:off x="515938" y="1397530"/>
            <a:ext cx="7008123" cy="4258203"/>
          </a:xfrm>
        </p:spPr>
        <p:txBody>
          <a:bodyPr>
            <a:normAutofit/>
          </a:bodyPr>
          <a:lstStyle/>
          <a:p>
            <a:pPr marL="342900" indent="-342900">
              <a:buFont typeface="Arial" panose="020B0604020202020204" pitchFamily="34" charset="0"/>
              <a:buChar char="•"/>
            </a:pPr>
            <a:r>
              <a:rPr lang="sv-SE" dirty="0"/>
              <a:t>Befintliga tillstånd utfärdade 2010 eller senare har gåtts igenom avseende villkorskrav gällande rening och utsläppsvillkor</a:t>
            </a:r>
          </a:p>
          <a:p>
            <a:pPr marL="342900" indent="-342900">
              <a:buFont typeface="Arial" panose="020B0604020202020204" pitchFamily="34" charset="0"/>
              <a:buChar char="•"/>
            </a:pPr>
            <a:r>
              <a:rPr lang="sv-SE" dirty="0"/>
              <a:t>Tre återvinningscentraler har </a:t>
            </a:r>
            <a:r>
              <a:rPr lang="sv-SE" dirty="0" err="1"/>
              <a:t>provtagit</a:t>
            </a:r>
            <a:r>
              <a:rPr lang="sv-SE" dirty="0"/>
              <a:t> sitt dagvatten flödesproportionerligt</a:t>
            </a:r>
          </a:p>
          <a:p>
            <a:pPr marL="342900" indent="-342900">
              <a:buFont typeface="Arial" panose="020B0604020202020204" pitchFamily="34" charset="0"/>
              <a:buChar char="•"/>
            </a:pPr>
            <a:r>
              <a:rPr lang="sv-SE" dirty="0"/>
              <a:t>I den mån projektet har tagit del av befintliga analyser för ÅVC har dessa också sammanställts</a:t>
            </a:r>
          </a:p>
          <a:p>
            <a:pPr marL="342900" indent="-342900">
              <a:buFont typeface="Arial" panose="020B0604020202020204" pitchFamily="34" charset="0"/>
              <a:buChar char="•"/>
            </a:pPr>
            <a:r>
              <a:rPr lang="sv-SE" dirty="0"/>
              <a:t>Analysresultaten jämfördes med villkorshalter  för återvinningscentraler insamlade i detta projekt och med villkor för andra avfallsanläggningar (hämtade från Avfall Sveriges rapport 2017:28)</a:t>
            </a:r>
          </a:p>
        </p:txBody>
      </p:sp>
      <p:sp>
        <p:nvSpPr>
          <p:cNvPr id="4" name="Platshållare för bild 3">
            <a:extLst>
              <a:ext uri="{FF2B5EF4-FFF2-40B4-BE49-F238E27FC236}">
                <a16:creationId xmlns:a16="http://schemas.microsoft.com/office/drawing/2014/main" xmlns="" id="{189512D9-B365-4FF8-9C28-7AA2FF5CCA37}"/>
              </a:ext>
            </a:extLst>
          </p:cNvPr>
          <p:cNvSpPr>
            <a:spLocks noGrp="1"/>
          </p:cNvSpPr>
          <p:nvPr>
            <p:ph type="pic" sz="quarter" idx="12"/>
          </p:nvPr>
        </p:nvSpPr>
        <p:spPr/>
      </p:sp>
    </p:spTree>
    <p:extLst>
      <p:ext uri="{BB962C8B-B14F-4D97-AF65-F5344CB8AC3E}">
        <p14:creationId xmlns:p14="http://schemas.microsoft.com/office/powerpoint/2010/main" val="897417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AB06418E-9900-E646-9474-81CD92A328B1}"/>
              </a:ext>
            </a:extLst>
          </p:cNvPr>
          <p:cNvSpPr>
            <a:spLocks noGrp="1"/>
          </p:cNvSpPr>
          <p:nvPr>
            <p:ph type="title"/>
          </p:nvPr>
        </p:nvSpPr>
        <p:spPr/>
        <p:txBody>
          <a:bodyPr/>
          <a:lstStyle/>
          <a:p>
            <a:r>
              <a:rPr lang="sv-SE" sz="3200" dirty="0"/>
              <a:t>Resultat, villkor rening</a:t>
            </a:r>
            <a:endParaRPr lang="sv-SE" dirty="0"/>
          </a:p>
        </p:txBody>
      </p:sp>
      <p:sp>
        <p:nvSpPr>
          <p:cNvPr id="3" name="Platshållare för text 2">
            <a:extLst>
              <a:ext uri="{FF2B5EF4-FFF2-40B4-BE49-F238E27FC236}">
                <a16:creationId xmlns:a16="http://schemas.microsoft.com/office/drawing/2014/main" xmlns="" id="{687D9A21-1E20-9246-B39A-E6E61DCD37E4}"/>
              </a:ext>
            </a:extLst>
          </p:cNvPr>
          <p:cNvSpPr>
            <a:spLocks noGrp="1"/>
          </p:cNvSpPr>
          <p:nvPr>
            <p:ph type="body" sz="quarter" idx="11"/>
          </p:nvPr>
        </p:nvSpPr>
        <p:spPr>
          <a:xfrm>
            <a:off x="515939" y="1397530"/>
            <a:ext cx="5787426" cy="4258203"/>
          </a:xfrm>
        </p:spPr>
        <p:txBody>
          <a:bodyPr>
            <a:normAutofit/>
          </a:bodyPr>
          <a:lstStyle/>
          <a:p>
            <a:pPr marL="342900" indent="-342900">
              <a:buFont typeface="Arial" panose="020B0604020202020204" pitchFamily="34" charset="0"/>
              <a:buChar char="•"/>
            </a:pPr>
            <a:r>
              <a:rPr lang="sv-SE" sz="1800" dirty="0"/>
              <a:t>I projektet har femton befintliga tillstånd utfärdade år 2010 eller senare gåtts igenom</a:t>
            </a:r>
          </a:p>
          <a:p>
            <a:pPr marL="342900" indent="-342900">
              <a:buFont typeface="Arial" panose="020B0604020202020204" pitchFamily="34" charset="0"/>
              <a:buChar char="•"/>
            </a:pPr>
            <a:r>
              <a:rPr lang="sv-SE" sz="1800" dirty="0"/>
              <a:t>Av dessa har tretton återvinningscentraler haft villkorskrav för dagvatten i någon form</a:t>
            </a:r>
          </a:p>
          <a:p>
            <a:pPr marL="342900" indent="-342900">
              <a:buFont typeface="Arial" panose="020B0604020202020204" pitchFamily="34" charset="0"/>
              <a:buChar char="•"/>
            </a:pPr>
            <a:r>
              <a:rPr lang="sv-SE" sz="1800" dirty="0"/>
              <a:t>De två återvinningscentraler som inte har villkorskrav på rening är båda från 2010</a:t>
            </a:r>
          </a:p>
          <a:p>
            <a:pPr marL="342900" indent="-342900">
              <a:buFont typeface="Arial" panose="020B0604020202020204" pitchFamily="34" charset="0"/>
              <a:buChar char="•"/>
            </a:pPr>
            <a:r>
              <a:rPr lang="sv-SE" sz="1800" dirty="0"/>
              <a:t>De vanligaste villkoren angående rening innebär att återvinningscentralen ska ha en olje- och slamavskiljare och/eller en dagvattendamm</a:t>
            </a:r>
          </a:p>
          <a:p>
            <a:pPr marL="342900" indent="-342900">
              <a:buFont typeface="Arial" panose="020B0604020202020204" pitchFamily="34" charset="0"/>
              <a:buChar char="•"/>
            </a:pPr>
            <a:r>
              <a:rPr lang="sv-SE" sz="1800" dirty="0"/>
              <a:t>Av de femton tillstånd som gåtts igenom har fem haft utsläppskrav i form av halter</a:t>
            </a:r>
          </a:p>
        </p:txBody>
      </p:sp>
      <p:graphicFrame>
        <p:nvGraphicFramePr>
          <p:cNvPr id="5" name="Tabell 4">
            <a:extLst>
              <a:ext uri="{FF2B5EF4-FFF2-40B4-BE49-F238E27FC236}">
                <a16:creationId xmlns:a16="http://schemas.microsoft.com/office/drawing/2014/main" xmlns="" id="{DBC4B2C7-3E93-46D5-88A7-7A31B6871F7B}"/>
              </a:ext>
            </a:extLst>
          </p:cNvPr>
          <p:cNvGraphicFramePr>
            <a:graphicFrameLocks noGrp="1"/>
          </p:cNvGraphicFramePr>
          <p:nvPr>
            <p:extLst>
              <p:ext uri="{D42A27DB-BD31-4B8C-83A1-F6EECF244321}">
                <p14:modId xmlns:p14="http://schemas.microsoft.com/office/powerpoint/2010/main" val="3196140853"/>
              </p:ext>
            </p:extLst>
          </p:nvPr>
        </p:nvGraphicFramePr>
        <p:xfrm>
          <a:off x="6644767" y="1150173"/>
          <a:ext cx="5039999" cy="5400002"/>
        </p:xfrm>
        <a:graphic>
          <a:graphicData uri="http://schemas.openxmlformats.org/drawingml/2006/table">
            <a:tbl>
              <a:tblPr firstRow="1" firstCol="1" bandRow="1">
                <a:tableStyleId>{5C22544A-7EE6-4342-B048-85BDC9FD1C3A}</a:tableStyleId>
              </a:tblPr>
              <a:tblGrid>
                <a:gridCol w="514949">
                  <a:extLst>
                    <a:ext uri="{9D8B030D-6E8A-4147-A177-3AD203B41FA5}">
                      <a16:colId xmlns:a16="http://schemas.microsoft.com/office/drawing/2014/main" xmlns="" val="1804265047"/>
                    </a:ext>
                  </a:extLst>
                </a:gridCol>
                <a:gridCol w="1211983">
                  <a:extLst>
                    <a:ext uri="{9D8B030D-6E8A-4147-A177-3AD203B41FA5}">
                      <a16:colId xmlns:a16="http://schemas.microsoft.com/office/drawing/2014/main" xmlns="" val="3380673645"/>
                    </a:ext>
                  </a:extLst>
                </a:gridCol>
                <a:gridCol w="887650">
                  <a:extLst>
                    <a:ext uri="{9D8B030D-6E8A-4147-A177-3AD203B41FA5}">
                      <a16:colId xmlns:a16="http://schemas.microsoft.com/office/drawing/2014/main" xmlns="" val="524563450"/>
                    </a:ext>
                  </a:extLst>
                </a:gridCol>
                <a:gridCol w="827904">
                  <a:extLst>
                    <a:ext uri="{9D8B030D-6E8A-4147-A177-3AD203B41FA5}">
                      <a16:colId xmlns:a16="http://schemas.microsoft.com/office/drawing/2014/main" xmlns="" val="2649976659"/>
                    </a:ext>
                  </a:extLst>
                </a:gridCol>
                <a:gridCol w="844974">
                  <a:extLst>
                    <a:ext uri="{9D8B030D-6E8A-4147-A177-3AD203B41FA5}">
                      <a16:colId xmlns:a16="http://schemas.microsoft.com/office/drawing/2014/main" xmlns="" val="267203441"/>
                    </a:ext>
                  </a:extLst>
                </a:gridCol>
                <a:gridCol w="752539">
                  <a:extLst>
                    <a:ext uri="{9D8B030D-6E8A-4147-A177-3AD203B41FA5}">
                      <a16:colId xmlns:a16="http://schemas.microsoft.com/office/drawing/2014/main" xmlns="" val="2422743685"/>
                    </a:ext>
                  </a:extLst>
                </a:gridCol>
              </a:tblGrid>
              <a:tr h="770312">
                <a:tc>
                  <a:txBody>
                    <a:bodyPr/>
                    <a:lstStyle/>
                    <a:p>
                      <a:pPr>
                        <a:spcAft>
                          <a:spcPts val="0"/>
                        </a:spcAft>
                        <a:tabLst>
                          <a:tab pos="810260" algn="l"/>
                          <a:tab pos="1620520" algn="l"/>
                          <a:tab pos="2430780" algn="l"/>
                          <a:tab pos="4050665" algn="l"/>
                          <a:tab pos="5311140" algn="r"/>
                          <a:tab pos="828040" algn="l"/>
                        </a:tabLst>
                      </a:pPr>
                      <a:r>
                        <a:rPr lang="sv-SE" sz="900" dirty="0">
                          <a:effectLst/>
                        </a:rPr>
                        <a:t>År</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dirty="0">
                          <a:effectLst/>
                        </a:rPr>
                        <a:t>Miljöprövnings-delegation</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dirty="0">
                          <a:effectLst/>
                        </a:rPr>
                        <a:t>Olje- och slam-avskiljare</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dirty="0">
                          <a:effectLst/>
                        </a:rPr>
                        <a:t>Dagvatten-damm</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dirty="0">
                          <a:effectLst/>
                        </a:rPr>
                        <a:t>Filter-anordning i brunn</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dirty="0">
                          <a:effectLst/>
                        </a:rPr>
                        <a:t>Utsläpps-villkor</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extLst>
                  <a:ext uri="{0D108BD9-81ED-4DB2-BD59-A6C34878D82A}">
                    <a16:rowId xmlns:a16="http://schemas.microsoft.com/office/drawing/2014/main" xmlns="" val="1158827970"/>
                  </a:ext>
                </a:extLst>
              </a:tr>
              <a:tr h="308646">
                <a:tc>
                  <a:txBody>
                    <a:bodyPr/>
                    <a:lstStyle/>
                    <a:p>
                      <a:pPr>
                        <a:spcAft>
                          <a:spcPts val="0"/>
                        </a:spcAft>
                        <a:tabLst>
                          <a:tab pos="810260" algn="l"/>
                          <a:tab pos="1620520" algn="l"/>
                          <a:tab pos="2430780" algn="l"/>
                          <a:tab pos="4050665" algn="l"/>
                          <a:tab pos="5311140" algn="r"/>
                          <a:tab pos="828040" algn="l"/>
                        </a:tabLst>
                      </a:pPr>
                      <a:r>
                        <a:rPr lang="sv-SE" sz="900" dirty="0">
                          <a:effectLst/>
                        </a:rPr>
                        <a:t>2010</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Stockholm</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dirty="0">
                        <a:effectLst/>
                        <a:latin typeface="+mn-lt"/>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 </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1394946223"/>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2010</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Gävleborg</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 </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3673982508"/>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2011</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Kronoberg</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Ja</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 </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3856986632"/>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2012</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Stockholm</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dirty="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Ja</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 </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1823029958"/>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2013</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Stockholm</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Ja</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Vid behov</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 </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867489357"/>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2014</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Västra Götaland</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Ja</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Vid behov</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1737961866"/>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2015</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Östergötland</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Ja</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 </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4289024488"/>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2016</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Kalmar</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Funktion i damm</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 </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364923991"/>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2016</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Halland</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endParaRPr lang="sv-SE" sz="900" dirty="0">
                        <a:effectLst/>
                        <a:latin typeface="+mn-lt"/>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Prövotid</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550177685"/>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2017</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Västra Götaland</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Ja</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3684547669"/>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2017</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Västernorrland</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dirty="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747151856"/>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2018</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Västra Götaland</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endParaRPr lang="sv-SE" sz="900" dirty="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736953683"/>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2018</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Västra Götaland</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dirty="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Ja</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2492536876"/>
                  </a:ext>
                </a:extLst>
              </a:tr>
              <a:tr h="308646">
                <a:tc>
                  <a:txBody>
                    <a:bodyPr/>
                    <a:lstStyle/>
                    <a:p>
                      <a:pPr>
                        <a:spcAft>
                          <a:spcPts val="0"/>
                        </a:spcAft>
                        <a:tabLst>
                          <a:tab pos="810260" algn="l"/>
                          <a:tab pos="1620520" algn="l"/>
                          <a:tab pos="2430780" algn="l"/>
                          <a:tab pos="4050665" algn="l"/>
                          <a:tab pos="5311140" algn="r"/>
                          <a:tab pos="828040" algn="l"/>
                        </a:tabLst>
                      </a:pPr>
                      <a:r>
                        <a:rPr lang="sv-SE" sz="900">
                          <a:effectLst/>
                        </a:rPr>
                        <a:t>2018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Halland</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a:effectLst/>
                          <a:latin typeface="+mn-lt"/>
                          <a:cs typeface="Arial" panose="020B0604020202020204" pitchFamily="34" charset="0"/>
                        </a:rPr>
                        <a:t>Ja</a:t>
                      </a:r>
                      <a:endParaRPr lang="sv-SE" sz="90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 </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2241390299"/>
                  </a:ext>
                </a:extLst>
              </a:tr>
              <a:tr h="308646">
                <a:tc>
                  <a:txBody>
                    <a:bodyPr/>
                    <a:lstStyle/>
                    <a:p>
                      <a:pPr>
                        <a:spcAft>
                          <a:spcPts val="0"/>
                        </a:spcAft>
                        <a:tabLst>
                          <a:tab pos="810260" algn="l"/>
                          <a:tab pos="1620520" algn="l"/>
                          <a:tab pos="2430780" algn="l"/>
                          <a:tab pos="4050665" algn="l"/>
                          <a:tab pos="5311140" algn="r"/>
                          <a:tab pos="828040" algn="l"/>
                        </a:tabLst>
                      </a:pPr>
                      <a:r>
                        <a:rPr lang="sv-SE" sz="900" dirty="0">
                          <a:effectLst/>
                        </a:rPr>
                        <a:t>2019</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nchor="ctr">
                    <a:solidFill>
                      <a:schemeClr val="tx2"/>
                    </a:solidFill>
                  </a:tcP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Uppsala</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tc>
                  <a:txBody>
                    <a:bodyPr/>
                    <a:lstStyle/>
                    <a:p>
                      <a:endParaRPr lang="sv-SE" sz="900" dirty="0">
                        <a:effectLst/>
                        <a:latin typeface="+mn-lt"/>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endParaRPr lang="sv-SE" sz="900">
                        <a:effectLst/>
                        <a:latin typeface="+mn-lt"/>
                        <a:cs typeface="Arial" panose="020B0604020202020204" pitchFamily="34" charset="0"/>
                      </a:endParaRPr>
                    </a:p>
                  </a:txBody>
                  <a:tcPr marL="44450" marR="44450" marT="0" marB="0" anchor="ctr"/>
                </a:tc>
                <a:tc>
                  <a:txBody>
                    <a:bodyPr/>
                    <a:lstStyle/>
                    <a:p>
                      <a:pPr>
                        <a:spcAft>
                          <a:spcPts val="0"/>
                        </a:spcAft>
                        <a:tabLst>
                          <a:tab pos="810260" algn="l"/>
                          <a:tab pos="1620520" algn="l"/>
                          <a:tab pos="2430780" algn="l"/>
                          <a:tab pos="4050665" algn="l"/>
                          <a:tab pos="5311140" algn="r"/>
                          <a:tab pos="828040" algn="l"/>
                        </a:tabLst>
                      </a:pPr>
                      <a:r>
                        <a:rPr lang="sv-SE" sz="900" dirty="0">
                          <a:effectLst/>
                          <a:latin typeface="+mn-lt"/>
                          <a:cs typeface="Arial" panose="020B0604020202020204" pitchFamily="34" charset="0"/>
                        </a:rPr>
                        <a:t>Prövotid</a:t>
                      </a:r>
                      <a:endParaRPr lang="sv-SE" sz="900" dirty="0">
                        <a:effectLst/>
                        <a:latin typeface="+mn-lt"/>
                        <a:ea typeface="Times New Roman" panose="02020603050405020304" pitchFamily="18" charset="0"/>
                        <a:cs typeface="Arial" panose="020B0604020202020204" pitchFamily="34" charset="0"/>
                      </a:endParaRPr>
                    </a:p>
                  </a:txBody>
                  <a:tcPr marL="44450" marR="44450" marT="0" marB="0" anchor="ctr"/>
                </a:tc>
                <a:extLst>
                  <a:ext uri="{0D108BD9-81ED-4DB2-BD59-A6C34878D82A}">
                    <a16:rowId xmlns:a16="http://schemas.microsoft.com/office/drawing/2014/main" xmlns="" val="3964261250"/>
                  </a:ext>
                </a:extLst>
              </a:tr>
            </a:tbl>
          </a:graphicData>
        </a:graphic>
      </p:graphicFrame>
    </p:spTree>
    <p:extLst>
      <p:ext uri="{BB962C8B-B14F-4D97-AF65-F5344CB8AC3E}">
        <p14:creationId xmlns:p14="http://schemas.microsoft.com/office/powerpoint/2010/main" val="1183912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AED3C96D-E328-4F73-B3BD-13A0DB93A5EA}"/>
              </a:ext>
            </a:extLst>
          </p:cNvPr>
          <p:cNvSpPr>
            <a:spLocks noGrp="1"/>
          </p:cNvSpPr>
          <p:nvPr>
            <p:ph type="title"/>
          </p:nvPr>
        </p:nvSpPr>
        <p:spPr/>
        <p:txBody>
          <a:bodyPr>
            <a:normAutofit/>
          </a:bodyPr>
          <a:lstStyle/>
          <a:p>
            <a:r>
              <a:rPr lang="sv-SE" sz="3200" dirty="0"/>
              <a:t>Resultat, villkor utsläpp</a:t>
            </a:r>
          </a:p>
        </p:txBody>
      </p:sp>
      <p:sp>
        <p:nvSpPr>
          <p:cNvPr id="3" name="Platshållare för text 2">
            <a:extLst>
              <a:ext uri="{FF2B5EF4-FFF2-40B4-BE49-F238E27FC236}">
                <a16:creationId xmlns:a16="http://schemas.microsoft.com/office/drawing/2014/main" xmlns="" id="{65FA6A43-FE19-44FB-9130-E341047D183B}"/>
              </a:ext>
            </a:extLst>
          </p:cNvPr>
          <p:cNvSpPr>
            <a:spLocks noGrp="1"/>
          </p:cNvSpPr>
          <p:nvPr>
            <p:ph type="body" sz="quarter" idx="11"/>
          </p:nvPr>
        </p:nvSpPr>
        <p:spPr>
          <a:xfrm>
            <a:off x="515938" y="1397530"/>
            <a:ext cx="5580062" cy="4258203"/>
          </a:xfrm>
        </p:spPr>
        <p:txBody>
          <a:bodyPr>
            <a:normAutofit/>
          </a:bodyPr>
          <a:lstStyle/>
          <a:p>
            <a:pPr marL="342900" indent="-342900">
              <a:buFont typeface="Arial" panose="020B0604020202020204" pitchFamily="34" charset="0"/>
              <a:buChar char="•"/>
            </a:pPr>
            <a:r>
              <a:rPr lang="sv-SE" sz="1800" dirty="0"/>
              <a:t>Av de återvinningscentraler som har utsläppskrav i form av halter har två </a:t>
            </a:r>
            <a:r>
              <a:rPr lang="sv-SE" sz="1800" dirty="0" err="1"/>
              <a:t>st</a:t>
            </a:r>
            <a:r>
              <a:rPr lang="sv-SE" sz="1800" dirty="0"/>
              <a:t> haft olje- och slamavskiljare samt dagvattendamm, två </a:t>
            </a:r>
            <a:r>
              <a:rPr lang="sv-SE" sz="1800" dirty="0" err="1"/>
              <a:t>st</a:t>
            </a:r>
            <a:r>
              <a:rPr lang="sv-SE" sz="1800" dirty="0"/>
              <a:t> olje-och slamavskiljare och en </a:t>
            </a:r>
            <a:r>
              <a:rPr lang="sv-SE" sz="1800" dirty="0" err="1"/>
              <a:t>st</a:t>
            </a:r>
            <a:r>
              <a:rPr lang="sv-SE" sz="1800" dirty="0"/>
              <a:t> dagvattendamm</a:t>
            </a:r>
          </a:p>
          <a:p>
            <a:pPr marL="342900" indent="-342900">
              <a:buFont typeface="Arial" panose="020B0604020202020204" pitchFamily="34" charset="0"/>
              <a:buChar char="•"/>
            </a:pPr>
            <a:r>
              <a:rPr lang="sv-SE" sz="1800" dirty="0"/>
              <a:t>Fyra av fem tillstånd med utsläppskrav är utfärdade av Länsstyrelsen i Västra Götaland</a:t>
            </a:r>
          </a:p>
        </p:txBody>
      </p:sp>
      <p:graphicFrame>
        <p:nvGraphicFramePr>
          <p:cNvPr id="5" name="Tabell 4">
            <a:extLst>
              <a:ext uri="{FF2B5EF4-FFF2-40B4-BE49-F238E27FC236}">
                <a16:creationId xmlns:a16="http://schemas.microsoft.com/office/drawing/2014/main" xmlns="" id="{5A398916-988B-48A3-B277-2BFE5E4BF4CA}"/>
              </a:ext>
            </a:extLst>
          </p:cNvPr>
          <p:cNvGraphicFramePr>
            <a:graphicFrameLocks noGrp="1"/>
          </p:cNvGraphicFramePr>
          <p:nvPr>
            <p:extLst>
              <p:ext uri="{D42A27DB-BD31-4B8C-83A1-F6EECF244321}">
                <p14:modId xmlns:p14="http://schemas.microsoft.com/office/powerpoint/2010/main" val="4070341159"/>
              </p:ext>
            </p:extLst>
          </p:nvPr>
        </p:nvGraphicFramePr>
        <p:xfrm>
          <a:off x="6636062" y="1150173"/>
          <a:ext cx="5040000" cy="5399996"/>
        </p:xfrm>
        <a:graphic>
          <a:graphicData uri="http://schemas.openxmlformats.org/drawingml/2006/table">
            <a:tbl>
              <a:tblPr firstRow="1" firstCol="1" bandRow="1">
                <a:tableStyleId>{5C22544A-7EE6-4342-B048-85BDC9FD1C3A}</a:tableStyleId>
              </a:tblPr>
              <a:tblGrid>
                <a:gridCol w="1099293">
                  <a:extLst>
                    <a:ext uri="{9D8B030D-6E8A-4147-A177-3AD203B41FA5}">
                      <a16:colId xmlns:a16="http://schemas.microsoft.com/office/drawing/2014/main" xmlns="" val="4283292244"/>
                    </a:ext>
                  </a:extLst>
                </a:gridCol>
                <a:gridCol w="649577">
                  <a:extLst>
                    <a:ext uri="{9D8B030D-6E8A-4147-A177-3AD203B41FA5}">
                      <a16:colId xmlns:a16="http://schemas.microsoft.com/office/drawing/2014/main" xmlns="" val="1806072887"/>
                    </a:ext>
                  </a:extLst>
                </a:gridCol>
                <a:gridCol w="822624">
                  <a:extLst>
                    <a:ext uri="{9D8B030D-6E8A-4147-A177-3AD203B41FA5}">
                      <a16:colId xmlns:a16="http://schemas.microsoft.com/office/drawing/2014/main" xmlns="" val="3518520718"/>
                    </a:ext>
                  </a:extLst>
                </a:gridCol>
                <a:gridCol w="820716">
                  <a:extLst>
                    <a:ext uri="{9D8B030D-6E8A-4147-A177-3AD203B41FA5}">
                      <a16:colId xmlns:a16="http://schemas.microsoft.com/office/drawing/2014/main" xmlns="" val="3131003226"/>
                    </a:ext>
                  </a:extLst>
                </a:gridCol>
                <a:gridCol w="823895">
                  <a:extLst>
                    <a:ext uri="{9D8B030D-6E8A-4147-A177-3AD203B41FA5}">
                      <a16:colId xmlns:a16="http://schemas.microsoft.com/office/drawing/2014/main" xmlns="" val="2154081644"/>
                    </a:ext>
                  </a:extLst>
                </a:gridCol>
                <a:gridCol w="823895">
                  <a:extLst>
                    <a:ext uri="{9D8B030D-6E8A-4147-A177-3AD203B41FA5}">
                      <a16:colId xmlns:a16="http://schemas.microsoft.com/office/drawing/2014/main" xmlns="" val="2480260946"/>
                    </a:ext>
                  </a:extLst>
                </a:gridCol>
              </a:tblGrid>
              <a:tr h="393414">
                <a:tc>
                  <a:txBody>
                    <a:bodyPr/>
                    <a:lstStyle/>
                    <a:p>
                      <a:pPr>
                        <a:lnSpc>
                          <a:spcPts val="1300"/>
                        </a:lnSpc>
                        <a:spcAft>
                          <a:spcPts val="650"/>
                        </a:spcAft>
                        <a:tabLst>
                          <a:tab pos="810260" algn="l"/>
                          <a:tab pos="1620520" algn="l"/>
                          <a:tab pos="2430780" algn="l"/>
                          <a:tab pos="4050665" algn="l"/>
                          <a:tab pos="5311140" algn="r"/>
                        </a:tabLst>
                      </a:pPr>
                      <a:r>
                        <a:rPr lang="sv-SE" sz="900" dirty="0">
                          <a:effectLst/>
                        </a:rPr>
                        <a:t>År</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2014</a:t>
                      </a: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2017</a:t>
                      </a: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2017</a:t>
                      </a: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2018</a:t>
                      </a: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2018</a:t>
                      </a:r>
                    </a:p>
                  </a:txBody>
                  <a:tcPr marL="68580" marR="68580" marT="0" marB="0" anchor="ctr">
                    <a:solidFill>
                      <a:schemeClr val="tx2"/>
                    </a:solidFill>
                  </a:tcPr>
                </a:tc>
                <a:extLst>
                  <a:ext uri="{0D108BD9-81ED-4DB2-BD59-A6C34878D82A}">
                    <a16:rowId xmlns:a16="http://schemas.microsoft.com/office/drawing/2014/main" xmlns="" val="1882782335"/>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dirty="0">
                          <a:effectLst/>
                        </a:rPr>
                        <a:t>Miljöprövnings-delegation</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dirty="0">
                          <a:solidFill>
                            <a:schemeClr val="bg1"/>
                          </a:solidFill>
                          <a:effectLst/>
                        </a:rPr>
                        <a:t>Västra Götaland</a:t>
                      </a: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dirty="0">
                          <a:solidFill>
                            <a:schemeClr val="bg1"/>
                          </a:solidFill>
                          <a:effectLst/>
                        </a:rPr>
                        <a:t>Västra Götaland</a:t>
                      </a: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dirty="0">
                          <a:solidFill>
                            <a:schemeClr val="bg1"/>
                          </a:solidFill>
                          <a:effectLst/>
                        </a:rPr>
                        <a:t>Väster-</a:t>
                      </a:r>
                      <a:r>
                        <a:rPr lang="sv-SE" sz="900" dirty="0" err="1">
                          <a:solidFill>
                            <a:schemeClr val="bg1"/>
                          </a:solidFill>
                          <a:effectLst/>
                        </a:rPr>
                        <a:t>norrland</a:t>
                      </a:r>
                      <a:endParaRPr lang="sv-SE" sz="900" dirty="0">
                        <a:solidFill>
                          <a:schemeClr val="bg1"/>
                        </a:solidFill>
                        <a:effectLst/>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dirty="0">
                          <a:solidFill>
                            <a:schemeClr val="bg1"/>
                          </a:solidFill>
                          <a:effectLst/>
                        </a:rPr>
                        <a:t>Västra Götaland</a:t>
                      </a: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dirty="0">
                          <a:solidFill>
                            <a:schemeClr val="bg1"/>
                          </a:solidFill>
                          <a:effectLst/>
                        </a:rPr>
                        <a:t>Västra Götaland</a:t>
                      </a:r>
                    </a:p>
                  </a:txBody>
                  <a:tcPr marL="68580" marR="68580" marT="0" marB="0" anchor="ctr">
                    <a:solidFill>
                      <a:schemeClr val="tx2"/>
                    </a:solidFill>
                  </a:tcPr>
                </a:tc>
                <a:extLst>
                  <a:ext uri="{0D108BD9-81ED-4DB2-BD59-A6C34878D82A}">
                    <a16:rowId xmlns:a16="http://schemas.microsoft.com/office/drawing/2014/main" xmlns="" val="2333786"/>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a:effectLst/>
                        </a:rPr>
                        <a:t>Suspenderade ämnen (mg/l)</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50</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50</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100</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50</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540576213"/>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a:effectLst/>
                        </a:rPr>
                        <a:t>Oljeindex (mg/l)</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5</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5</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0,1</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5</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5</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427642504"/>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a:effectLst/>
                        </a:rPr>
                        <a:t>Bly (mg/l)</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0,03</a:t>
                      </a: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0,002</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0,03</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755451748"/>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a:effectLst/>
                        </a:rPr>
                        <a:t>Koppar (mg/l)</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0,05</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0,03</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0,05</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875555580"/>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a:effectLst/>
                        </a:rPr>
                        <a:t>Zink (mg/l)</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0,2</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0,03</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0,2</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992499320"/>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a:effectLst/>
                        </a:rPr>
                        <a:t>Kväve (mg/l)</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10</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6</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807166260"/>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a:effectLst/>
                        </a:rPr>
                        <a:t>Fosfor (mg/l)</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1</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0,3</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087980642"/>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a:effectLst/>
                        </a:rPr>
                        <a:t>Ammonium (mg/l)</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1</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198937470"/>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a:effectLst/>
                        </a:rPr>
                        <a:t>Krom (µg/l)</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2</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571939808"/>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a:effectLst/>
                        </a:rPr>
                        <a:t>Kadmium (µg/l)</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0,1</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316549020"/>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a:effectLst/>
                        </a:rPr>
                        <a:t>Nickel (µg/l)</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30</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195750365"/>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a:effectLst/>
                        </a:rPr>
                        <a:t>TOC (mg/l)</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130</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784052393"/>
                  </a:ext>
                </a:extLst>
              </a:tr>
              <a:tr h="357613">
                <a:tc>
                  <a:txBody>
                    <a:bodyPr/>
                    <a:lstStyle/>
                    <a:p>
                      <a:pPr>
                        <a:lnSpc>
                          <a:spcPts val="1300"/>
                        </a:lnSpc>
                        <a:spcAft>
                          <a:spcPts val="650"/>
                        </a:spcAft>
                        <a:tabLst>
                          <a:tab pos="810260" algn="l"/>
                          <a:tab pos="1620520" algn="l"/>
                          <a:tab pos="2430780" algn="l"/>
                          <a:tab pos="4050665" algn="l"/>
                          <a:tab pos="5311140" algn="r"/>
                        </a:tabLst>
                      </a:pPr>
                      <a:r>
                        <a:rPr lang="sv-SE" sz="900" dirty="0">
                          <a:effectLst/>
                        </a:rPr>
                        <a:t>BOD</a:t>
                      </a:r>
                      <a:r>
                        <a:rPr lang="sv-SE" sz="900" baseline="-25000" dirty="0">
                          <a:effectLst/>
                        </a:rPr>
                        <a:t>7 </a:t>
                      </a:r>
                      <a:r>
                        <a:rPr lang="sv-SE" sz="900" dirty="0">
                          <a:effectLst/>
                        </a:rPr>
                        <a:t>(mg/l)</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solidFill>
                  </a:tcP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4</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a:effectLst/>
                        </a:rPr>
                        <a:t> </a:t>
                      </a:r>
                      <a:endParaRPr lang="sv-SE"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ts val="1300"/>
                        </a:lnSpc>
                        <a:spcAft>
                          <a:spcPts val="650"/>
                        </a:spcAft>
                        <a:tabLst>
                          <a:tab pos="810260" algn="l"/>
                          <a:tab pos="1620520" algn="l"/>
                          <a:tab pos="2430780" algn="l"/>
                          <a:tab pos="4050665" algn="l"/>
                          <a:tab pos="5311140" algn="r"/>
                        </a:tabLst>
                      </a:pPr>
                      <a:r>
                        <a:rPr lang="sv-SE" sz="900" dirty="0">
                          <a:effectLst/>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884117948"/>
                  </a:ext>
                </a:extLst>
              </a:tr>
            </a:tbl>
          </a:graphicData>
        </a:graphic>
      </p:graphicFrame>
    </p:spTree>
    <p:extLst>
      <p:ext uri="{BB962C8B-B14F-4D97-AF65-F5344CB8AC3E}">
        <p14:creationId xmlns:p14="http://schemas.microsoft.com/office/powerpoint/2010/main" val="1994543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16D01426-8DAD-4719-87E2-E49828EA6B25}"/>
              </a:ext>
            </a:extLst>
          </p:cNvPr>
          <p:cNvSpPr>
            <a:spLocks noGrp="1"/>
          </p:cNvSpPr>
          <p:nvPr>
            <p:ph type="title"/>
          </p:nvPr>
        </p:nvSpPr>
        <p:spPr/>
        <p:txBody>
          <a:bodyPr>
            <a:normAutofit/>
          </a:bodyPr>
          <a:lstStyle/>
          <a:p>
            <a:r>
              <a:rPr lang="sv-SE" sz="3200" dirty="0"/>
              <a:t>Resultat, provtagning i projektet</a:t>
            </a:r>
          </a:p>
        </p:txBody>
      </p:sp>
      <p:sp>
        <p:nvSpPr>
          <p:cNvPr id="3" name="Platshållare för text 2">
            <a:extLst>
              <a:ext uri="{FF2B5EF4-FFF2-40B4-BE49-F238E27FC236}">
                <a16:creationId xmlns:a16="http://schemas.microsoft.com/office/drawing/2014/main" xmlns="" id="{FF5E1A5E-1FA9-4DD5-959D-A7F698155913}"/>
              </a:ext>
            </a:extLst>
          </p:cNvPr>
          <p:cNvSpPr>
            <a:spLocks noGrp="1"/>
          </p:cNvSpPr>
          <p:nvPr>
            <p:ph type="body" sz="quarter" idx="11"/>
          </p:nvPr>
        </p:nvSpPr>
        <p:spPr>
          <a:xfrm>
            <a:off x="515937" y="1397531"/>
            <a:ext cx="7008123" cy="4336208"/>
          </a:xfrm>
        </p:spPr>
        <p:txBody>
          <a:bodyPr>
            <a:normAutofit/>
          </a:bodyPr>
          <a:lstStyle/>
          <a:p>
            <a:pPr marL="342900" indent="-342900">
              <a:buFont typeface="Arial" panose="020B0604020202020204" pitchFamily="34" charset="0"/>
              <a:buChar char="•"/>
            </a:pPr>
            <a:r>
              <a:rPr lang="sv-SE" sz="1700" dirty="0"/>
              <a:t>Tre återvinningscentraler har </a:t>
            </a:r>
            <a:r>
              <a:rPr lang="sv-SE" sz="1700" dirty="0" err="1"/>
              <a:t>provtagit</a:t>
            </a:r>
            <a:r>
              <a:rPr lang="sv-SE" sz="1700" dirty="0"/>
              <a:t> sitt dagvatten flödesproportionerligt</a:t>
            </a:r>
          </a:p>
          <a:p>
            <a:pPr marL="342900" indent="-342900">
              <a:buFont typeface="Arial" panose="020B0604020202020204" pitchFamily="34" charset="0"/>
              <a:buChar char="•"/>
            </a:pPr>
            <a:r>
              <a:rPr lang="sv-SE" sz="1700" dirty="0"/>
              <a:t>En återvinningscentral </a:t>
            </a:r>
            <a:r>
              <a:rPr lang="sv-SE" sz="1700" dirty="0" err="1"/>
              <a:t>provtogs</a:t>
            </a:r>
            <a:r>
              <a:rPr lang="sv-SE" sz="1700" dirty="0"/>
              <a:t> innan rening, den har generellt högre halter i dagvattnet jämfört med de andra två</a:t>
            </a:r>
          </a:p>
          <a:p>
            <a:pPr marL="342900" indent="-342900">
              <a:buFont typeface="Arial" panose="020B0604020202020204" pitchFamily="34" charset="0"/>
              <a:buChar char="•"/>
            </a:pPr>
            <a:r>
              <a:rPr lang="sv-SE" sz="1700" dirty="0"/>
              <a:t>Suspenderade ämnen var relativt höga</a:t>
            </a:r>
          </a:p>
          <a:p>
            <a:pPr marL="342900" indent="-342900">
              <a:buFont typeface="Arial" panose="020B0604020202020204" pitchFamily="34" charset="0"/>
              <a:buChar char="•"/>
            </a:pPr>
            <a:r>
              <a:rPr lang="sv-SE" sz="1700" dirty="0"/>
              <a:t>TOC-halten var låg jämfört med andra avfallsanläggningar</a:t>
            </a:r>
          </a:p>
          <a:p>
            <a:pPr marL="342900" indent="-342900">
              <a:buFont typeface="Arial" panose="020B0604020202020204" pitchFamily="34" charset="0"/>
              <a:buChar char="•"/>
            </a:pPr>
            <a:r>
              <a:rPr lang="sv-SE" sz="1700" dirty="0"/>
              <a:t>P-</a:t>
            </a:r>
            <a:r>
              <a:rPr lang="sv-SE" sz="1700" dirty="0" err="1"/>
              <a:t>tot</a:t>
            </a:r>
            <a:r>
              <a:rPr lang="sv-SE" sz="1700" dirty="0"/>
              <a:t> och N-</a:t>
            </a:r>
            <a:r>
              <a:rPr lang="sv-SE" sz="1700" dirty="0" err="1"/>
              <a:t>tot</a:t>
            </a:r>
            <a:r>
              <a:rPr lang="sv-SE" sz="1700" dirty="0"/>
              <a:t> var låga</a:t>
            </a:r>
          </a:p>
          <a:p>
            <a:pPr marL="342900" indent="-342900">
              <a:buFont typeface="Arial" panose="020B0604020202020204" pitchFamily="34" charset="0"/>
              <a:buChar char="•"/>
            </a:pPr>
            <a:r>
              <a:rPr lang="sv-SE" sz="1700" dirty="0"/>
              <a:t>En ÅVC låg över villkoren för bly, koppar och zink, en låg över villkoren för zink</a:t>
            </a:r>
          </a:p>
          <a:p>
            <a:pPr marL="342900" indent="-342900">
              <a:buFont typeface="Arial" panose="020B0604020202020204" pitchFamily="34" charset="0"/>
              <a:buChar char="•"/>
            </a:pPr>
            <a:r>
              <a:rPr lang="sv-SE" sz="1700" dirty="0"/>
              <a:t>Samtliga klarade villkoren för nickel och kvicksilver</a:t>
            </a:r>
          </a:p>
          <a:p>
            <a:pPr marL="342900" indent="-342900">
              <a:buFont typeface="Arial" panose="020B0604020202020204" pitchFamily="34" charset="0"/>
              <a:buChar char="•"/>
            </a:pPr>
            <a:r>
              <a:rPr lang="sv-SE" sz="1700" dirty="0"/>
              <a:t>Halterna oljeindex, </a:t>
            </a:r>
            <a:r>
              <a:rPr lang="sv-SE" sz="1700" dirty="0" err="1"/>
              <a:t>alifater</a:t>
            </a:r>
            <a:r>
              <a:rPr lang="sv-SE" sz="1700" dirty="0"/>
              <a:t> och aromater är överlag låga</a:t>
            </a:r>
          </a:p>
          <a:p>
            <a:pPr marL="342900" indent="-342900">
              <a:buFont typeface="Arial" panose="020B0604020202020204" pitchFamily="34" charset="0"/>
              <a:buChar char="•"/>
            </a:pPr>
            <a:r>
              <a:rPr lang="sv-SE" sz="1700" dirty="0"/>
              <a:t>Oljeindex ligger under villkoren för ÅVC</a:t>
            </a:r>
          </a:p>
        </p:txBody>
      </p:sp>
      <p:pic>
        <p:nvPicPr>
          <p:cNvPr id="9" name="Bildobjekt 8">
            <a:extLst>
              <a:ext uri="{FF2B5EF4-FFF2-40B4-BE49-F238E27FC236}">
                <a16:creationId xmlns:a16="http://schemas.microsoft.com/office/drawing/2014/main" xmlns="" id="{DF77E756-0AD5-4B8B-B3C3-8844B0FE4CD3}"/>
              </a:ext>
            </a:extLst>
          </p:cNvPr>
          <p:cNvPicPr/>
          <p:nvPr/>
        </p:nvPicPr>
        <p:blipFill rotWithShape="1">
          <a:blip r:embed="rId2"/>
          <a:srcRect t="55906"/>
          <a:stretch/>
        </p:blipFill>
        <p:spPr>
          <a:xfrm>
            <a:off x="7941734" y="2614670"/>
            <a:ext cx="3065780" cy="1986587"/>
          </a:xfrm>
          <a:prstGeom prst="rect">
            <a:avLst/>
          </a:prstGeom>
        </p:spPr>
      </p:pic>
      <p:pic>
        <p:nvPicPr>
          <p:cNvPr id="10" name="Bildobjekt 9">
            <a:extLst>
              <a:ext uri="{FF2B5EF4-FFF2-40B4-BE49-F238E27FC236}">
                <a16:creationId xmlns:a16="http://schemas.microsoft.com/office/drawing/2014/main" xmlns="" id="{9693F14E-4BFE-43F5-A8FC-25458B3E7542}"/>
              </a:ext>
            </a:extLst>
          </p:cNvPr>
          <p:cNvPicPr/>
          <p:nvPr/>
        </p:nvPicPr>
        <p:blipFill rotWithShape="1">
          <a:blip r:embed="rId2"/>
          <a:srcRect t="-581" b="73540"/>
          <a:stretch/>
        </p:blipFill>
        <p:spPr>
          <a:xfrm>
            <a:off x="7941734" y="1397531"/>
            <a:ext cx="3065780" cy="1218273"/>
          </a:xfrm>
          <a:prstGeom prst="rect">
            <a:avLst/>
          </a:prstGeom>
        </p:spPr>
      </p:pic>
      <p:sp>
        <p:nvSpPr>
          <p:cNvPr id="11" name="textruta 10">
            <a:extLst>
              <a:ext uri="{FF2B5EF4-FFF2-40B4-BE49-F238E27FC236}">
                <a16:creationId xmlns:a16="http://schemas.microsoft.com/office/drawing/2014/main" xmlns="" id="{D9CC21A8-054E-4D9C-B375-4E67276858E6}"/>
              </a:ext>
            </a:extLst>
          </p:cNvPr>
          <p:cNvSpPr txBox="1"/>
          <p:nvPr/>
        </p:nvSpPr>
        <p:spPr>
          <a:xfrm>
            <a:off x="8222105" y="2416410"/>
            <a:ext cx="261610" cy="230832"/>
          </a:xfrm>
          <a:prstGeom prst="rect">
            <a:avLst/>
          </a:prstGeom>
          <a:noFill/>
        </p:spPr>
        <p:txBody>
          <a:bodyPr wrap="none" rtlCol="0">
            <a:spAutoFit/>
          </a:bodyPr>
          <a:lstStyle/>
          <a:p>
            <a:r>
              <a:rPr lang="sv-SE" sz="900" dirty="0">
                <a:latin typeface="Calibri" panose="020F0502020204030204" pitchFamily="34" charset="0"/>
                <a:cs typeface="Calibri" panose="020F0502020204030204" pitchFamily="34" charset="0"/>
              </a:rPr>
              <a:t>A</a:t>
            </a:r>
          </a:p>
        </p:txBody>
      </p:sp>
      <p:sp>
        <p:nvSpPr>
          <p:cNvPr id="12" name="textruta 11">
            <a:extLst>
              <a:ext uri="{FF2B5EF4-FFF2-40B4-BE49-F238E27FC236}">
                <a16:creationId xmlns:a16="http://schemas.microsoft.com/office/drawing/2014/main" xmlns="" id="{608826C6-4E4C-4303-B2E7-7B03F62137CC}"/>
              </a:ext>
            </a:extLst>
          </p:cNvPr>
          <p:cNvSpPr txBox="1"/>
          <p:nvPr/>
        </p:nvSpPr>
        <p:spPr>
          <a:xfrm>
            <a:off x="8223709" y="3383994"/>
            <a:ext cx="247184" cy="230832"/>
          </a:xfrm>
          <a:prstGeom prst="rect">
            <a:avLst/>
          </a:prstGeom>
          <a:noFill/>
        </p:spPr>
        <p:txBody>
          <a:bodyPr wrap="none" rtlCol="0">
            <a:spAutoFit/>
          </a:bodyPr>
          <a:lstStyle/>
          <a:p>
            <a:r>
              <a:rPr lang="sv-SE" sz="900" dirty="0">
                <a:latin typeface="Calibri" panose="020F0502020204030204" pitchFamily="34" charset="0"/>
                <a:cs typeface="Calibri" panose="020F0502020204030204" pitchFamily="34" charset="0"/>
              </a:rPr>
              <a:t>B</a:t>
            </a:r>
          </a:p>
        </p:txBody>
      </p:sp>
      <p:sp>
        <p:nvSpPr>
          <p:cNvPr id="13" name="textruta 12">
            <a:extLst>
              <a:ext uri="{FF2B5EF4-FFF2-40B4-BE49-F238E27FC236}">
                <a16:creationId xmlns:a16="http://schemas.microsoft.com/office/drawing/2014/main" xmlns="" id="{A1AE1500-8BE8-423D-BB97-056CC4CA7D6B}"/>
              </a:ext>
            </a:extLst>
          </p:cNvPr>
          <p:cNvSpPr txBox="1"/>
          <p:nvPr/>
        </p:nvSpPr>
        <p:spPr>
          <a:xfrm>
            <a:off x="8102185" y="4630883"/>
            <a:ext cx="2950299" cy="646331"/>
          </a:xfrm>
          <a:prstGeom prst="rect">
            <a:avLst/>
          </a:prstGeom>
          <a:noFill/>
        </p:spPr>
        <p:txBody>
          <a:bodyPr wrap="square" rtlCol="0">
            <a:spAutoFit/>
          </a:bodyPr>
          <a:lstStyle/>
          <a:p>
            <a:r>
              <a:rPr lang="sv-SE" sz="900" dirty="0">
                <a:solidFill>
                  <a:schemeClr val="accent1"/>
                </a:solidFill>
              </a:rPr>
              <a:t>Vid flödesproportionerlig provtagning kan en bestämd volym prov tas när en angiven volym dagvatten har passerat provtagaren (A) eller så styrs provets volym utifrån passerat flöde (B).</a:t>
            </a:r>
          </a:p>
        </p:txBody>
      </p:sp>
    </p:spTree>
    <p:extLst>
      <p:ext uri="{BB962C8B-B14F-4D97-AF65-F5344CB8AC3E}">
        <p14:creationId xmlns:p14="http://schemas.microsoft.com/office/powerpoint/2010/main" val="1055002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5FA1FE9C-8710-4A75-BCEF-F7C4E9A68F62}"/>
              </a:ext>
            </a:extLst>
          </p:cNvPr>
          <p:cNvSpPr>
            <a:spLocks noGrp="1"/>
          </p:cNvSpPr>
          <p:nvPr>
            <p:ph type="title"/>
          </p:nvPr>
        </p:nvSpPr>
        <p:spPr>
          <a:xfrm>
            <a:off x="507234" y="512763"/>
            <a:ext cx="7016827" cy="637410"/>
          </a:xfrm>
        </p:spPr>
        <p:txBody>
          <a:bodyPr>
            <a:normAutofit/>
          </a:bodyPr>
          <a:lstStyle/>
          <a:p>
            <a:r>
              <a:rPr lang="sv-SE" sz="3200" dirty="0"/>
              <a:t>Resultat, insända analysresultat</a:t>
            </a:r>
          </a:p>
        </p:txBody>
      </p:sp>
      <p:sp>
        <p:nvSpPr>
          <p:cNvPr id="3" name="Platshållare för text 2">
            <a:extLst>
              <a:ext uri="{FF2B5EF4-FFF2-40B4-BE49-F238E27FC236}">
                <a16:creationId xmlns:a16="http://schemas.microsoft.com/office/drawing/2014/main" xmlns="" id="{F243E1CB-3371-4D90-8A15-4454E6932C37}"/>
              </a:ext>
            </a:extLst>
          </p:cNvPr>
          <p:cNvSpPr>
            <a:spLocks noGrp="1"/>
          </p:cNvSpPr>
          <p:nvPr>
            <p:ph type="body" sz="quarter" idx="11"/>
          </p:nvPr>
        </p:nvSpPr>
        <p:spPr>
          <a:xfrm>
            <a:off x="515937" y="1397530"/>
            <a:ext cx="7043374" cy="4258203"/>
          </a:xfrm>
        </p:spPr>
        <p:txBody>
          <a:bodyPr>
            <a:noAutofit/>
          </a:bodyPr>
          <a:lstStyle/>
          <a:p>
            <a:pPr marL="342900" indent="-342900">
              <a:buFont typeface="Arial" panose="020B0604020202020204" pitchFamily="34" charset="0"/>
              <a:buChar char="•"/>
            </a:pPr>
            <a:r>
              <a:rPr lang="sv-SE" sz="1600" dirty="0"/>
              <a:t>Totalt har befintlig provtagningsdata från tolv återvinningscentraler utvärderats</a:t>
            </a:r>
          </a:p>
          <a:p>
            <a:pPr marL="342900" indent="-342900">
              <a:buFont typeface="Arial" panose="020B0604020202020204" pitchFamily="34" charset="0"/>
              <a:buChar char="•"/>
            </a:pPr>
            <a:r>
              <a:rPr lang="sv-SE" sz="1600" dirty="0"/>
              <a:t>De återvinningscentraler som har rening med oljeavskiljare, oljeavskiljare och filter i brunnarna eller dagvattendamm har generellt lägre halter än de som saknar rening</a:t>
            </a:r>
          </a:p>
          <a:p>
            <a:pPr marL="342900" indent="-342900">
              <a:buFont typeface="Arial" panose="020B0604020202020204" pitchFamily="34" charset="0"/>
              <a:buChar char="•"/>
            </a:pPr>
            <a:r>
              <a:rPr lang="sv-SE" sz="1600" dirty="0"/>
              <a:t>P-</a:t>
            </a:r>
            <a:r>
              <a:rPr lang="sv-SE" sz="1600" dirty="0" err="1"/>
              <a:t>tot</a:t>
            </a:r>
            <a:r>
              <a:rPr lang="sv-SE" sz="1600" dirty="0"/>
              <a:t> och N-</a:t>
            </a:r>
            <a:r>
              <a:rPr lang="sv-SE" sz="1600" dirty="0" err="1"/>
              <a:t>tot</a:t>
            </a:r>
            <a:r>
              <a:rPr lang="sv-SE" sz="1600" dirty="0"/>
              <a:t> var under villkorshalterna </a:t>
            </a:r>
          </a:p>
          <a:p>
            <a:pPr marL="342900" indent="-342900">
              <a:buFont typeface="Arial" panose="020B0604020202020204" pitchFamily="34" charset="0"/>
              <a:buChar char="•"/>
            </a:pPr>
            <a:r>
              <a:rPr lang="sv-SE" sz="1600" dirty="0"/>
              <a:t>Fem ÅVC klarar samtliga metallvillkor, en var över blyvillkoret för ÅVC och två var över bly-villkor för avfallsanläggningar</a:t>
            </a:r>
          </a:p>
          <a:p>
            <a:pPr marL="342900" indent="-342900">
              <a:buFont typeface="Arial" panose="020B0604020202020204" pitchFamily="34" charset="0"/>
              <a:buChar char="•"/>
            </a:pPr>
            <a:r>
              <a:rPr lang="sv-SE" sz="1600" dirty="0"/>
              <a:t>Hälften låg över koppar och majoriteten över zink</a:t>
            </a:r>
          </a:p>
          <a:p>
            <a:pPr marL="342900" indent="-342900">
              <a:buFont typeface="Arial" panose="020B0604020202020204" pitchFamily="34" charset="0"/>
              <a:buChar char="•"/>
            </a:pPr>
            <a:r>
              <a:rPr lang="sv-SE" sz="1600" dirty="0"/>
              <a:t>Några återvinningscentraler ligger över villkor för avfallsanläggningar för kadmium, krom och nickel</a:t>
            </a:r>
          </a:p>
          <a:p>
            <a:pPr marL="342900" indent="-342900">
              <a:buFont typeface="Arial" panose="020B0604020202020204" pitchFamily="34" charset="0"/>
              <a:buChar char="•"/>
            </a:pPr>
            <a:r>
              <a:rPr lang="sv-SE" sz="1600" dirty="0"/>
              <a:t>Halterna kvicksilver är låga på de få återvinningscentraler där de analyserats</a:t>
            </a:r>
          </a:p>
          <a:p>
            <a:pPr marL="342900" indent="-342900">
              <a:buFont typeface="Arial" panose="020B0604020202020204" pitchFamily="34" charset="0"/>
              <a:buChar char="•"/>
            </a:pPr>
            <a:r>
              <a:rPr lang="sv-SE" sz="1600" dirty="0"/>
              <a:t>På en ÅVC har </a:t>
            </a:r>
            <a:r>
              <a:rPr lang="sv-SE" sz="1600" dirty="0" err="1"/>
              <a:t>alifater</a:t>
            </a:r>
            <a:r>
              <a:rPr lang="sv-SE" sz="1600" dirty="0"/>
              <a:t> analyserats, samtliga analyser låg under rapporteringsgränsen</a:t>
            </a:r>
          </a:p>
          <a:p>
            <a:pPr marL="342900" indent="-342900">
              <a:buFont typeface="Arial" panose="020B0604020202020204" pitchFamily="34" charset="0"/>
              <a:buChar char="•"/>
            </a:pPr>
            <a:endParaRPr lang="sv-SE" sz="1600" dirty="0"/>
          </a:p>
          <a:p>
            <a:endParaRPr lang="sv-SE" sz="1600" dirty="0"/>
          </a:p>
          <a:p>
            <a:pPr marL="342900" indent="-342900">
              <a:buFont typeface="Arial" panose="020B0604020202020204" pitchFamily="34" charset="0"/>
              <a:buChar char="•"/>
            </a:pPr>
            <a:endParaRPr lang="sv-SE" sz="1600" dirty="0"/>
          </a:p>
        </p:txBody>
      </p:sp>
      <p:pic>
        <p:nvPicPr>
          <p:cNvPr id="5" name="Bildobjekt 4">
            <a:extLst>
              <a:ext uri="{FF2B5EF4-FFF2-40B4-BE49-F238E27FC236}">
                <a16:creationId xmlns:a16="http://schemas.microsoft.com/office/drawing/2014/main" xmlns="" id="{DAEEDF13-D3FA-4491-8633-72B2985F4BFF}"/>
              </a:ext>
            </a:extLst>
          </p:cNvPr>
          <p:cNvPicPr/>
          <p:nvPr/>
        </p:nvPicPr>
        <p:blipFill rotWithShape="1">
          <a:blip r:embed="rId2"/>
          <a:srcRect l="42638" t="55906" r="43182" b="28431"/>
          <a:stretch/>
        </p:blipFill>
        <p:spPr>
          <a:xfrm>
            <a:off x="9248931" y="2614670"/>
            <a:ext cx="434716" cy="705651"/>
          </a:xfrm>
          <a:prstGeom prst="rect">
            <a:avLst/>
          </a:prstGeom>
        </p:spPr>
      </p:pic>
      <p:pic>
        <p:nvPicPr>
          <p:cNvPr id="6" name="Bildobjekt 5">
            <a:extLst>
              <a:ext uri="{FF2B5EF4-FFF2-40B4-BE49-F238E27FC236}">
                <a16:creationId xmlns:a16="http://schemas.microsoft.com/office/drawing/2014/main" xmlns="" id="{34295F28-A85A-4AA7-823F-77BF6D8A4F75}"/>
              </a:ext>
            </a:extLst>
          </p:cNvPr>
          <p:cNvPicPr/>
          <p:nvPr/>
        </p:nvPicPr>
        <p:blipFill rotWithShape="1">
          <a:blip r:embed="rId2"/>
          <a:srcRect t="-581" b="73540"/>
          <a:stretch/>
        </p:blipFill>
        <p:spPr>
          <a:xfrm>
            <a:off x="7941734" y="1397531"/>
            <a:ext cx="3065780" cy="1218273"/>
          </a:xfrm>
          <a:prstGeom prst="rect">
            <a:avLst/>
          </a:prstGeom>
        </p:spPr>
      </p:pic>
      <p:sp>
        <p:nvSpPr>
          <p:cNvPr id="7" name="Rektangel 6">
            <a:extLst>
              <a:ext uri="{FF2B5EF4-FFF2-40B4-BE49-F238E27FC236}">
                <a16:creationId xmlns:a16="http://schemas.microsoft.com/office/drawing/2014/main" xmlns="" id="{7EEE8F31-33BE-4359-A843-F4FBAE178663}"/>
              </a:ext>
            </a:extLst>
          </p:cNvPr>
          <p:cNvSpPr/>
          <p:nvPr/>
        </p:nvSpPr>
        <p:spPr>
          <a:xfrm>
            <a:off x="8079698" y="2465882"/>
            <a:ext cx="217358" cy="2098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pilkoppling 8">
            <a:extLst>
              <a:ext uri="{FF2B5EF4-FFF2-40B4-BE49-F238E27FC236}">
                <a16:creationId xmlns:a16="http://schemas.microsoft.com/office/drawing/2014/main" xmlns="" id="{B05715F8-A4FF-4B5E-8C4E-7050A0F1A6D4}"/>
              </a:ext>
            </a:extLst>
          </p:cNvPr>
          <p:cNvCxnSpPr/>
          <p:nvPr/>
        </p:nvCxnSpPr>
        <p:spPr>
          <a:xfrm flipH="1" flipV="1">
            <a:off x="8896662" y="2038662"/>
            <a:ext cx="352269" cy="6370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Rak pilkoppling 10">
            <a:extLst>
              <a:ext uri="{FF2B5EF4-FFF2-40B4-BE49-F238E27FC236}">
                <a16:creationId xmlns:a16="http://schemas.microsoft.com/office/drawing/2014/main" xmlns="" id="{FEFE8B5D-5A5C-4664-8B6B-D30602657780}"/>
              </a:ext>
            </a:extLst>
          </p:cNvPr>
          <p:cNvCxnSpPr>
            <a:cxnSpLocks/>
          </p:cNvCxnSpPr>
          <p:nvPr/>
        </p:nvCxnSpPr>
        <p:spPr>
          <a:xfrm flipH="1" flipV="1">
            <a:off x="9421318" y="1791325"/>
            <a:ext cx="22486" cy="8233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Rak pilkoppling 13">
            <a:extLst>
              <a:ext uri="{FF2B5EF4-FFF2-40B4-BE49-F238E27FC236}">
                <a16:creationId xmlns:a16="http://schemas.microsoft.com/office/drawing/2014/main" xmlns="" id="{D491AAAD-241B-4231-80D8-086BD56398F0}"/>
              </a:ext>
            </a:extLst>
          </p:cNvPr>
          <p:cNvCxnSpPr>
            <a:cxnSpLocks/>
          </p:cNvCxnSpPr>
          <p:nvPr/>
        </p:nvCxnSpPr>
        <p:spPr>
          <a:xfrm flipV="1">
            <a:off x="9626181" y="2041161"/>
            <a:ext cx="352269" cy="6370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ruta 9">
            <a:extLst>
              <a:ext uri="{FF2B5EF4-FFF2-40B4-BE49-F238E27FC236}">
                <a16:creationId xmlns:a16="http://schemas.microsoft.com/office/drawing/2014/main" xmlns="" id="{A6B4D722-B689-4727-949C-9CFF7A19E706}"/>
              </a:ext>
            </a:extLst>
          </p:cNvPr>
          <p:cNvSpPr txBox="1"/>
          <p:nvPr/>
        </p:nvSpPr>
        <p:spPr>
          <a:xfrm>
            <a:off x="8761849" y="1764162"/>
            <a:ext cx="269626" cy="276999"/>
          </a:xfrm>
          <a:prstGeom prst="rect">
            <a:avLst/>
          </a:prstGeom>
          <a:noFill/>
        </p:spPr>
        <p:txBody>
          <a:bodyPr wrap="none" rtlCol="0">
            <a:spAutoFit/>
          </a:bodyPr>
          <a:lstStyle/>
          <a:p>
            <a:r>
              <a:rPr lang="sv-SE" sz="1200" dirty="0">
                <a:latin typeface="Arial" panose="020B0604020202020204" pitchFamily="34" charset="0"/>
                <a:cs typeface="Arial" panose="020B0604020202020204" pitchFamily="34" charset="0"/>
              </a:rPr>
              <a:t>?</a:t>
            </a:r>
          </a:p>
        </p:txBody>
      </p:sp>
      <p:sp>
        <p:nvSpPr>
          <p:cNvPr id="12" name="textruta 11">
            <a:extLst>
              <a:ext uri="{FF2B5EF4-FFF2-40B4-BE49-F238E27FC236}">
                <a16:creationId xmlns:a16="http://schemas.microsoft.com/office/drawing/2014/main" xmlns="" id="{59AA9CF7-9852-401B-A09E-508C030DAA1E}"/>
              </a:ext>
            </a:extLst>
          </p:cNvPr>
          <p:cNvSpPr txBox="1"/>
          <p:nvPr/>
        </p:nvSpPr>
        <p:spPr>
          <a:xfrm>
            <a:off x="9286505" y="1514326"/>
            <a:ext cx="269626" cy="276999"/>
          </a:xfrm>
          <a:prstGeom prst="rect">
            <a:avLst/>
          </a:prstGeom>
          <a:noFill/>
        </p:spPr>
        <p:txBody>
          <a:bodyPr wrap="none" rtlCol="0">
            <a:spAutoFit/>
          </a:bodyPr>
          <a:lstStyle/>
          <a:p>
            <a:r>
              <a:rPr lang="sv-SE" sz="1200" dirty="0">
                <a:latin typeface="Arial" panose="020B0604020202020204" pitchFamily="34" charset="0"/>
                <a:cs typeface="Arial" panose="020B0604020202020204" pitchFamily="34" charset="0"/>
              </a:rPr>
              <a:t>?</a:t>
            </a:r>
          </a:p>
        </p:txBody>
      </p:sp>
      <p:sp>
        <p:nvSpPr>
          <p:cNvPr id="13" name="textruta 12">
            <a:extLst>
              <a:ext uri="{FF2B5EF4-FFF2-40B4-BE49-F238E27FC236}">
                <a16:creationId xmlns:a16="http://schemas.microsoft.com/office/drawing/2014/main" xmlns="" id="{B156DE4B-CD5C-4563-BBA9-08DD108C0235}"/>
              </a:ext>
            </a:extLst>
          </p:cNvPr>
          <p:cNvSpPr txBox="1"/>
          <p:nvPr/>
        </p:nvSpPr>
        <p:spPr>
          <a:xfrm>
            <a:off x="9843637" y="1722492"/>
            <a:ext cx="269626" cy="276999"/>
          </a:xfrm>
          <a:prstGeom prst="rect">
            <a:avLst/>
          </a:prstGeom>
          <a:noFill/>
        </p:spPr>
        <p:txBody>
          <a:bodyPr wrap="none" rtlCol="0">
            <a:spAutoFit/>
          </a:bodyPr>
          <a:lstStyle/>
          <a:p>
            <a:r>
              <a:rPr lang="sv-SE" sz="1200" dirty="0">
                <a:latin typeface="Arial" panose="020B0604020202020204" pitchFamily="34" charset="0"/>
                <a:cs typeface="Arial" panose="020B0604020202020204" pitchFamily="34" charset="0"/>
              </a:rPr>
              <a:t>?</a:t>
            </a:r>
          </a:p>
        </p:txBody>
      </p:sp>
      <p:sp>
        <p:nvSpPr>
          <p:cNvPr id="4" name="textruta 3">
            <a:extLst>
              <a:ext uri="{FF2B5EF4-FFF2-40B4-BE49-F238E27FC236}">
                <a16:creationId xmlns:a16="http://schemas.microsoft.com/office/drawing/2014/main" xmlns="" id="{3F3B3075-0D03-440A-970C-344DD755FACD}"/>
              </a:ext>
            </a:extLst>
          </p:cNvPr>
          <p:cNvSpPr txBox="1"/>
          <p:nvPr/>
        </p:nvSpPr>
        <p:spPr>
          <a:xfrm>
            <a:off x="9123021" y="3140385"/>
            <a:ext cx="619080" cy="230832"/>
          </a:xfrm>
          <a:prstGeom prst="rect">
            <a:avLst/>
          </a:prstGeom>
          <a:noFill/>
        </p:spPr>
        <p:txBody>
          <a:bodyPr wrap="none" rtlCol="0">
            <a:spAutoFit/>
          </a:bodyPr>
          <a:lstStyle/>
          <a:p>
            <a:r>
              <a:rPr lang="sv-SE" sz="900" i="1" dirty="0">
                <a:latin typeface="Calibri" panose="020F0502020204030204" pitchFamily="34" charset="0"/>
                <a:cs typeface="Calibri" panose="020F0502020204030204" pitchFamily="34" charset="0"/>
              </a:rPr>
              <a:t>Stickprov</a:t>
            </a:r>
          </a:p>
        </p:txBody>
      </p:sp>
      <p:sp>
        <p:nvSpPr>
          <p:cNvPr id="15" name="textruta 14">
            <a:extLst>
              <a:ext uri="{FF2B5EF4-FFF2-40B4-BE49-F238E27FC236}">
                <a16:creationId xmlns:a16="http://schemas.microsoft.com/office/drawing/2014/main" xmlns="" id="{565C377C-48BA-43E3-BEC9-712A9D786561}"/>
              </a:ext>
            </a:extLst>
          </p:cNvPr>
          <p:cNvSpPr txBox="1"/>
          <p:nvPr/>
        </p:nvSpPr>
        <p:spPr>
          <a:xfrm>
            <a:off x="8079698" y="3499089"/>
            <a:ext cx="2950299" cy="507831"/>
          </a:xfrm>
          <a:prstGeom prst="rect">
            <a:avLst/>
          </a:prstGeom>
          <a:noFill/>
        </p:spPr>
        <p:txBody>
          <a:bodyPr wrap="square" rtlCol="0">
            <a:spAutoFit/>
          </a:bodyPr>
          <a:lstStyle/>
          <a:p>
            <a:r>
              <a:rPr lang="sv-SE" sz="900" dirty="0">
                <a:solidFill>
                  <a:schemeClr val="tx2"/>
                </a:solidFill>
              </a:rPr>
              <a:t>Stickprov en manuell provtagningsmetod där ett prov tas vid en tidpunkt under ett regntillfälle och dess resultat är ett momentanvärde, en ögonblicksbild.</a:t>
            </a:r>
          </a:p>
        </p:txBody>
      </p:sp>
    </p:spTree>
    <p:extLst>
      <p:ext uri="{BB962C8B-B14F-4D97-AF65-F5344CB8AC3E}">
        <p14:creationId xmlns:p14="http://schemas.microsoft.com/office/powerpoint/2010/main" val="4030117147"/>
      </p:ext>
    </p:extLst>
  </p:cSld>
  <p:clrMapOvr>
    <a:masterClrMapping/>
  </p:clrMapOvr>
</p:sld>
</file>

<file path=ppt/theme/theme1.xml><?xml version="1.0" encoding="utf-8"?>
<a:theme xmlns:a="http://schemas.openxmlformats.org/drawingml/2006/main" name="AvfallSverige-mall">
  <a:themeElements>
    <a:clrScheme name="Avfall Sverige">
      <a:dk1>
        <a:sysClr val="windowText" lastClr="000000"/>
      </a:dk1>
      <a:lt1>
        <a:sysClr val="window" lastClr="FFFFFF"/>
      </a:lt1>
      <a:dk2>
        <a:srgbClr val="007079"/>
      </a:dk2>
      <a:lt2>
        <a:srgbClr val="669C9F"/>
      </a:lt2>
      <a:accent1>
        <a:srgbClr val="004C73"/>
      </a:accent1>
      <a:accent2>
        <a:srgbClr val="51B8CF"/>
      </a:accent2>
      <a:accent3>
        <a:srgbClr val="9B064A"/>
      </a:accent3>
      <a:accent4>
        <a:srgbClr val="EC9C00"/>
      </a:accent4>
      <a:accent5>
        <a:srgbClr val="44A12B"/>
      </a:accent5>
      <a:accent6>
        <a:srgbClr val="CC003A"/>
      </a:accent6>
      <a:hlink>
        <a:srgbClr val="0000FF"/>
      </a:hlink>
      <a:folHlink>
        <a:srgbClr val="800080"/>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apportpresentation-mall 190429" id="{B66FCBE3-748F-3C4D-8ABD-947A9AFB897E}" vid="{BA1568FF-1C9B-9F49-924E-93DC5DC385A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Rapportpresentation dagvatten från ÅVC</Template>
  <TotalTime>508</TotalTime>
  <Words>979</Words>
  <Application>Microsoft Macintosh PowerPoint</Application>
  <PresentationFormat>Bredbild</PresentationFormat>
  <Paragraphs>241</Paragraphs>
  <Slides>11</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11</vt:i4>
      </vt:variant>
    </vt:vector>
  </HeadingPairs>
  <TitlesOfParts>
    <vt:vector size="16" baseType="lpstr">
      <vt:lpstr>Calibri</vt:lpstr>
      <vt:lpstr>Georgia</vt:lpstr>
      <vt:lpstr>Times New Roman</vt:lpstr>
      <vt:lpstr>Arial</vt:lpstr>
      <vt:lpstr>AvfallSverige-mall</vt:lpstr>
      <vt:lpstr>Dagvatten från ÅVC</vt:lpstr>
      <vt:lpstr>PowerPoint-presentation</vt:lpstr>
      <vt:lpstr>Bakgrund</vt:lpstr>
      <vt:lpstr>Målsättning</vt:lpstr>
      <vt:lpstr>Genomförande</vt:lpstr>
      <vt:lpstr>Resultat, villkor rening</vt:lpstr>
      <vt:lpstr>Resultat, villkor utsläpp</vt:lpstr>
      <vt:lpstr>Resultat, provtagning i projektet</vt:lpstr>
      <vt:lpstr>Resultat, insända analysresultat</vt:lpstr>
      <vt:lpstr>Slutsatser</vt:lpstr>
      <vt:lpstr>Rapportinformation</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Dagvatten från ÅVC</dc:title>
  <dc:creator>Nilsson, Jesper</dc:creator>
  <cp:lastModifiedBy>Jessica Christiansen</cp:lastModifiedBy>
  <cp:revision>45</cp:revision>
  <dcterms:created xsi:type="dcterms:W3CDTF">2019-12-18T08:30:47Z</dcterms:created>
  <dcterms:modified xsi:type="dcterms:W3CDTF">2020-02-20T14:25:02Z</dcterms:modified>
</cp:coreProperties>
</file>