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A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02" d="100"/>
          <a:sy n="102" d="100"/>
        </p:scale>
        <p:origin x="416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F3AC-8C3E-6D4B-A3E7-E079B4621608}" type="datetimeFigureOut">
              <a:rPr lang="sv-SE" smtClean="0"/>
              <a:t>2019-03-28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7DEBD-AC2C-5348-8611-B91E0BA19E2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9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7DEBD-AC2C-5348-8611-B91E0BA19E2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296" y="4148486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Rapportnummer (fylls i av Avfall Sverige)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Rapporttitel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882407"/>
            <a:ext cx="9144000" cy="583846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sv-SE" sz="20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/>
              <a:t>Datum (YYYY-MM-DD)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3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_green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green_lig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8685728" y="1177380"/>
            <a:ext cx="2990336" cy="447835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 noProof="0" dirty="0"/>
              <a:t>Omslagsbild (läggs in av Avfall Sverige)</a:t>
            </a:r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Bakgrund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Resultat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8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Slutsatser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 marL="285750" indent="-285750">
              <a:buFont typeface="Arial"/>
              <a:buChar char="•"/>
              <a:defRPr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•"/>
              <a:defRPr>
                <a:solidFill>
                  <a:schemeClr val="bg1"/>
                </a:solidFill>
              </a:defRPr>
            </a:lvl2pPr>
            <a:lvl3pPr marL="1200150" indent="-285750">
              <a:buFont typeface="Arial"/>
              <a:buChar char="•"/>
              <a:defRPr>
                <a:solidFill>
                  <a:schemeClr val="bg1"/>
                </a:solidFill>
              </a:defRPr>
            </a:lvl3pPr>
            <a:lvl4pPr marL="1657350" indent="-285750"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114550" indent="-285750">
              <a:buFont typeface="Arial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Dra </a:t>
            </a:r>
            <a:r>
              <a:rPr lang="sv-SE" noProof="0" dirty="0"/>
              <a:t>eventuell bild </a:t>
            </a:r>
            <a:r>
              <a:rPr lang="sv-SE" dirty="0"/>
              <a:t>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9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 grundsi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65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4" r:id="rId11"/>
    <p:sldLayoutId id="2147483662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>
          <p15:clr>
            <a:srgbClr val="F26B43"/>
          </p15:clr>
        </p15:guide>
        <p15:guide id="2" pos="325">
          <p15:clr>
            <a:srgbClr val="F26B43"/>
          </p15:clr>
        </p15:guide>
        <p15:guide id="3" pos="7355">
          <p15:clr>
            <a:srgbClr val="F26B43"/>
          </p15:clr>
        </p15:guide>
        <p15:guide id="4" orient="horz" pos="356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avfallsverige.se/" TargetMode="External"/><Relationship Id="rId3" Type="http://schemas.openxmlformats.org/officeDocument/2006/relationships/hyperlink" Target="mailto:klas.svensson@avfallsverige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>
          <a:xfrm>
            <a:off x="1524000" y="2298511"/>
            <a:ext cx="9144000" cy="584371"/>
          </a:xfrm>
        </p:spPr>
        <p:txBody>
          <a:bodyPr/>
          <a:lstStyle/>
          <a:p>
            <a:r>
              <a:rPr lang="sv-SE" dirty="0" smtClean="0"/>
              <a:t>2019:12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i="1" dirty="0"/>
              <a:t>Utredning av </a:t>
            </a:r>
            <a:r>
              <a:rPr lang="sv-SE" i="1" dirty="0" err="1"/>
              <a:t>reningseffekten</a:t>
            </a:r>
            <a:r>
              <a:rPr lang="sv-SE" i="1" dirty="0"/>
              <a:t> av mikroplast i reningsverk för dagvatten från avfallssorteringsanläggningar   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Mars 2019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970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extruta 2"/>
          <p:cNvSpPr txBox="1"/>
          <p:nvPr/>
        </p:nvSpPr>
        <p:spPr>
          <a:xfrm>
            <a:off x="927751" y="1177380"/>
            <a:ext cx="73612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/>
              <a:t>Anna Stöllman, Renova Miljö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/>
              <a:t>Anna Stöllman, Renova Miljö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/>
              <a:t>Avfall </a:t>
            </a:r>
            <a:r>
              <a:rPr lang="sv-SE" sz="2000" dirty="0" smtClean="0"/>
              <a:t>Sveriges utvecklingssatsning</a:t>
            </a:r>
            <a:endParaRPr lang="sv-SE" sz="20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7014" y="927159"/>
            <a:ext cx="3347764" cy="472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9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kern="0" dirty="0"/>
              <a:t>Mikroplaster (partiklar 1 nm till 5 mm) finns idag överallt i våra hav och </a:t>
            </a:r>
            <a:r>
              <a:rPr lang="sv-SE" kern="0" dirty="0" smtClean="0"/>
              <a:t>sjöar</a:t>
            </a:r>
            <a:endParaRPr lang="sv-SE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kern="0" dirty="0"/>
              <a:t>Till de största källorna räknas väg- och däckslitage, konstgräsplaner och industriell </a:t>
            </a:r>
            <a:r>
              <a:rPr lang="sv-SE" kern="0" dirty="0" smtClean="0"/>
              <a:t>plastproduktion</a:t>
            </a:r>
            <a:endParaRPr lang="sv-SE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kern="0" dirty="0"/>
              <a:t>Inga studier belyser i vilken utsträckning mikroplaster i dagvatten från avfallssorteringsanläggningar kan </a:t>
            </a:r>
            <a:r>
              <a:rPr lang="sv-SE" kern="0" dirty="0" smtClean="0"/>
              <a:t>renas</a:t>
            </a:r>
            <a:endParaRPr lang="sv-SE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kern="0" dirty="0"/>
              <a:t>Ingående och utgående dagvattenprover från fyra sorteringsanläggningar med olika typer av reningsverk analyserades med avseende på mikroplast. Prover togs ut vid fyra tillfällen</a:t>
            </a:r>
            <a:r>
              <a:rPr lang="sv-SE" kern="0" dirty="0" smtClean="0"/>
              <a:t>.</a:t>
            </a:r>
            <a:endParaRPr lang="sv-SE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kern="0" dirty="0"/>
              <a:t>Högsbo och Skräppekärr – kemisk rening  inklusive flockning, lamellseparator och </a:t>
            </a:r>
            <a:r>
              <a:rPr lang="sv-SE" kern="0" dirty="0" err="1"/>
              <a:t>påsfilter</a:t>
            </a:r>
            <a:endParaRPr lang="sv-SE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kern="0" dirty="0"/>
              <a:t>Kläpp – sedimenteringsdamm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kern="0" dirty="0"/>
              <a:t>Munkegärde – slam- och </a:t>
            </a:r>
            <a:r>
              <a:rPr lang="sv-SE" kern="0" dirty="0" smtClean="0"/>
              <a:t>oljeavskiljare</a:t>
            </a:r>
            <a:endParaRPr lang="sv-SE" kern="0" dirty="0"/>
          </a:p>
        </p:txBody>
      </p:sp>
      <p:pic>
        <p:nvPicPr>
          <p:cNvPr id="5" name="Platshållare för bild 4" descr="T:\ÅoB\Miljö och utredning\Mikroplaster\Foton\IMG_0173.JPG">
            <a:extLst>
              <a:ext uri="{FF2B5EF4-FFF2-40B4-BE49-F238E27FC236}">
                <a16:creationId xmlns:a16="http://schemas.microsoft.com/office/drawing/2014/main" xmlns="" id="{719B3C01-6AEF-43A7-AD8A-C2DE687DC111}"/>
              </a:ext>
            </a:extLst>
          </p:cNvPr>
          <p:cNvPicPr>
            <a:picLocks noGrp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6" r="17126"/>
          <a:stretch>
            <a:fillRect/>
          </a:stretch>
        </p:blipFill>
        <p:spPr bwMode="auto">
          <a:xfrm>
            <a:off x="7950436" y="224050"/>
            <a:ext cx="3734330" cy="3453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 descr="T:\ÅoB\Miljö och utredning\Mikroplaster\Foton\Damm 3.jpg">
            <a:extLst>
              <a:ext uri="{FF2B5EF4-FFF2-40B4-BE49-F238E27FC236}">
                <a16:creationId xmlns:a16="http://schemas.microsoft.com/office/drawing/2014/main" xmlns="" id="{487A7D3A-39AC-488A-8455-9CF565DF9A7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165" y="3677920"/>
            <a:ext cx="5040630" cy="2835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12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Högsbos reningsverk har bäst reningseffekt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Skräppekärrs verk visar liknande avskiljande effekt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Munkegärdes anläggning renar däremot inte i samma utsträckning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Kläpps damm renar vid två tillfällen medan övriga två analyser inte visar någon reningseffekt alls</a:t>
            </a:r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xmlns="" id="{58D5040D-F38F-4AAA-B135-7E1DE108B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429000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Stor variation på avskiljningsgraden, både mellan de olika anläggningarna och mellan de olika provtagningstillfällena.</a:t>
            </a:r>
          </a:p>
          <a:p>
            <a:r>
              <a:rPr lang="sv-SE" dirty="0"/>
              <a:t>Kemisk rening och </a:t>
            </a:r>
            <a:r>
              <a:rPr lang="sv-SE" dirty="0" err="1"/>
              <a:t>påsfilter</a:t>
            </a:r>
            <a:r>
              <a:rPr lang="sv-SE" dirty="0"/>
              <a:t> renar bättre än enbart slam- och oljeavskiljning men även bättre än sedimentering.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Framtiden</a:t>
            </a:r>
          </a:p>
          <a:p>
            <a:r>
              <a:rPr lang="sv-SE" dirty="0"/>
              <a:t>Eftersom resultaten stor variation behöver fler prover tas ut för att få ett resultat som är mer säkerställt. </a:t>
            </a:r>
          </a:p>
          <a:p>
            <a:r>
              <a:rPr lang="sv-SE" dirty="0"/>
              <a:t>Intressant att se över möjlighet till utredning av avskiljningsgrad för enbart </a:t>
            </a:r>
            <a:r>
              <a:rPr lang="sv-SE" dirty="0" err="1"/>
              <a:t>påsfilter</a:t>
            </a:r>
            <a:r>
              <a:rPr lang="sv-SE" dirty="0"/>
              <a:t>.</a:t>
            </a:r>
          </a:p>
          <a:p>
            <a:r>
              <a:rPr lang="sv-SE" dirty="0"/>
              <a:t>För att minska resultatens osäkerhet hade det varit bra att instrumentellt  kunna analysera ett dagvatten där suspenderat material har avlägsnats.</a:t>
            </a:r>
          </a:p>
          <a:p>
            <a:endParaRPr lang="sv-SE" dirty="0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640291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Rapportinformation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 smtClean="0">
                <a:hlinkClick r:id="rId2"/>
              </a:rPr>
              <a:t>www.avfallsverige.se</a:t>
            </a:r>
            <a:endParaRPr lang="sv-SE" kern="0" dirty="0" smtClean="0"/>
          </a:p>
          <a:p>
            <a:endParaRPr lang="sv-SE" kern="0" dirty="0" smtClean="0"/>
          </a:p>
          <a:p>
            <a:r>
              <a:rPr lang="sv-SE" kern="0" dirty="0" smtClean="0"/>
              <a:t>Mer </a:t>
            </a:r>
            <a:r>
              <a:rPr lang="sv-SE" kern="0" dirty="0"/>
              <a:t>information om detta projekt kan du få från:</a:t>
            </a:r>
          </a:p>
          <a:p>
            <a:r>
              <a:rPr lang="sv-SE" kern="0" dirty="0" smtClean="0"/>
              <a:t>Johan Fagerqvist, </a:t>
            </a:r>
            <a:r>
              <a:rPr lang="sv-SE" kern="0" dirty="0"/>
              <a:t>rådgivare för </a:t>
            </a:r>
            <a:r>
              <a:rPr lang="sv-SE" kern="0" dirty="0" smtClean="0"/>
              <a:t>deponerings- och avfallsanläggningar</a:t>
            </a:r>
            <a:endParaRPr lang="sv-SE" kern="0" dirty="0"/>
          </a:p>
          <a:p>
            <a:r>
              <a:rPr lang="sv-SE" kern="0" dirty="0"/>
              <a:t>Tel.040-35 66 </a:t>
            </a:r>
            <a:r>
              <a:rPr lang="sv-SE" kern="0" dirty="0" smtClean="0"/>
              <a:t>24, </a:t>
            </a:r>
            <a:r>
              <a:rPr lang="sv-SE" kern="0" dirty="0"/>
              <a:t>e-post: </a:t>
            </a:r>
            <a:r>
              <a:rPr lang="sv-SE" kern="0" dirty="0" smtClean="0">
                <a:hlinkClick r:id="rId3"/>
              </a:rPr>
              <a:t>johan.fagerqvist@avfallsverige.se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sz="1400" kern="0" dirty="0"/>
              <a:t>Läs mer om </a:t>
            </a:r>
            <a:r>
              <a:rPr lang="sv-SE" sz="1400" kern="0" dirty="0" smtClean="0"/>
              <a:t>mikroplaster i avfallshanteringen/dagvatten:</a:t>
            </a:r>
            <a:endParaRPr lang="sv-SE" sz="1400" kern="0" dirty="0"/>
          </a:p>
          <a:p>
            <a:r>
              <a:rPr lang="sv-SE" sz="1400" kern="0" dirty="0" smtClean="0"/>
              <a:t>2018:21 Mikroplast i behandlat lakvatten</a:t>
            </a:r>
          </a:p>
          <a:p>
            <a:r>
              <a:rPr lang="sv-SE" sz="1400" kern="0" dirty="0" smtClean="0"/>
              <a:t>2014:03 Mikroplaster i biogasprocessen </a:t>
            </a:r>
            <a:r>
              <a:rPr lang="mr-IN" sz="1400" kern="0" dirty="0" smtClean="0"/>
              <a:t>–</a:t>
            </a:r>
            <a:r>
              <a:rPr lang="sv-SE" sz="1400" kern="0" dirty="0" smtClean="0"/>
              <a:t> förstudie</a:t>
            </a:r>
          </a:p>
          <a:p>
            <a:r>
              <a:rPr lang="sv-SE" sz="1400" kern="0" dirty="0" smtClean="0"/>
              <a:t>2017:36 Handbok för bedömning av lakvatten och förorenade dagvatten på avfallsanläggningar</a:t>
            </a:r>
          </a:p>
          <a:p>
            <a:r>
              <a:rPr lang="sv-SE" sz="1400" kern="0" dirty="0" smtClean="0"/>
              <a:t>2017:28 Karaktärisering av dagvatten från olika typer av verksamheter och avfall</a:t>
            </a:r>
            <a:endParaRPr lang="sv-SE" sz="1400" kern="0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891777371"/>
      </p:ext>
    </p:extLst>
  </p:cSld>
  <p:clrMapOvr>
    <a:masterClrMapping/>
  </p:clrMapOvr>
</p:sld>
</file>

<file path=ppt/theme/theme1.xml><?xml version="1.0" encoding="utf-8"?>
<a:theme xmlns:a="http://schemas.openxmlformats.org/drawingml/2006/main" name="Rapport-ppt_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fallSverige" id="{1C63E865-F61C-484E-8E98-B73CB32795AC}" vid="{5534D309-B542-D242-A697-A898A1443A6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Rapport-ppt_mall.potx</Template>
  <TotalTime>205</TotalTime>
  <Words>324</Words>
  <Application>Microsoft Macintosh PowerPoint</Application>
  <PresentationFormat>Bredbild</PresentationFormat>
  <Paragraphs>42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Calibri</vt:lpstr>
      <vt:lpstr>Georgia</vt:lpstr>
      <vt:lpstr>Mangal</vt:lpstr>
      <vt:lpstr>Arial</vt:lpstr>
      <vt:lpstr>Rapport-ppt_mall</vt:lpstr>
      <vt:lpstr>Utredning av reningseffekten av mikroplast i reningsverk för dagvatten från avfallssorteringsanläggningar   </vt:lpstr>
      <vt:lpstr>PowerPoint-presentation</vt:lpstr>
      <vt:lpstr>PowerPoint-presentation</vt:lpstr>
      <vt:lpstr>PowerPoint-presentation</vt:lpstr>
      <vt:lpstr>PowerPoint-presentation</vt:lpstr>
      <vt:lpstr>Rapportinformation</vt:lpstr>
    </vt:vector>
  </TitlesOfParts>
  <Company>Avfall Sverige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Nilzén</dc:creator>
  <cp:lastModifiedBy>Jessica Christiansen</cp:lastModifiedBy>
  <cp:revision>24</cp:revision>
  <dcterms:created xsi:type="dcterms:W3CDTF">2019-01-08T09:30:34Z</dcterms:created>
  <dcterms:modified xsi:type="dcterms:W3CDTF">2019-03-28T14:40:28Z</dcterms:modified>
</cp:coreProperties>
</file>