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8" r:id="rId4"/>
    <p:sldId id="262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A2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7"/>
    <p:restoredTop sz="94595"/>
  </p:normalViewPr>
  <p:slideViewPr>
    <p:cSldViewPr snapToGrid="0" snapToObjects="1">
      <p:cViewPr varScale="1">
        <p:scale>
          <a:sx n="86" d="100"/>
          <a:sy n="86" d="100"/>
        </p:scale>
        <p:origin x="216" y="4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FF3AC-8C3E-6D4B-A3E7-E079B4621608}" type="datetimeFigureOut">
              <a:rPr lang="sv-SE" smtClean="0"/>
              <a:t>2019-04-15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7DEBD-AC2C-5348-8611-B91E0BA19E24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490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7DEBD-AC2C-5348-8611-B91E0BA19E2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88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296" y="4148486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Rapportnummer (fylls i av Avfall Sverige)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Rapporttitel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2882407"/>
            <a:ext cx="9144000" cy="583846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sv-SE" sz="200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 dirty="0"/>
              <a:t>Datum (YYYY-MM-DD)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430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_green_s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green_lig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8685728" y="1177380"/>
            <a:ext cx="2990336" cy="4478354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 noProof="0" dirty="0"/>
              <a:t>Omslagsbild (läggs in av Avfall Sverige)</a:t>
            </a:r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Bakgrund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noProof="0" dirty="0"/>
              <a:t>Dra eventuell bild 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Resultat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noProof="0" dirty="0"/>
              <a:t>Dra eventuell bild 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982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Slutsatser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 marL="285750" indent="-285750">
              <a:buFont typeface="Arial"/>
              <a:buChar char="•"/>
              <a:defRPr>
                <a:solidFill>
                  <a:schemeClr val="bg1"/>
                </a:solidFill>
              </a:defRPr>
            </a:lvl1pPr>
            <a:lvl2pPr marL="742950" indent="-285750">
              <a:buFont typeface="Arial"/>
              <a:buChar char="•"/>
              <a:defRPr>
                <a:solidFill>
                  <a:schemeClr val="bg1"/>
                </a:solidFill>
              </a:defRPr>
            </a:lvl2pPr>
            <a:lvl3pPr marL="1200150" indent="-285750">
              <a:buFont typeface="Arial"/>
              <a:buChar char="•"/>
              <a:defRPr>
                <a:solidFill>
                  <a:schemeClr val="bg1"/>
                </a:solidFill>
              </a:defRPr>
            </a:lvl3pPr>
            <a:lvl4pPr marL="1657350" indent="-285750"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114550" indent="-285750">
              <a:buFont typeface="Arial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Dra </a:t>
            </a:r>
            <a:r>
              <a:rPr lang="sv-SE" noProof="0" dirty="0"/>
              <a:t>eventuell bild </a:t>
            </a:r>
            <a:r>
              <a:rPr lang="sv-SE" dirty="0"/>
              <a:t>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09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l grundsid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65" r:id="rId4"/>
    <p:sldLayoutId id="2147483663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4" r:id="rId11"/>
    <p:sldLayoutId id="2147483662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>
          <p15:clr>
            <a:srgbClr val="F26B43"/>
          </p15:clr>
        </p15:guide>
        <p15:guide id="2" pos="325">
          <p15:clr>
            <a:srgbClr val="F26B43"/>
          </p15:clr>
        </p15:guide>
        <p15:guide id="3" pos="7355">
          <p15:clr>
            <a:srgbClr val="F26B43"/>
          </p15:clr>
        </p15:guide>
        <p15:guide id="4" orient="horz" pos="356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klas.svensson@avfallsverige.se" TargetMode="External"/><Relationship Id="rId4" Type="http://schemas.openxmlformats.org/officeDocument/2006/relationships/hyperlink" Target="NULL" TargetMode="External"/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avfallsverige.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2019:04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Undersökning av laktester för farlighetsklassificering med avseende på bly i bottenaskor från avfallsförbränning 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April 2019</a:t>
            </a:r>
          </a:p>
        </p:txBody>
      </p:sp>
    </p:spTree>
    <p:extLst>
      <p:ext uri="{BB962C8B-B14F-4D97-AF65-F5344CB8AC3E}">
        <p14:creationId xmlns:p14="http://schemas.microsoft.com/office/powerpoint/2010/main" val="418970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bild 5">
            <a:extLst>
              <a:ext uri="{FF2B5EF4-FFF2-40B4-BE49-F238E27FC236}">
                <a16:creationId xmlns:a16="http://schemas.microsoft.com/office/drawing/2014/main" xmlns="" id="{CA07887C-68F4-6D4E-BCC9-DFDA671ED08A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2868" r="2868"/>
          <a:stretch>
            <a:fillRect/>
          </a:stretch>
        </p:blipFill>
        <p:spPr/>
      </p:pic>
      <p:sp>
        <p:nvSpPr>
          <p:cNvPr id="3" name="textruta 2"/>
          <p:cNvSpPr txBox="1"/>
          <p:nvPr/>
        </p:nvSpPr>
        <p:spPr>
          <a:xfrm>
            <a:off x="927751" y="1177380"/>
            <a:ext cx="736120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2000" dirty="0"/>
              <a:t>Christel Carlsson, Statens </a:t>
            </a:r>
            <a:r>
              <a:rPr lang="sv-SE" sz="2000" dirty="0" err="1"/>
              <a:t>Getoekniska</a:t>
            </a:r>
            <a:r>
              <a:rPr lang="sv-SE" sz="2000" dirty="0"/>
              <a:t> Institut (SGI)</a:t>
            </a:r>
          </a:p>
          <a:p>
            <a:r>
              <a:rPr lang="sv-SE" sz="2000" dirty="0"/>
              <a:t>David </a:t>
            </a:r>
            <a:r>
              <a:rPr lang="sv-SE" sz="2000" dirty="0" err="1"/>
              <a:t>Bendz</a:t>
            </a:r>
            <a:r>
              <a:rPr lang="sv-SE" sz="2000" dirty="0"/>
              <a:t> , SGI</a:t>
            </a:r>
          </a:p>
          <a:p>
            <a:r>
              <a:rPr lang="sv-SE" sz="2000" dirty="0"/>
              <a:t>Charlotta </a:t>
            </a:r>
            <a:r>
              <a:rPr lang="sv-SE" sz="2000" dirty="0" err="1"/>
              <a:t>Tiberg</a:t>
            </a:r>
            <a:r>
              <a:rPr lang="sv-SE" sz="2000" dirty="0"/>
              <a:t>, SGI</a:t>
            </a:r>
          </a:p>
          <a:p>
            <a:r>
              <a:rPr lang="sv-SE" sz="2000" dirty="0"/>
              <a:t>Ola Wik, SGI/ÅF</a:t>
            </a:r>
          </a:p>
          <a:p>
            <a:endParaRPr lang="sv-SE" sz="2000" dirty="0"/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dirty="0"/>
              <a:t>Christel Carlsson, SGI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Finansiär(er):</a:t>
            </a:r>
          </a:p>
          <a:p>
            <a:r>
              <a:rPr lang="sv-SE" sz="2000" dirty="0"/>
              <a:t>Avfall Sveriges utvecklingssatsning</a:t>
            </a:r>
          </a:p>
        </p:txBody>
      </p:sp>
    </p:spTree>
    <p:extLst>
      <p:ext uri="{BB962C8B-B14F-4D97-AF65-F5344CB8AC3E}">
        <p14:creationId xmlns:p14="http://schemas.microsoft.com/office/powerpoint/2010/main" val="303809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Bakgrund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För förbränningsaskor är </a:t>
            </a:r>
            <a:r>
              <a:rPr lang="sv-SE" sz="2000" dirty="0"/>
              <a:t>det i </a:t>
            </a:r>
            <a:r>
              <a:rPr lang="sv-SE" sz="2000" dirty="0" smtClean="0"/>
              <a:t>första </a:t>
            </a:r>
            <a:r>
              <a:rPr lang="sv-SE" sz="2000" dirty="0"/>
              <a:t>hand </a:t>
            </a:r>
            <a:r>
              <a:rPr lang="sv-SE" sz="2000" dirty="0" smtClean="0"/>
              <a:t>innehåll </a:t>
            </a:r>
            <a:r>
              <a:rPr lang="sv-SE" sz="2000" dirty="0"/>
              <a:t>av metaller som kan </a:t>
            </a:r>
            <a:r>
              <a:rPr lang="sv-SE" sz="2000" dirty="0" smtClean="0"/>
              <a:t>medföra </a:t>
            </a:r>
            <a:r>
              <a:rPr lang="sv-SE" sz="2000" dirty="0"/>
              <a:t>en klassificering som farligt avfall.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Ett av de </a:t>
            </a:r>
            <a:r>
              <a:rPr lang="sv-SE" sz="2000" dirty="0"/>
              <a:t>ä</a:t>
            </a:r>
            <a:r>
              <a:rPr lang="sv-SE" sz="2000" dirty="0" smtClean="0"/>
              <a:t>mnen </a:t>
            </a:r>
            <a:r>
              <a:rPr lang="sv-SE" sz="2000" dirty="0"/>
              <a:t>som kan bli </a:t>
            </a:r>
            <a:r>
              <a:rPr lang="sv-SE" sz="2000" dirty="0" smtClean="0"/>
              <a:t>avgörande för </a:t>
            </a:r>
            <a:r>
              <a:rPr lang="sv-SE" sz="2000" dirty="0"/>
              <a:t>klassificeringen av askor </a:t>
            </a:r>
            <a:r>
              <a:rPr lang="sv-SE" sz="2000" dirty="0"/>
              <a:t>ä</a:t>
            </a:r>
            <a:r>
              <a:rPr lang="sv-SE" sz="2000" dirty="0" smtClean="0"/>
              <a:t>r </a:t>
            </a:r>
            <a:r>
              <a:rPr lang="sv-SE" sz="2000" dirty="0"/>
              <a:t>bly </a:t>
            </a:r>
            <a:r>
              <a:rPr lang="sv-SE" sz="2000" dirty="0" smtClean="0"/>
              <a:t>på̊ </a:t>
            </a:r>
            <a:r>
              <a:rPr lang="sv-SE" sz="2000" dirty="0"/>
              <a:t>grund av dess humantoxiska och ekotoxiska egenskaper.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Ett alternativ till totalhalter är att ta </a:t>
            </a:r>
            <a:r>
              <a:rPr lang="sv-SE" sz="2000" dirty="0" smtClean="0"/>
              <a:t>hänsyn </a:t>
            </a:r>
            <a:r>
              <a:rPr lang="sv-SE" sz="2000" dirty="0"/>
              <a:t>till den </a:t>
            </a:r>
            <a:r>
              <a:rPr lang="sv-SE" sz="2000" dirty="0" smtClean="0"/>
              <a:t>biotillgängliga </a:t>
            </a:r>
            <a:r>
              <a:rPr lang="sv-SE" sz="2000" dirty="0"/>
              <a:t>halten </a:t>
            </a:r>
            <a:r>
              <a:rPr lang="sv-SE" sz="2000" dirty="0" smtClean="0"/>
              <a:t>istället</a:t>
            </a:r>
            <a:r>
              <a:rPr lang="sv-SE" sz="2000" dirty="0"/>
              <a:t>. </a:t>
            </a:r>
            <a:r>
              <a:rPr lang="sv-SE" sz="2000" dirty="0" smtClean="0"/>
              <a:t>Gällande </a:t>
            </a:r>
            <a:r>
              <a:rPr lang="sv-SE" sz="2000" dirty="0"/>
              <a:t>lagstiftning anger att man kan ta </a:t>
            </a:r>
            <a:r>
              <a:rPr lang="sv-SE" sz="2000" dirty="0" smtClean="0"/>
              <a:t>hänsyn </a:t>
            </a:r>
            <a:r>
              <a:rPr lang="sv-SE" sz="2000" dirty="0"/>
              <a:t>till vad som </a:t>
            </a:r>
            <a:r>
              <a:rPr lang="sv-SE" sz="2000" dirty="0"/>
              <a:t>ä</a:t>
            </a:r>
            <a:r>
              <a:rPr lang="sv-SE" sz="2000" dirty="0" smtClean="0"/>
              <a:t>r biotillgängligt </a:t>
            </a:r>
            <a:r>
              <a:rPr lang="sv-SE" sz="2000" dirty="0"/>
              <a:t>vid klassificeringen.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Målet </a:t>
            </a:r>
            <a:r>
              <a:rPr lang="sv-SE" sz="2000" dirty="0"/>
              <a:t>med projektet </a:t>
            </a:r>
            <a:r>
              <a:rPr lang="sv-SE" sz="2000" dirty="0"/>
              <a:t>ä</a:t>
            </a:r>
            <a:r>
              <a:rPr lang="sv-SE" sz="2000" dirty="0" smtClean="0"/>
              <a:t>r </a:t>
            </a:r>
            <a:r>
              <a:rPr lang="sv-SE" sz="2000" dirty="0"/>
              <a:t>att utveckla en metodik </a:t>
            </a:r>
            <a:r>
              <a:rPr lang="sv-SE" sz="2000" dirty="0" smtClean="0"/>
              <a:t>där </a:t>
            </a:r>
            <a:r>
              <a:rPr lang="sv-SE" sz="2000" dirty="0"/>
              <a:t>enkla lakmetoder kan </a:t>
            </a:r>
            <a:r>
              <a:rPr lang="sv-SE" sz="2000" dirty="0" smtClean="0"/>
              <a:t>användas för </a:t>
            </a:r>
            <a:r>
              <a:rPr lang="sv-SE" sz="2000" dirty="0"/>
              <a:t>att uppskatta de halter av bly i askor som </a:t>
            </a:r>
            <a:r>
              <a:rPr lang="sv-SE" sz="2000" dirty="0"/>
              <a:t>ä</a:t>
            </a:r>
            <a:r>
              <a:rPr lang="sv-SE" sz="2000" dirty="0" smtClean="0"/>
              <a:t>r biotillgängliga </a:t>
            </a:r>
            <a:endParaRPr lang="sv-SE" sz="2000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343" y="1910547"/>
            <a:ext cx="3340749" cy="343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29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Innehåll och resultat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515938" y="1397530"/>
            <a:ext cx="10924948" cy="425820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/>
              <a:t>Introduktion till </a:t>
            </a:r>
            <a:r>
              <a:rPr lang="sv-SE" sz="2200" dirty="0" smtClean="0"/>
              <a:t>förekomstformer </a:t>
            </a:r>
            <a:r>
              <a:rPr lang="sv-SE" sz="2200" dirty="0"/>
              <a:t>och </a:t>
            </a:r>
            <a:r>
              <a:rPr lang="sv-SE" sz="2200" dirty="0" smtClean="0"/>
              <a:t>tillgänglighet </a:t>
            </a:r>
            <a:r>
              <a:rPr lang="sv-SE" sz="2200" dirty="0"/>
              <a:t>av bly i bottenaska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/>
              <a:t>Principer </a:t>
            </a:r>
            <a:r>
              <a:rPr lang="sv-SE" sz="2200" dirty="0" smtClean="0"/>
              <a:t>för </a:t>
            </a:r>
            <a:r>
              <a:rPr lang="sv-SE" sz="2200" dirty="0"/>
              <a:t>klassificering av avfall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 smtClean="0"/>
              <a:t>Förslag på̊ </a:t>
            </a:r>
            <a:r>
              <a:rPr lang="sv-SE" sz="2200" dirty="0"/>
              <a:t>hur laktester kan </a:t>
            </a:r>
            <a:r>
              <a:rPr lang="sv-SE" sz="2200" dirty="0" smtClean="0"/>
              <a:t>användas </a:t>
            </a:r>
            <a:r>
              <a:rPr lang="sv-SE" sz="2200" dirty="0"/>
              <a:t>som </a:t>
            </a:r>
            <a:r>
              <a:rPr lang="sv-SE" sz="2200" dirty="0" smtClean="0"/>
              <a:t>stöd </a:t>
            </a:r>
            <a:r>
              <a:rPr lang="sv-SE" sz="2200" dirty="0"/>
              <a:t>vid farlighetsklassificering av bly i bottenaskor med avseende på reproduktionstoxiskt och ekotoxiskt.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/>
              <a:t>I en tidigare studie vid SGI </a:t>
            </a:r>
            <a:r>
              <a:rPr lang="sv-SE" sz="2200" dirty="0" smtClean="0"/>
              <a:t>där </a:t>
            </a:r>
            <a:r>
              <a:rPr lang="sv-SE" sz="2200" dirty="0"/>
              <a:t>ett antal </a:t>
            </a:r>
            <a:r>
              <a:rPr lang="sv-SE" sz="2200" dirty="0" smtClean="0"/>
              <a:t>förbränningsaskor </a:t>
            </a:r>
            <a:r>
              <a:rPr lang="sv-SE" sz="2200" dirty="0"/>
              <a:t>(flygaskor och bottenaskor) </a:t>
            </a:r>
            <a:r>
              <a:rPr lang="sv-SE" sz="2200" dirty="0" smtClean="0"/>
              <a:t>undersöktes </a:t>
            </a:r>
            <a:r>
              <a:rPr lang="sv-SE" sz="2200" dirty="0"/>
              <a:t>varierade den </a:t>
            </a:r>
            <a:r>
              <a:rPr lang="sv-SE" sz="2200" dirty="0" smtClean="0"/>
              <a:t>biolösliga </a:t>
            </a:r>
            <a:r>
              <a:rPr lang="sv-SE" sz="2200" dirty="0"/>
              <a:t>andelen bly i tarmen mellan 14 och 60 % (</a:t>
            </a:r>
            <a:r>
              <a:rPr lang="sv-SE" sz="2200" dirty="0" smtClean="0"/>
              <a:t>Värmeforsk</a:t>
            </a:r>
            <a:r>
              <a:rPr lang="sv-SE" sz="2200" dirty="0"/>
              <a:t>, 2009). </a:t>
            </a:r>
            <a:r>
              <a:rPr lang="sv-SE" sz="2200" dirty="0" smtClean="0"/>
              <a:t>Biolösligheten </a:t>
            </a:r>
            <a:r>
              <a:rPr lang="sv-SE" sz="2200" dirty="0"/>
              <a:t>av bly i </a:t>
            </a:r>
            <a:r>
              <a:rPr lang="sv-SE" sz="2200" dirty="0" smtClean="0"/>
              <a:t>föreliggande </a:t>
            </a:r>
            <a:r>
              <a:rPr lang="sv-SE" sz="2200" dirty="0"/>
              <a:t>studie </a:t>
            </a:r>
            <a:r>
              <a:rPr lang="sv-SE" sz="2200" dirty="0"/>
              <a:t>ä</a:t>
            </a:r>
            <a:r>
              <a:rPr lang="sv-SE" sz="2200" dirty="0" smtClean="0"/>
              <a:t>r </a:t>
            </a:r>
            <a:r>
              <a:rPr lang="sv-SE" sz="2200" dirty="0"/>
              <a:t>betydligt </a:t>
            </a:r>
            <a:r>
              <a:rPr lang="sv-SE" sz="2200" dirty="0" smtClean="0"/>
              <a:t>lägre</a:t>
            </a:r>
            <a:r>
              <a:rPr lang="sv-SE" sz="22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244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Rapportinformation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kern="0" dirty="0"/>
              <a:t>Johan Fagerqvist, rådgivare för deponerings- och avfallsanläggningar</a:t>
            </a:r>
          </a:p>
          <a:p>
            <a:r>
              <a:rPr lang="sv-SE" kern="0" dirty="0"/>
              <a:t>Tel.040-35 66 24, e-post: </a:t>
            </a:r>
            <a:r>
              <a:rPr lang="sv-SE" kern="0" dirty="0">
                <a:hlinkClick r:id="rId3"/>
              </a:rPr>
              <a:t>johan.fagerqvist@avfallsverige.se</a:t>
            </a:r>
            <a:endParaRPr lang="sv-SE" kern="0" dirty="0"/>
          </a:p>
          <a:p>
            <a:endParaRPr lang="sv-SE" dirty="0"/>
          </a:p>
          <a:p>
            <a:r>
              <a:rPr lang="sv-SE" dirty="0"/>
              <a:t>Denna rapport relaterar bland annat till:</a:t>
            </a:r>
          </a:p>
          <a:p>
            <a:r>
              <a:rPr lang="sv-SE" b="1" dirty="0">
                <a:hlinkClick r:id="rId4" invalidUrl="https://www.avfallsverige.se/kunskapsbanken/rapporter/rapportera/?tx_news_pi1[news]=3304&amp;tx_news_pi1[controller]=News&amp;tx_news_pi1[action]=detail&amp;cHash=5d8c806b2501d07e9f37fb29aedffed7" tooltip="Vägledning för klassificering av förbränningsrester med beräkningsmetoder"/>
              </a:rPr>
              <a:t>2018:13/Vägledning för klassificering av förbränningsrester med beräkningsmetoder</a:t>
            </a:r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89177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pport-ppt_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vfallSverige" id="{1C63E865-F61C-484E-8E98-B73CB32795AC}" vid="{5534D309-B542-D242-A697-A898A1443A6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Rapport-ppt_mall.potx</Template>
  <TotalTime>475</TotalTime>
  <Words>285</Words>
  <Application>Microsoft Macintosh PowerPoint</Application>
  <PresentationFormat>Bredbild</PresentationFormat>
  <Paragraphs>37</Paragraphs>
  <Slides>5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Calibri</vt:lpstr>
      <vt:lpstr>Georgia</vt:lpstr>
      <vt:lpstr>Arial</vt:lpstr>
      <vt:lpstr>Rapport-ppt_mall</vt:lpstr>
      <vt:lpstr>Undersökning av laktester för farlighetsklassificering med avseende på bly i bottenaskor från avfallsförbränning </vt:lpstr>
      <vt:lpstr>PowerPoint-presentation</vt:lpstr>
      <vt:lpstr>Bakgrund</vt:lpstr>
      <vt:lpstr>Innehåll och resultat</vt:lpstr>
      <vt:lpstr>Rapportinformation</vt:lpstr>
    </vt:vector>
  </TitlesOfParts>
  <Company>Avfall Sverige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 Nilzén</dc:creator>
  <cp:lastModifiedBy>Jessica Christiansen</cp:lastModifiedBy>
  <cp:revision>29</cp:revision>
  <dcterms:created xsi:type="dcterms:W3CDTF">2019-01-08T09:30:34Z</dcterms:created>
  <dcterms:modified xsi:type="dcterms:W3CDTF">2019-04-15T06:55:14Z</dcterms:modified>
</cp:coreProperties>
</file>