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7"/>
    <p:restoredTop sz="94595"/>
  </p:normalViewPr>
  <p:slideViewPr>
    <p:cSldViewPr snapToGrid="0" snapToObjects="1">
      <p:cViewPr varScale="1">
        <p:scale>
          <a:sx n="86" d="100"/>
          <a:sy n="86" d="100"/>
        </p:scale>
        <p:origin x="216" y="4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Rapportnummer (fylls i av Avfall Sverige)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Rapporttitel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/>
              <a:t>Datum (YYYY-MM-DD)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/>
              <a:t>Omslagsbild (läggs in av Avfall Sverige)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Bakgrund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Resultat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Slutsatser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Dra </a:t>
            </a:r>
            <a:r>
              <a:rPr lang="sv-SE" noProof="0" dirty="0"/>
              <a:t>eventuell bild </a:t>
            </a:r>
            <a:r>
              <a:rPr lang="sv-SE" dirty="0"/>
              <a:t>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s.svensson@avfallsverige.se" TargetMode="External"/><Relationship Id="rId4" Type="http://schemas.openxmlformats.org/officeDocument/2006/relationships/hyperlink" Target="NULL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avfallsverige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2019:04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Undersökning av laktester för farlighetsklassificering med avseende på bly i bottenaskor från avfallsförbränning 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>
            <a:extLst>
              <a:ext uri="{FF2B5EF4-FFF2-40B4-BE49-F238E27FC236}">
                <a16:creationId xmlns:a16="http://schemas.microsoft.com/office/drawing/2014/main" xmlns="" id="{CA07887C-68F4-6D4E-BCC9-DFDA671ED08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2868" r="2868"/>
          <a:stretch>
            <a:fillRect/>
          </a:stretch>
        </p:blipFill>
        <p:spPr/>
      </p:pic>
      <p:sp>
        <p:nvSpPr>
          <p:cNvPr id="3" name="textruta 2"/>
          <p:cNvSpPr txBox="1"/>
          <p:nvPr/>
        </p:nvSpPr>
        <p:spPr>
          <a:xfrm>
            <a:off x="927751" y="1177380"/>
            <a:ext cx="73612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/>
              <a:t>Christel Carlsson, Statens </a:t>
            </a:r>
            <a:r>
              <a:rPr lang="sv-SE" sz="2000" dirty="0" err="1"/>
              <a:t>Getoekniska</a:t>
            </a:r>
            <a:r>
              <a:rPr lang="sv-SE" sz="2000" dirty="0"/>
              <a:t> Institut (SGI)</a:t>
            </a:r>
          </a:p>
          <a:p>
            <a:r>
              <a:rPr lang="sv-SE" sz="2000" dirty="0"/>
              <a:t>David </a:t>
            </a:r>
            <a:r>
              <a:rPr lang="sv-SE" sz="2000" dirty="0" err="1"/>
              <a:t>Bendz</a:t>
            </a:r>
            <a:r>
              <a:rPr lang="sv-SE" sz="2000" dirty="0"/>
              <a:t> , SGI</a:t>
            </a:r>
          </a:p>
          <a:p>
            <a:r>
              <a:rPr lang="sv-SE" sz="2000" dirty="0"/>
              <a:t>Charlotta </a:t>
            </a:r>
            <a:r>
              <a:rPr lang="sv-SE" sz="2000" dirty="0" err="1"/>
              <a:t>Tiberg</a:t>
            </a:r>
            <a:r>
              <a:rPr lang="sv-SE" sz="2000" dirty="0"/>
              <a:t>, SGI</a:t>
            </a:r>
          </a:p>
          <a:p>
            <a:r>
              <a:rPr lang="sv-SE" sz="2000" dirty="0"/>
              <a:t>Ola Wik, SGI/ÅF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/>
              <a:t>Christel Carlsson, SGI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/>
              <a:t>Avfall Sveriges utvecklingssatsning</a:t>
            </a:r>
          </a:p>
        </p:txBody>
      </p:sp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För förbränningsaskor är </a:t>
            </a:r>
            <a:r>
              <a:rPr lang="sv-SE" sz="2000" dirty="0"/>
              <a:t>det i </a:t>
            </a:r>
            <a:r>
              <a:rPr lang="sv-SE" sz="2000" dirty="0" smtClean="0"/>
              <a:t>första </a:t>
            </a:r>
            <a:r>
              <a:rPr lang="sv-SE" sz="2000" dirty="0"/>
              <a:t>hand </a:t>
            </a:r>
            <a:r>
              <a:rPr lang="sv-SE" sz="2000" dirty="0" smtClean="0"/>
              <a:t>innehåll </a:t>
            </a:r>
            <a:r>
              <a:rPr lang="sv-SE" sz="2000" dirty="0"/>
              <a:t>av metaller som kan </a:t>
            </a:r>
            <a:r>
              <a:rPr lang="sv-SE" sz="2000" dirty="0" smtClean="0"/>
              <a:t>medföra </a:t>
            </a:r>
            <a:r>
              <a:rPr lang="sv-SE" sz="2000" dirty="0"/>
              <a:t>en klassificering som farligt avfall.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Ett av de </a:t>
            </a:r>
            <a:r>
              <a:rPr lang="sv-SE" sz="2000" dirty="0"/>
              <a:t>ä</a:t>
            </a:r>
            <a:r>
              <a:rPr lang="sv-SE" sz="2000" dirty="0" smtClean="0"/>
              <a:t>mnen </a:t>
            </a:r>
            <a:r>
              <a:rPr lang="sv-SE" sz="2000" dirty="0"/>
              <a:t>som kan bli </a:t>
            </a:r>
            <a:r>
              <a:rPr lang="sv-SE" sz="2000" dirty="0" smtClean="0"/>
              <a:t>avgörande för </a:t>
            </a:r>
            <a:r>
              <a:rPr lang="sv-SE" sz="2000" dirty="0"/>
              <a:t>klassificeringen av askor </a:t>
            </a:r>
            <a:r>
              <a:rPr lang="sv-SE" sz="2000" dirty="0"/>
              <a:t>ä</a:t>
            </a:r>
            <a:r>
              <a:rPr lang="sv-SE" sz="2000" dirty="0" smtClean="0"/>
              <a:t>r </a:t>
            </a:r>
            <a:r>
              <a:rPr lang="sv-SE" sz="2000" dirty="0"/>
              <a:t>bly </a:t>
            </a:r>
            <a:r>
              <a:rPr lang="sv-SE" sz="2000" dirty="0" smtClean="0"/>
              <a:t>på̊ </a:t>
            </a:r>
            <a:r>
              <a:rPr lang="sv-SE" sz="2000" dirty="0"/>
              <a:t>grund av dess humantoxiska och ekotoxiska egenskaper.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Ett alternativ till totalhalter är att ta </a:t>
            </a:r>
            <a:r>
              <a:rPr lang="sv-SE" sz="2000" dirty="0" smtClean="0"/>
              <a:t>hänsyn </a:t>
            </a:r>
            <a:r>
              <a:rPr lang="sv-SE" sz="2000" dirty="0"/>
              <a:t>till den </a:t>
            </a:r>
            <a:r>
              <a:rPr lang="sv-SE" sz="2000" dirty="0" smtClean="0"/>
              <a:t>biotillgängliga </a:t>
            </a:r>
            <a:r>
              <a:rPr lang="sv-SE" sz="2000" dirty="0"/>
              <a:t>halten </a:t>
            </a:r>
            <a:r>
              <a:rPr lang="sv-SE" sz="2000" dirty="0" smtClean="0"/>
              <a:t>istället</a:t>
            </a:r>
            <a:r>
              <a:rPr lang="sv-SE" sz="2000" dirty="0"/>
              <a:t>. </a:t>
            </a:r>
            <a:r>
              <a:rPr lang="sv-SE" sz="2000" dirty="0" smtClean="0"/>
              <a:t>Gällande </a:t>
            </a:r>
            <a:r>
              <a:rPr lang="sv-SE" sz="2000" dirty="0"/>
              <a:t>lagstiftning anger att man kan ta </a:t>
            </a:r>
            <a:r>
              <a:rPr lang="sv-SE" sz="2000" dirty="0" smtClean="0"/>
              <a:t>hänsyn </a:t>
            </a:r>
            <a:r>
              <a:rPr lang="sv-SE" sz="2000" dirty="0"/>
              <a:t>till vad som </a:t>
            </a:r>
            <a:r>
              <a:rPr lang="sv-SE" sz="2000" dirty="0"/>
              <a:t>ä</a:t>
            </a:r>
            <a:r>
              <a:rPr lang="sv-SE" sz="2000" dirty="0" smtClean="0"/>
              <a:t>r biotillgängligt </a:t>
            </a:r>
            <a:r>
              <a:rPr lang="sv-SE" sz="2000" dirty="0"/>
              <a:t>vid klassificeringen.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Målet </a:t>
            </a:r>
            <a:r>
              <a:rPr lang="sv-SE" sz="2000" dirty="0"/>
              <a:t>med projektet </a:t>
            </a:r>
            <a:r>
              <a:rPr lang="sv-SE" sz="2000" dirty="0"/>
              <a:t>ä</a:t>
            </a:r>
            <a:r>
              <a:rPr lang="sv-SE" sz="2000" dirty="0" smtClean="0"/>
              <a:t>r </a:t>
            </a:r>
            <a:r>
              <a:rPr lang="sv-SE" sz="2000" dirty="0"/>
              <a:t>att utveckla en metodik </a:t>
            </a:r>
            <a:r>
              <a:rPr lang="sv-SE" sz="2000" dirty="0" smtClean="0"/>
              <a:t>där </a:t>
            </a:r>
            <a:r>
              <a:rPr lang="sv-SE" sz="2000" dirty="0"/>
              <a:t>enkla lakmetoder kan </a:t>
            </a:r>
            <a:r>
              <a:rPr lang="sv-SE" sz="2000" dirty="0" smtClean="0"/>
              <a:t>användas för </a:t>
            </a:r>
            <a:r>
              <a:rPr lang="sv-SE" sz="2000" dirty="0"/>
              <a:t>att uppskatta de halter av bly i askor som </a:t>
            </a:r>
            <a:r>
              <a:rPr lang="sv-SE" sz="2000" dirty="0"/>
              <a:t>ä</a:t>
            </a:r>
            <a:r>
              <a:rPr lang="sv-SE" sz="2000" dirty="0" smtClean="0"/>
              <a:t>r biotillgängliga </a:t>
            </a: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343" y="1910547"/>
            <a:ext cx="3340749" cy="34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och resultat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10924948" cy="42582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Introduktion till </a:t>
            </a:r>
            <a:r>
              <a:rPr lang="sv-SE" sz="2200" dirty="0" smtClean="0"/>
              <a:t>förekomstformer </a:t>
            </a:r>
            <a:r>
              <a:rPr lang="sv-SE" sz="2200" dirty="0"/>
              <a:t>och </a:t>
            </a:r>
            <a:r>
              <a:rPr lang="sv-SE" sz="2200" dirty="0" smtClean="0"/>
              <a:t>tillgänglighet </a:t>
            </a:r>
            <a:r>
              <a:rPr lang="sv-SE" sz="2200" dirty="0"/>
              <a:t>av bly i bottenaska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Principer </a:t>
            </a:r>
            <a:r>
              <a:rPr lang="sv-SE" sz="2200" dirty="0" smtClean="0"/>
              <a:t>för </a:t>
            </a:r>
            <a:r>
              <a:rPr lang="sv-SE" sz="2200" dirty="0"/>
              <a:t>klassificering av avfall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 smtClean="0"/>
              <a:t>Förslag på̊ </a:t>
            </a:r>
            <a:r>
              <a:rPr lang="sv-SE" sz="2200" dirty="0"/>
              <a:t>hur laktester kan </a:t>
            </a:r>
            <a:r>
              <a:rPr lang="sv-SE" sz="2200" dirty="0" smtClean="0"/>
              <a:t>användas </a:t>
            </a:r>
            <a:r>
              <a:rPr lang="sv-SE" sz="2200" dirty="0"/>
              <a:t>som </a:t>
            </a:r>
            <a:r>
              <a:rPr lang="sv-SE" sz="2200" dirty="0" smtClean="0"/>
              <a:t>stöd </a:t>
            </a:r>
            <a:r>
              <a:rPr lang="sv-SE" sz="2200" dirty="0"/>
              <a:t>vid farlighetsklassificering av bly i bottenaskor med avseende på reproduktionstoxiskt och ekotoxiskt.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I en tidigare studie vid SGI </a:t>
            </a:r>
            <a:r>
              <a:rPr lang="sv-SE" sz="2200" dirty="0" smtClean="0"/>
              <a:t>där </a:t>
            </a:r>
            <a:r>
              <a:rPr lang="sv-SE" sz="2200" dirty="0"/>
              <a:t>ett antal </a:t>
            </a:r>
            <a:r>
              <a:rPr lang="sv-SE" sz="2200" dirty="0" smtClean="0"/>
              <a:t>förbränningsaskor </a:t>
            </a:r>
            <a:r>
              <a:rPr lang="sv-SE" sz="2200" dirty="0"/>
              <a:t>(flygaskor och bottenaskor) </a:t>
            </a:r>
            <a:r>
              <a:rPr lang="sv-SE" sz="2200" dirty="0" smtClean="0"/>
              <a:t>undersöktes </a:t>
            </a:r>
            <a:r>
              <a:rPr lang="sv-SE" sz="2200" dirty="0"/>
              <a:t>varierade den </a:t>
            </a:r>
            <a:r>
              <a:rPr lang="sv-SE" sz="2200" dirty="0" smtClean="0"/>
              <a:t>biolösliga </a:t>
            </a:r>
            <a:r>
              <a:rPr lang="sv-SE" sz="2200" dirty="0"/>
              <a:t>andelen bly i tarmen mellan 14 och 60 % (</a:t>
            </a:r>
            <a:r>
              <a:rPr lang="sv-SE" sz="2200" dirty="0" smtClean="0"/>
              <a:t>Värmeforsk</a:t>
            </a:r>
            <a:r>
              <a:rPr lang="sv-SE" sz="2200" dirty="0"/>
              <a:t>, 2009). </a:t>
            </a:r>
            <a:r>
              <a:rPr lang="sv-SE" sz="2200" dirty="0" smtClean="0"/>
              <a:t>Biolösligheten </a:t>
            </a:r>
            <a:r>
              <a:rPr lang="sv-SE" sz="2200" dirty="0"/>
              <a:t>av bly i </a:t>
            </a:r>
            <a:r>
              <a:rPr lang="sv-SE" sz="2200" dirty="0" smtClean="0"/>
              <a:t>föreliggande </a:t>
            </a:r>
            <a:r>
              <a:rPr lang="sv-SE" sz="2200" dirty="0"/>
              <a:t>studie </a:t>
            </a:r>
            <a:r>
              <a:rPr lang="sv-SE" sz="2200" dirty="0"/>
              <a:t>ä</a:t>
            </a:r>
            <a:r>
              <a:rPr lang="sv-SE" sz="2200" dirty="0" smtClean="0"/>
              <a:t>r </a:t>
            </a:r>
            <a:r>
              <a:rPr lang="sv-SE" sz="2200" dirty="0"/>
              <a:t>betydligt </a:t>
            </a:r>
            <a:r>
              <a:rPr lang="sv-SE" sz="2200" dirty="0" smtClean="0"/>
              <a:t>lägre</a:t>
            </a:r>
            <a:r>
              <a:rPr lang="sv-SE" sz="2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Rapportinformation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Johan Fagerqvist, rådgivare för deponerings- och avfallsanläggningar</a:t>
            </a:r>
          </a:p>
          <a:p>
            <a:r>
              <a:rPr lang="sv-SE" kern="0" dirty="0"/>
              <a:t>Tel.040-35 66 24, e-post: </a:t>
            </a:r>
            <a:r>
              <a:rPr lang="sv-SE" kern="0" dirty="0">
                <a:hlinkClick r:id="rId3"/>
              </a:rPr>
              <a:t>johan.fagerqvist@avfallsverige.se</a:t>
            </a:r>
            <a:endParaRPr lang="sv-SE" kern="0" dirty="0"/>
          </a:p>
          <a:p>
            <a:endParaRPr lang="sv-SE" dirty="0"/>
          </a:p>
          <a:p>
            <a:r>
              <a:rPr lang="sv-SE" dirty="0"/>
              <a:t>Denna rapport relaterar bland annat till:</a:t>
            </a:r>
          </a:p>
          <a:p>
            <a:r>
              <a:rPr lang="sv-SE" b="1" dirty="0">
                <a:hlinkClick r:id="rId4" invalidUrl="https://www.avfallsverige.se/kunskapsbanken/rapporter/rapportera/?tx_news_pi1[news]=3304&amp;tx_news_pi1[controller]=News&amp;tx_news_pi1[action]=detail&amp;cHash=5d8c806b2501d07e9f37fb29aedffed7" tooltip="Vägledning för klassificering av förbränningsrester med beräkningsmetoder"/>
              </a:rPr>
              <a:t>2018:13/Vägledning för klassificering av förbränningsrester med beräkningsmetoder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475</TotalTime>
  <Words>285</Words>
  <Application>Microsoft Macintosh PowerPoint</Application>
  <PresentationFormat>Bredbild</PresentationFormat>
  <Paragraphs>37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Georgia</vt:lpstr>
      <vt:lpstr>Arial</vt:lpstr>
      <vt:lpstr>Rapport-ppt_mall</vt:lpstr>
      <vt:lpstr>Undersökning av laktester för farlighetsklassificering med avseende på bly i bottenaskor från avfallsförbränning </vt:lpstr>
      <vt:lpstr>PowerPoint-presentation</vt:lpstr>
      <vt:lpstr>Bakgrund</vt:lpstr>
      <vt:lpstr>Innehåll och resultat</vt:lpstr>
      <vt:lpstr>Rapportinformation</vt:lpstr>
    </vt:vector>
  </TitlesOfParts>
  <Company>Avfall Sverige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Jessica Christiansen</cp:lastModifiedBy>
  <cp:revision>29</cp:revision>
  <dcterms:created xsi:type="dcterms:W3CDTF">2019-01-08T09:30:34Z</dcterms:created>
  <dcterms:modified xsi:type="dcterms:W3CDTF">2019-04-15T06:55:14Z</dcterms:modified>
</cp:coreProperties>
</file>