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64" r:id="rId5"/>
    <p:sldId id="265" r:id="rId6"/>
    <p:sldId id="266" r:id="rId7"/>
    <p:sldId id="267" r:id="rId8"/>
    <p:sldId id="268" r:id="rId9"/>
    <p:sldId id="269"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6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just format 1 - Dekorfärg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just format 1 - Dekorfärg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47"/>
    <p:restoredTop sz="94684"/>
  </p:normalViewPr>
  <p:slideViewPr>
    <p:cSldViewPr snapToGrid="0" snapToObjects="1">
      <p:cViewPr varScale="1">
        <p:scale>
          <a:sx n="124" d="100"/>
          <a:sy n="124" d="100"/>
        </p:scale>
        <p:origin x="312"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https://ivlse.sharepoint.com/sites/uppdragsprojekt/Projektdokument/713886_Klimatnytta%20med%20slaggrus/02%20Arbetsdokument/Resultat/Resultat%20250920.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a:t>Klimatpåverkan, total</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stack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sv-SE"/>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'Till diagram'!$B$17:$B$20</c:f>
              <c:strCache>
                <c:ptCount val="4"/>
                <c:pt idx="0">
                  <c:v>Scenario 2B</c:v>
                </c:pt>
                <c:pt idx="1">
                  <c:v>Scenario 2A</c:v>
                </c:pt>
                <c:pt idx="2">
                  <c:v>Scenario 1B</c:v>
                </c:pt>
                <c:pt idx="3">
                  <c:v>Scenario 1A</c:v>
                </c:pt>
              </c:strCache>
            </c:strRef>
          </c:cat>
          <c:val>
            <c:numRef>
              <c:f>'Till diagram'!$C$17:$C$20</c:f>
              <c:numCache>
                <c:formatCode>0</c:formatCode>
                <c:ptCount val="4"/>
                <c:pt idx="0">
                  <c:v>-146.11728793898234</c:v>
                </c:pt>
                <c:pt idx="1">
                  <c:v>-227.02455819806099</c:v>
                </c:pt>
                <c:pt idx="2">
                  <c:v>-152.984418818216</c:v>
                </c:pt>
                <c:pt idx="3">
                  <c:v>-234</c:v>
                </c:pt>
              </c:numCache>
            </c:numRef>
          </c:val>
          <c:extLst>
            <c:ext xmlns:c16="http://schemas.microsoft.com/office/drawing/2014/chart" uri="{C3380CC4-5D6E-409C-BE32-E72D297353CC}">
              <c16:uniqueId val="{00000000-414F-49C1-8B1C-67697C3CA35F}"/>
            </c:ext>
          </c:extLst>
        </c:ser>
        <c:dLbls>
          <c:showLegendKey val="0"/>
          <c:showVal val="0"/>
          <c:showCatName val="0"/>
          <c:showSerName val="0"/>
          <c:showPercent val="0"/>
          <c:showBubbleSize val="0"/>
        </c:dLbls>
        <c:gapWidth val="100"/>
        <c:overlap val="100"/>
        <c:axId val="599733432"/>
        <c:axId val="593016176"/>
      </c:barChart>
      <c:catAx>
        <c:axId val="599733432"/>
        <c:scaling>
          <c:orientation val="minMax"/>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93016176"/>
        <c:crosses val="autoZero"/>
        <c:auto val="1"/>
        <c:lblAlgn val="ctr"/>
        <c:lblOffset val="100"/>
        <c:noMultiLvlLbl val="0"/>
      </c:catAx>
      <c:valAx>
        <c:axId val="59301617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sv-SE"/>
                  <a:t>kg CO</a:t>
                </a:r>
                <a:r>
                  <a:rPr lang="sv-SE" baseline="-25000"/>
                  <a:t>2</a:t>
                </a:r>
                <a:r>
                  <a:rPr lang="sv-SE"/>
                  <a:t>-ekv. per ton slagg</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997334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4623F8-B430-2046-B694-FB0FAFDB97CB}" type="datetimeFigureOut">
              <a:rPr lang="sv-SE" smtClean="0"/>
              <a:t>2021-04-16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1C78AF-77EE-8146-868A-7BEA0BB9E5F5}" type="slidenum">
              <a:rPr lang="sv-SE" smtClean="0"/>
              <a:t>‹#›</a:t>
            </a:fld>
            <a:endParaRPr lang="sv-SE"/>
          </a:p>
        </p:txBody>
      </p:sp>
    </p:spTree>
    <p:extLst>
      <p:ext uri="{BB962C8B-B14F-4D97-AF65-F5344CB8AC3E}">
        <p14:creationId xmlns:p14="http://schemas.microsoft.com/office/powerpoint/2010/main" val="1431290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sida">
    <p:bg>
      <p:bgPr>
        <a:solidFill>
          <a:schemeClr val="tx2"/>
        </a:solidFill>
        <a:effectLst/>
      </p:bgPr>
    </p:bg>
    <p:spTree>
      <p:nvGrpSpPr>
        <p:cNvPr id="1" name=""/>
        <p:cNvGrpSpPr/>
        <p:nvPr/>
      </p:nvGrpSpPr>
      <p:grpSpPr>
        <a:xfrm>
          <a:off x="0" y="0"/>
          <a:ext cx="0" cy="0"/>
          <a:chOff x="0" y="0"/>
          <a:chExt cx="0" cy="0"/>
        </a:xfrm>
      </p:grpSpPr>
      <p:pic>
        <p:nvPicPr>
          <p:cNvPr id="5" name="Picture 4" descr="log_vit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2296" y="3578111"/>
            <a:ext cx="4067408" cy="1840394"/>
          </a:xfrm>
          <a:prstGeom prst="rect">
            <a:avLst/>
          </a:prstGeom>
        </p:spPr>
      </p:pic>
      <p:sp>
        <p:nvSpPr>
          <p:cNvPr id="6"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9" name="Rubrik 6"/>
          <p:cNvSpPr>
            <a:spLocks noGrp="1"/>
          </p:cNvSpPr>
          <p:nvPr>
            <p:ph type="title" hasCustomPrompt="1"/>
          </p:nvPr>
        </p:nvSpPr>
        <p:spPr>
          <a:xfrm>
            <a:off x="838200" y="1275328"/>
            <a:ext cx="10515600" cy="684101"/>
          </a:xfrm>
        </p:spPr>
        <p:txBody>
          <a:bodyPr/>
          <a:lstStyle>
            <a:lvl1pPr algn="ctr">
              <a:defRPr>
                <a:solidFill>
                  <a:schemeClr val="bg1"/>
                </a:solidFill>
              </a:defRPr>
            </a:lvl1pPr>
          </a:lstStyle>
          <a:p>
            <a:r>
              <a:rPr lang="sv-SE" dirty="0"/>
              <a:t>PRESENTATIONS RUBRIK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å grundsida">
    <p:bg>
      <p:bgPr>
        <a:solidFill>
          <a:srgbClr val="55565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en-US"/>
              <a:t>Click icon to add picture</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lbild bak grundsida">
    <p:bg>
      <p:bgPr>
        <a:solidFill>
          <a:schemeClr val="bg1"/>
        </a:solidFill>
        <a:effectLst/>
      </p:bgPr>
    </p:bg>
    <p:spTree>
      <p:nvGrpSpPr>
        <p:cNvPr id="1" name=""/>
        <p:cNvGrpSpPr/>
        <p:nvPr/>
      </p:nvGrpSpPr>
      <p:grpSpPr>
        <a:xfrm>
          <a:off x="0" y="0"/>
          <a:ext cx="0" cy="0"/>
          <a:chOff x="0" y="0"/>
          <a:chExt cx="0" cy="0"/>
        </a:xfrm>
      </p:grpSpPr>
      <p:sp>
        <p:nvSpPr>
          <p:cNvPr id="4" name="Platshållare för bild 3"/>
          <p:cNvSpPr>
            <a:spLocks noGrp="1"/>
          </p:cNvSpPr>
          <p:nvPr>
            <p:ph type="pic" sz="quarter" idx="12"/>
          </p:nvPr>
        </p:nvSpPr>
        <p:spPr>
          <a:xfrm>
            <a:off x="0" y="0"/>
            <a:ext cx="12192000" cy="6858000"/>
          </a:xfrm>
        </p:spPr>
        <p:txBody>
          <a:bodyPr/>
          <a:lstStyle/>
          <a:p>
            <a:r>
              <a:rPr lang="en-US"/>
              <a:t>Click icon to add picture</a:t>
            </a:r>
            <a:endParaRPr lang="sv-SE"/>
          </a:p>
        </p:txBody>
      </p:sp>
      <p:pic>
        <p:nvPicPr>
          <p:cNvPr id="6" name="Picture 7" descr="logvit.png"/>
          <p:cNvPicPr>
            <a:picLocks noChangeAspect="1"/>
          </p:cNvPicPr>
          <p:nvPr userDrawn="1"/>
        </p:nvPicPr>
        <p:blipFill>
          <a:blip r:embed="rId2" cstate="screen">
            <a:alphaModFix amt="99000"/>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
        <p:nvSpPr>
          <p:cNvPr id="2" name="Rubrik 1"/>
          <p:cNvSpPr>
            <a:spLocks noGrp="1"/>
          </p:cNvSpPr>
          <p:nvPr>
            <p:ph type="title" hasCustomPrompt="1"/>
          </p:nvPr>
        </p:nvSpPr>
        <p:spPr>
          <a:xfrm>
            <a:off x="507234" y="512763"/>
            <a:ext cx="11168829"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11160126"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0"/>
            <a:ext cx="5084778" cy="2300175"/>
          </a:xfrm>
          <a:prstGeom prst="rect">
            <a:avLst/>
          </a:prstGeom>
        </p:spPr>
      </p:pic>
      <p:sp>
        <p:nvSpPr>
          <p:cNvPr id="6" name="textruta 5"/>
          <p:cNvSpPr txBox="1"/>
          <p:nvPr userDrawn="1"/>
        </p:nvSpPr>
        <p:spPr>
          <a:xfrm>
            <a:off x="5206524" y="4329592"/>
            <a:ext cx="1778924" cy="523220"/>
          </a:xfrm>
          <a:prstGeom prst="rect">
            <a:avLst/>
          </a:prstGeom>
          <a:noFill/>
        </p:spPr>
        <p:txBody>
          <a:bodyPr wrap="square" rtlCol="0">
            <a:spAutoFit/>
          </a:bodyPr>
          <a:lstStyle/>
          <a:p>
            <a:pPr algn="ctr"/>
            <a:r>
              <a:rPr lang="sv-SE" sz="2800" b="1" dirty="0">
                <a:solidFill>
                  <a:schemeClr val="bg2"/>
                </a:solidFill>
              </a:rPr>
              <a:t>TACK!</a:t>
            </a:r>
            <a:endParaRPr lang="sv-SE" sz="2400" b="1" dirty="0">
              <a:solidFill>
                <a:schemeClr val="bg2"/>
              </a:solidFill>
            </a:endParaRPr>
          </a:p>
        </p:txBody>
      </p:sp>
    </p:spTree>
    <p:extLst>
      <p:ext uri="{BB962C8B-B14F-4D97-AF65-F5344CB8AC3E}">
        <p14:creationId xmlns:p14="http://schemas.microsoft.com/office/powerpoint/2010/main" val="1982089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0"/>
            <a:ext cx="5084778" cy="2300175"/>
          </a:xfrm>
          <a:prstGeom prst="rect">
            <a:avLst/>
          </a:prstGeom>
        </p:spPr>
      </p:pic>
      <p:sp>
        <p:nvSpPr>
          <p:cNvPr id="6" name="textruta 5"/>
          <p:cNvSpPr txBox="1"/>
          <p:nvPr userDrawn="1"/>
        </p:nvSpPr>
        <p:spPr>
          <a:xfrm>
            <a:off x="4645680" y="4329592"/>
            <a:ext cx="2900612" cy="523220"/>
          </a:xfrm>
          <a:prstGeom prst="rect">
            <a:avLst/>
          </a:prstGeom>
          <a:noFill/>
        </p:spPr>
        <p:txBody>
          <a:bodyPr wrap="square" rtlCol="0">
            <a:spAutoFit/>
          </a:bodyPr>
          <a:lstStyle/>
          <a:p>
            <a:pPr algn="ctr"/>
            <a:r>
              <a:rPr lang="sv-SE" sz="2800" b="1" dirty="0">
                <a:solidFill>
                  <a:schemeClr val="bg2"/>
                </a:solidFill>
              </a:rPr>
              <a:t>THANK YOU</a:t>
            </a:r>
            <a:endParaRPr lang="sv-SE" sz="2400" b="1" dirty="0">
              <a:solidFill>
                <a:schemeClr val="bg2"/>
              </a:solidFill>
            </a:endParaRPr>
          </a:p>
        </p:txBody>
      </p:sp>
    </p:spTree>
    <p:extLst>
      <p:ext uri="{BB962C8B-B14F-4D97-AF65-F5344CB8AC3E}">
        <p14:creationId xmlns:p14="http://schemas.microsoft.com/office/powerpoint/2010/main" val="1811005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lternativ För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7" name="Rubrik 6"/>
          <p:cNvSpPr>
            <a:spLocks noGrp="1"/>
          </p:cNvSpPr>
          <p:nvPr>
            <p:ph type="title" hasCustomPrompt="1"/>
          </p:nvPr>
        </p:nvSpPr>
        <p:spPr>
          <a:xfrm>
            <a:off x="838200" y="1275328"/>
            <a:ext cx="10515600" cy="684101"/>
          </a:xfrm>
        </p:spPr>
        <p:txBody>
          <a:bodyPr/>
          <a:lstStyle>
            <a:lvl1pPr algn="ctr">
              <a:defRPr>
                <a:solidFill>
                  <a:schemeClr val="bg2"/>
                </a:solidFill>
              </a:defRPr>
            </a:lvl1pPr>
          </a:lstStyle>
          <a:p>
            <a:r>
              <a:rPr lang="sv-SE" dirty="0"/>
              <a:t>PRESENTATIONS RUBRIK</a:t>
            </a:r>
          </a:p>
        </p:txBody>
      </p:sp>
      <p:pic>
        <p:nvPicPr>
          <p:cNvPr id="8"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5225" y="3578111"/>
            <a:ext cx="4068384" cy="1840394"/>
          </a:xfrm>
          <a:prstGeom prst="rect">
            <a:avLst/>
          </a:prstGeom>
        </p:spPr>
      </p:pic>
    </p:spTree>
    <p:extLst>
      <p:ext uri="{BB962C8B-B14F-4D97-AF65-F5344CB8AC3E}">
        <p14:creationId xmlns:p14="http://schemas.microsoft.com/office/powerpoint/2010/main" val="173623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t grund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tx2"/>
                </a:solidFill>
              </a:defRPr>
            </a:lvl1pPr>
          </a:lstStyle>
          <a:p>
            <a:r>
              <a:rPr lang="sv-SE" dirty="0"/>
              <a:t>Rubrik</a:t>
            </a:r>
          </a:p>
        </p:txBody>
      </p:sp>
      <p:pic>
        <p:nvPicPr>
          <p:cNvPr id="5" name="Picture 4" descr="log_green_ligg.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158"/>
          </a:xfrm>
          <a:prstGeom prst="rect">
            <a:avLst/>
          </a:prstGeom>
        </p:spPr>
      </p:pic>
      <p:sp>
        <p:nvSpPr>
          <p:cNvPr id="13" name="Platshållare för text 12"/>
          <p:cNvSpPr>
            <a:spLocks noGrp="1"/>
          </p:cNvSpPr>
          <p:nvPr>
            <p:ph type="body" sz="quarter" idx="11"/>
          </p:nvPr>
        </p:nvSpPr>
        <p:spPr>
          <a:xfrm>
            <a:off x="515937" y="1397530"/>
            <a:ext cx="7008123" cy="4258203"/>
          </a:xfrm>
        </p:spPr>
        <p:txBody>
          <a:bodyPr>
            <a:normAutofit/>
          </a:bodyPr>
          <a:lstStyle>
            <a:lvl1pPr>
              <a:defRPr sz="2000">
                <a:solidFill>
                  <a:schemeClr val="tx2"/>
                </a:solidFill>
              </a:defRPr>
            </a:lvl1pPr>
            <a:lvl2pPr>
              <a:defRPr sz="2000">
                <a:solidFill>
                  <a:schemeClr val="tx2"/>
                </a:solidFill>
              </a:defRPr>
            </a:lvl2pPr>
            <a:lvl3pPr>
              <a:defRPr sz="2000">
                <a:solidFill>
                  <a:schemeClr val="tx2"/>
                </a:solidFill>
              </a:defRPr>
            </a:lvl3pPr>
            <a:lvl4pPr>
              <a:defRPr sz="2000">
                <a:solidFill>
                  <a:schemeClr val="tx2"/>
                </a:solidFill>
              </a:defRPr>
            </a:lvl4pPr>
            <a:lvl5pPr>
              <a:defRPr sz="2000">
                <a:solidFill>
                  <a:schemeClr val="tx2"/>
                </a:solidFill>
              </a:defRPr>
            </a:lvl5pPr>
          </a:lstStyle>
          <a:p>
            <a:pPr lvl="0"/>
            <a:r>
              <a:rPr lang="en-US"/>
              <a:t>Click to edit Master text styles</a:t>
            </a:r>
          </a:p>
        </p:txBody>
      </p:sp>
      <p:sp>
        <p:nvSpPr>
          <p:cNvPr id="15" name="Platshållare för bild 14"/>
          <p:cNvSpPr>
            <a:spLocks noGrp="1"/>
          </p:cNvSpPr>
          <p:nvPr>
            <p:ph type="pic" sz="quarter" idx="12"/>
          </p:nvPr>
        </p:nvSpPr>
        <p:spPr>
          <a:xfrm>
            <a:off x="7941734" y="1397530"/>
            <a:ext cx="3734330" cy="4258203"/>
          </a:xfrm>
        </p:spPr>
        <p:txBody>
          <a:bodyPr>
            <a:normAutofit/>
          </a:bodyPr>
          <a:lstStyle>
            <a:lvl1pPr>
              <a:defRPr sz="2000"/>
            </a:lvl1pPr>
          </a:lstStyle>
          <a:p>
            <a:r>
              <a:rPr lang="en-US"/>
              <a:t>Click icon to add picture</a:t>
            </a:r>
            <a:endParaRPr lang="sv-SE" dirty="0"/>
          </a:p>
        </p:txBody>
      </p:sp>
    </p:spTree>
    <p:extLst>
      <p:ext uri="{BB962C8B-B14F-4D97-AF65-F5344CB8AC3E}">
        <p14:creationId xmlns:p14="http://schemas.microsoft.com/office/powerpoint/2010/main" val="66941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en-US"/>
              <a:t>Click icon to add picture</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å grundsida">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en-US"/>
              <a:t>Click icon to add picture</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öd grundsida">
    <p:bg>
      <p:bgPr>
        <a:solidFill>
          <a:schemeClr val="accent6"/>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en-US"/>
              <a:t>Click icon to add picture</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jusblå grundsida">
    <p:bg>
      <p:bgPr>
        <a:solidFill>
          <a:schemeClr val="accent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en-US"/>
              <a:t>Click icon to add picture</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nröd grundsida">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en-US"/>
              <a:t>Click icon to add picture</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jusgrön grundsida">
    <p:bg>
      <p:bgPr>
        <a:solidFill>
          <a:schemeClr val="accent5"/>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en-US"/>
              <a:t>Click icon to add picture</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15938" y="500062"/>
            <a:ext cx="10515600" cy="715421"/>
          </a:xfrm>
          <a:prstGeom prst="rect">
            <a:avLst/>
          </a:prstGeom>
        </p:spPr>
        <p:txBody>
          <a:bodyPr vert="horz" lIns="91440" tIns="45720" rIns="91440" bIns="45720" rtlCol="0" anchor="ctr">
            <a:normAutofit/>
          </a:bodyPr>
          <a:lstStyle/>
          <a:p>
            <a:r>
              <a:rPr lang="sv-SE" dirty="0"/>
              <a:t>Klicka här för att ändra formatet för bakgrundsrubriken</a:t>
            </a:r>
          </a:p>
        </p:txBody>
      </p:sp>
      <p:sp>
        <p:nvSpPr>
          <p:cNvPr id="3" name="Platshållare för text 2"/>
          <p:cNvSpPr>
            <a:spLocks noGrp="1"/>
          </p:cNvSpPr>
          <p:nvPr>
            <p:ph type="body" idx="1"/>
          </p:nvPr>
        </p:nvSpPr>
        <p:spPr>
          <a:xfrm>
            <a:off x="515938" y="1580298"/>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42709561"/>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7" r:id="rId8"/>
    <p:sldLayoutId id="2147483658" r:id="rId9"/>
    <p:sldLayoutId id="2147483662"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 userDrawn="1">
          <p15:clr>
            <a:srgbClr val="F26B43"/>
          </p15:clr>
        </p15:guide>
        <p15:guide id="2" pos="325" userDrawn="1">
          <p15:clr>
            <a:srgbClr val="F26B43"/>
          </p15:clr>
        </p15:guide>
        <p15:guide id="3" pos="7355" userDrawn="1">
          <p15:clr>
            <a:srgbClr val="F26B43"/>
          </p15:clr>
        </p15:guide>
        <p15:guide id="4" orient="horz" pos="356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johan.fagerqvist@avfallsverige.se" TargetMode="External"/><Relationship Id="rId2" Type="http://schemas.openxmlformats.org/officeDocument/2006/relationships/hyperlink" Target="http://www.avfallsverige.se/" TargetMode="Externa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1524000" y="2113755"/>
            <a:ext cx="9144000" cy="395269"/>
          </a:xfrm>
        </p:spPr>
        <p:txBody>
          <a:bodyPr/>
          <a:lstStyle/>
          <a:p>
            <a:r>
              <a:rPr lang="sv-SE" dirty="0"/>
              <a:t>Rapport 2021:08</a:t>
            </a:r>
          </a:p>
        </p:txBody>
      </p:sp>
      <p:sp>
        <p:nvSpPr>
          <p:cNvPr id="3" name="Rubrik 2"/>
          <p:cNvSpPr>
            <a:spLocks noGrp="1"/>
          </p:cNvSpPr>
          <p:nvPr>
            <p:ph type="title"/>
          </p:nvPr>
        </p:nvSpPr>
        <p:spPr/>
        <p:txBody>
          <a:bodyPr>
            <a:normAutofit fontScale="90000"/>
          </a:bodyPr>
          <a:lstStyle/>
          <a:p>
            <a:r>
              <a:rPr lang="sv-SE" sz="4000" dirty="0"/>
              <a:t>Klimatnytta med att använda slaggrus </a:t>
            </a:r>
            <a:br>
              <a:rPr lang="sv-SE" sz="4000" dirty="0"/>
            </a:br>
            <a:r>
              <a:rPr lang="sv-SE" sz="4000" dirty="0"/>
              <a:t>som konstruktionsmaterial</a:t>
            </a:r>
          </a:p>
        </p:txBody>
      </p:sp>
      <p:sp>
        <p:nvSpPr>
          <p:cNvPr id="4" name="Underrubrik 1">
            <a:extLst>
              <a:ext uri="{FF2B5EF4-FFF2-40B4-BE49-F238E27FC236}">
                <a16:creationId xmlns:a16="http://schemas.microsoft.com/office/drawing/2014/main" id="{51CDAAEA-E451-6E4A-8182-3FAB62012F74}"/>
              </a:ext>
            </a:extLst>
          </p:cNvPr>
          <p:cNvSpPr txBox="1">
            <a:spLocks/>
          </p:cNvSpPr>
          <p:nvPr/>
        </p:nvSpPr>
        <p:spPr>
          <a:xfrm>
            <a:off x="1501697" y="2605507"/>
            <a:ext cx="9144000" cy="3952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sv-SE" dirty="0"/>
              <a:t>April 2021</a:t>
            </a:r>
          </a:p>
        </p:txBody>
      </p:sp>
    </p:spTree>
    <p:extLst>
      <p:ext uri="{BB962C8B-B14F-4D97-AF65-F5344CB8AC3E}">
        <p14:creationId xmlns:p14="http://schemas.microsoft.com/office/powerpoint/2010/main" val="925900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A81EBA25-F9FC-9444-8372-339677D02A04}"/>
              </a:ext>
            </a:extLst>
          </p:cNvPr>
          <p:cNvSpPr>
            <a:spLocks noGrp="1"/>
          </p:cNvSpPr>
          <p:nvPr>
            <p:ph type="pic" sz="quarter" idx="12"/>
          </p:nvPr>
        </p:nvSpPr>
        <p:spPr/>
      </p:sp>
      <p:sp>
        <p:nvSpPr>
          <p:cNvPr id="11" name="Platshållare för text 10">
            <a:extLst>
              <a:ext uri="{FF2B5EF4-FFF2-40B4-BE49-F238E27FC236}">
                <a16:creationId xmlns:a16="http://schemas.microsoft.com/office/drawing/2014/main" id="{E5B19FCA-C79B-424E-AE84-04A7C935B287}"/>
              </a:ext>
            </a:extLst>
          </p:cNvPr>
          <p:cNvSpPr txBox="1">
            <a:spLocks noGrp="1"/>
          </p:cNvSpPr>
          <p:nvPr>
            <p:ph type="body" sz="quarter" idx="11"/>
          </p:nvPr>
        </p:nvSpPr>
        <p:spPr>
          <a:xfrm>
            <a:off x="515937" y="1397530"/>
            <a:ext cx="7008123" cy="3611245"/>
          </a:xfrm>
          <a:prstGeom prst="rect">
            <a:avLst/>
          </a:prstGeom>
          <a:noFill/>
        </p:spPr>
        <p:txBody>
          <a:bodyPr wrap="square" rtlCol="0">
            <a:spAutoFit/>
          </a:bodyPr>
          <a:lstStyle/>
          <a:p>
            <a:r>
              <a:rPr lang="sv-SE" sz="2000" dirty="0">
                <a:solidFill>
                  <a:srgbClr val="68A2A6"/>
                </a:solidFill>
              </a:rPr>
              <a:t>Genomförare:</a:t>
            </a:r>
          </a:p>
          <a:p>
            <a:r>
              <a:rPr lang="sv-SE" sz="2000" dirty="0">
                <a:solidFill>
                  <a:schemeClr val="tx1"/>
                </a:solidFill>
              </a:rPr>
              <a:t>Anna </a:t>
            </a:r>
            <a:r>
              <a:rPr lang="sv-SE" sz="2000" dirty="0" err="1">
                <a:solidFill>
                  <a:schemeClr val="tx1"/>
                </a:solidFill>
              </a:rPr>
              <a:t>Fråne</a:t>
            </a:r>
            <a:r>
              <a:rPr lang="sv-SE" sz="2000" dirty="0">
                <a:solidFill>
                  <a:schemeClr val="tx1"/>
                </a:solidFill>
              </a:rPr>
              <a:t>, IVL Svenska Miljöinstitutet</a:t>
            </a:r>
          </a:p>
          <a:p>
            <a:r>
              <a:rPr lang="sv-SE" dirty="0">
                <a:solidFill>
                  <a:schemeClr val="tx1"/>
                </a:solidFill>
              </a:rPr>
              <a:t>Kristine Johansson, IVL Svenska Miljöinstitutet</a:t>
            </a:r>
            <a:endParaRPr lang="sv-SE" sz="2000" dirty="0">
              <a:solidFill>
                <a:schemeClr val="tx1"/>
              </a:solidFill>
            </a:endParaRPr>
          </a:p>
          <a:p>
            <a:endParaRPr lang="sv-SE" sz="2000" dirty="0"/>
          </a:p>
          <a:p>
            <a:r>
              <a:rPr lang="sv-SE" sz="2000" dirty="0">
                <a:solidFill>
                  <a:srgbClr val="68A2A6"/>
                </a:solidFill>
              </a:rPr>
              <a:t>Projektledare:</a:t>
            </a:r>
          </a:p>
          <a:p>
            <a:r>
              <a:rPr lang="sv-SE" dirty="0">
                <a:solidFill>
                  <a:schemeClr val="tx1"/>
                </a:solidFill>
              </a:rPr>
              <a:t>Anna </a:t>
            </a:r>
            <a:r>
              <a:rPr lang="sv-SE" dirty="0" err="1">
                <a:solidFill>
                  <a:schemeClr val="tx1"/>
                </a:solidFill>
              </a:rPr>
              <a:t>Fråne</a:t>
            </a:r>
            <a:r>
              <a:rPr lang="sv-SE" dirty="0">
                <a:solidFill>
                  <a:schemeClr val="tx1"/>
                </a:solidFill>
              </a:rPr>
              <a:t>, IVL Svenska Miljöinstitutet</a:t>
            </a:r>
          </a:p>
          <a:p>
            <a:endParaRPr lang="sv-SE" sz="2000" dirty="0"/>
          </a:p>
          <a:p>
            <a:r>
              <a:rPr lang="sv-SE" sz="2000" dirty="0">
                <a:solidFill>
                  <a:srgbClr val="68A2A6"/>
                </a:solidFill>
              </a:rPr>
              <a:t>Finansiär(er):</a:t>
            </a:r>
          </a:p>
          <a:p>
            <a:r>
              <a:rPr lang="sv-SE" sz="2000" dirty="0">
                <a:solidFill>
                  <a:schemeClr val="tx1"/>
                </a:solidFill>
              </a:rPr>
              <a:t>Avfall Sveriges utvecklingssatsning Energiåtervinning</a:t>
            </a:r>
          </a:p>
        </p:txBody>
      </p:sp>
      <p:sp>
        <p:nvSpPr>
          <p:cNvPr id="3" name="Rubrik 2">
            <a:extLst>
              <a:ext uri="{FF2B5EF4-FFF2-40B4-BE49-F238E27FC236}">
                <a16:creationId xmlns:a16="http://schemas.microsoft.com/office/drawing/2014/main" id="{B102A144-4FCA-2741-B010-19B6997AED92}"/>
              </a:ext>
            </a:extLst>
          </p:cNvPr>
          <p:cNvSpPr>
            <a:spLocks noGrp="1"/>
          </p:cNvSpPr>
          <p:nvPr>
            <p:ph type="title"/>
          </p:nvPr>
        </p:nvSpPr>
        <p:spPr/>
        <p:txBody>
          <a:bodyPr/>
          <a:lstStyle/>
          <a:p>
            <a:endParaRPr lang="sv-SE"/>
          </a:p>
        </p:txBody>
      </p:sp>
    </p:spTree>
    <p:extLst>
      <p:ext uri="{BB962C8B-B14F-4D97-AF65-F5344CB8AC3E}">
        <p14:creationId xmlns:p14="http://schemas.microsoft.com/office/powerpoint/2010/main" val="2070675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6BDF98-E1AE-BD40-A7A8-34F968D016D0}"/>
              </a:ext>
            </a:extLst>
          </p:cNvPr>
          <p:cNvSpPr>
            <a:spLocks noGrp="1"/>
          </p:cNvSpPr>
          <p:nvPr>
            <p:ph type="title"/>
          </p:nvPr>
        </p:nvSpPr>
        <p:spPr/>
        <p:txBody>
          <a:bodyPr/>
          <a:lstStyle/>
          <a:p>
            <a:r>
              <a:rPr lang="sv-SE" sz="3200" dirty="0"/>
              <a:t>Bakgrund</a:t>
            </a:r>
            <a:endParaRPr lang="sv-SE" dirty="0"/>
          </a:p>
        </p:txBody>
      </p:sp>
      <p:sp>
        <p:nvSpPr>
          <p:cNvPr id="3" name="Platshållare för text 2">
            <a:extLst>
              <a:ext uri="{FF2B5EF4-FFF2-40B4-BE49-F238E27FC236}">
                <a16:creationId xmlns:a16="http://schemas.microsoft.com/office/drawing/2014/main" id="{5A6304C6-AD8C-DA49-A719-7CC886847963}"/>
              </a:ext>
            </a:extLst>
          </p:cNvPr>
          <p:cNvSpPr>
            <a:spLocks noGrp="1"/>
          </p:cNvSpPr>
          <p:nvPr>
            <p:ph type="body" sz="quarter" idx="11"/>
          </p:nvPr>
        </p:nvSpPr>
        <p:spPr>
          <a:xfrm>
            <a:off x="515937" y="1397530"/>
            <a:ext cx="10398140" cy="4258203"/>
          </a:xfrm>
        </p:spPr>
        <p:txBody>
          <a:bodyPr>
            <a:normAutofit/>
          </a:bodyPr>
          <a:lstStyle/>
          <a:p>
            <a:pPr marL="342900" indent="-342900">
              <a:buFont typeface="Arial" panose="020B0604020202020204" pitchFamily="34" charset="0"/>
              <a:buChar char="•"/>
            </a:pPr>
            <a:r>
              <a:rPr lang="sv-SE" dirty="0"/>
              <a:t>I Sverige uppkommer ungefär 1,2 miljoner ton bottenaska (våtvikt) från avfallsförbränning varje år.</a:t>
            </a:r>
          </a:p>
          <a:p>
            <a:pPr marL="342900" indent="-342900">
              <a:buFont typeface="Arial" panose="020B0604020202020204" pitchFamily="34" charset="0"/>
              <a:buChar char="•"/>
            </a:pPr>
            <a:r>
              <a:rPr lang="sv-SE" dirty="0"/>
              <a:t>Bottenaska från rosterpannor brukar kallas för slagg. Efter lagring, krossning, siktning och utsortering av metaller och andra fraktioner såsom organiskt material kallas slagg för slaggrus. </a:t>
            </a:r>
          </a:p>
          <a:p>
            <a:pPr marL="342900" indent="-342900">
              <a:buFont typeface="Arial" panose="020B0604020202020204" pitchFamily="34" charset="0"/>
              <a:buChar char="•"/>
            </a:pPr>
            <a:r>
              <a:rPr lang="sv-SE" dirty="0"/>
              <a:t>Slaggrus kan användas som konstruktionsmaterial på deponier eller i vägkonstruktioner och där ersätta jungfruligt ballastmaterial som krossat berg. Alternativet är deponering.</a:t>
            </a:r>
          </a:p>
          <a:p>
            <a:pPr marL="342900" indent="-342900">
              <a:buFont typeface="Arial" panose="020B0604020202020204" pitchFamily="34" charset="0"/>
              <a:buChar char="•"/>
            </a:pPr>
            <a:r>
              <a:rPr lang="sv-SE" dirty="0"/>
              <a:t>Klimatpåverkan eller klimatnyttan med produkter, processer eller åtgärder är något som är på agendan hos både politiker och hos allmänheten. Avfall Sverige vill med detta projekt belysa den potentiella klimatnytta som användning av slaggrus som konstruktionsmaterial kan ha. </a:t>
            </a:r>
          </a:p>
          <a:p>
            <a:endParaRPr lang="sv-SE" dirty="0"/>
          </a:p>
          <a:p>
            <a:pPr marL="342900" indent="-342900">
              <a:buFont typeface="Arial" panose="020B0604020202020204" pitchFamily="34" charset="0"/>
              <a:buChar char="•"/>
            </a:pPr>
            <a:endParaRPr lang="sv-SE" dirty="0"/>
          </a:p>
        </p:txBody>
      </p:sp>
    </p:spTree>
    <p:extLst>
      <p:ext uri="{BB962C8B-B14F-4D97-AF65-F5344CB8AC3E}">
        <p14:creationId xmlns:p14="http://schemas.microsoft.com/office/powerpoint/2010/main" val="107078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06418E-9900-E646-9474-81CD92A328B1}"/>
              </a:ext>
            </a:extLst>
          </p:cNvPr>
          <p:cNvSpPr>
            <a:spLocks noGrp="1"/>
          </p:cNvSpPr>
          <p:nvPr>
            <p:ph type="title"/>
          </p:nvPr>
        </p:nvSpPr>
        <p:spPr/>
        <p:txBody>
          <a:bodyPr/>
          <a:lstStyle/>
          <a:p>
            <a:r>
              <a:rPr lang="sv-SE" sz="3200" dirty="0"/>
              <a:t>Resultat</a:t>
            </a:r>
            <a:endParaRPr lang="sv-SE" dirty="0"/>
          </a:p>
        </p:txBody>
      </p:sp>
      <p:sp>
        <p:nvSpPr>
          <p:cNvPr id="3" name="Platshållare för text 2">
            <a:extLst>
              <a:ext uri="{FF2B5EF4-FFF2-40B4-BE49-F238E27FC236}">
                <a16:creationId xmlns:a16="http://schemas.microsoft.com/office/drawing/2014/main" id="{687D9A21-1E20-9246-B39A-E6E61DCD37E4}"/>
              </a:ext>
            </a:extLst>
          </p:cNvPr>
          <p:cNvSpPr>
            <a:spLocks noGrp="1"/>
          </p:cNvSpPr>
          <p:nvPr>
            <p:ph type="body" sz="quarter" idx="11"/>
          </p:nvPr>
        </p:nvSpPr>
        <p:spPr>
          <a:xfrm>
            <a:off x="515937" y="1150174"/>
            <a:ext cx="7008123" cy="4726644"/>
          </a:xfrm>
        </p:spPr>
        <p:txBody>
          <a:bodyPr>
            <a:normAutofit fontScale="70000" lnSpcReduction="20000"/>
          </a:bodyPr>
          <a:lstStyle/>
          <a:p>
            <a:pPr>
              <a:lnSpc>
                <a:spcPct val="140000"/>
              </a:lnSpc>
            </a:pPr>
            <a:r>
              <a:rPr lang="sv-SE" sz="2200" dirty="0"/>
              <a:t>Med hjälp av livscykelanalys undersöktes klimatpåverkan som uppstår av olika typer av slaggbehandling, från vagga till grav inklusive undvikna emissioner för metaller och resurser som kan återvinnas ur slaggen, för fyra olika scenarion. </a:t>
            </a:r>
            <a:br>
              <a:rPr lang="sv-SE" dirty="0"/>
            </a:br>
            <a:endParaRPr lang="sv-SE" dirty="0"/>
          </a:p>
          <a:p>
            <a:pPr marL="342900" lvl="0" indent="-342900">
              <a:buFont typeface="Arial" panose="020B0604020202020204" pitchFamily="34" charset="0"/>
              <a:buChar char="•"/>
            </a:pPr>
            <a:r>
              <a:rPr lang="sv-SE" b="1" dirty="0"/>
              <a:t>Scenario 1A: </a:t>
            </a:r>
            <a:r>
              <a:rPr lang="sv-SE" dirty="0"/>
              <a:t>Slaggen sorteras i en stationär sorteringsanläggning och slaggruset används i konstruktioner,</a:t>
            </a:r>
          </a:p>
          <a:p>
            <a:pPr marL="342900" lvl="0" indent="-342900">
              <a:buFont typeface="Arial" panose="020B0604020202020204" pitchFamily="34" charset="0"/>
              <a:buChar char="•"/>
            </a:pPr>
            <a:r>
              <a:rPr lang="sv-SE" b="1" dirty="0"/>
              <a:t>Scenario 1B: </a:t>
            </a:r>
            <a:r>
              <a:rPr lang="sv-SE" dirty="0"/>
              <a:t>Slaggen sorteras i en mobil sorteringsanläggning och slaggruset används i konstruktioner. </a:t>
            </a:r>
          </a:p>
          <a:p>
            <a:pPr marL="342900" lvl="0" indent="-342900">
              <a:buFont typeface="Arial" panose="020B0604020202020204" pitchFamily="34" charset="0"/>
              <a:buChar char="•"/>
            </a:pPr>
            <a:r>
              <a:rPr lang="sv-SE" b="1" dirty="0"/>
              <a:t>Scenario 2A: </a:t>
            </a:r>
            <a:r>
              <a:rPr lang="sv-SE" dirty="0"/>
              <a:t>Slaggen sorteras i en stationär sorteringsanläggning och slaggruset deponeras. </a:t>
            </a:r>
          </a:p>
          <a:p>
            <a:pPr marL="342900" lvl="0" indent="-342900">
              <a:buFont typeface="Arial" panose="020B0604020202020204" pitchFamily="34" charset="0"/>
              <a:buChar char="•"/>
            </a:pPr>
            <a:r>
              <a:rPr lang="sv-SE" b="1" dirty="0"/>
              <a:t>Scenario 2B: </a:t>
            </a:r>
            <a:r>
              <a:rPr lang="sv-SE" dirty="0"/>
              <a:t>Slaggen sorteras i en mobil sorteringsanläggning och slaggruset deponeras. </a:t>
            </a:r>
          </a:p>
          <a:p>
            <a:endParaRPr lang="sv-SE" dirty="0"/>
          </a:p>
          <a:p>
            <a:pPr>
              <a:lnSpc>
                <a:spcPct val="140000"/>
              </a:lnSpc>
            </a:pPr>
            <a:r>
              <a:rPr lang="sv-SE" sz="2200" dirty="0"/>
              <a:t>Samtliga scenarion påvisar klimatnytta. Skillnaden i klimatpåverkan mellan scenario 1A och 2A eller 1B och 2B är ungefär 7 kg CO</a:t>
            </a:r>
            <a:r>
              <a:rPr lang="sv-SE" sz="2200" baseline="-25000" dirty="0"/>
              <a:t>2</a:t>
            </a:r>
            <a:r>
              <a:rPr lang="sv-SE" sz="2200" dirty="0"/>
              <a:t>-ekv. per ton slagg. Detta innebär att klimatnyttan med att använda slaggrus som ett konstruktionsmaterial jämfört med att deponera det är 7 kg CO</a:t>
            </a:r>
            <a:r>
              <a:rPr lang="sv-SE" sz="2200" baseline="-25000" dirty="0"/>
              <a:t>2</a:t>
            </a:r>
            <a:r>
              <a:rPr lang="sv-SE" sz="2200" dirty="0"/>
              <a:t>-ekv. per ton behandlat slagg i Sverige.</a:t>
            </a:r>
          </a:p>
          <a:p>
            <a:endParaRPr lang="sv-SE" dirty="0"/>
          </a:p>
        </p:txBody>
      </p:sp>
      <p:graphicFrame>
        <p:nvGraphicFramePr>
          <p:cNvPr id="5" name="Picture Placeholder 4">
            <a:extLst>
              <a:ext uri="{FF2B5EF4-FFF2-40B4-BE49-F238E27FC236}">
                <a16:creationId xmlns:a16="http://schemas.microsoft.com/office/drawing/2014/main" id="{B1BCE047-C798-4DEB-9120-2C78B3B81E01}"/>
              </a:ext>
            </a:extLst>
          </p:cNvPr>
          <p:cNvGraphicFramePr>
            <a:graphicFrameLocks noGrp="1"/>
          </p:cNvGraphicFramePr>
          <p:nvPr>
            <p:ph type="pic" sz="quarter" idx="12"/>
            <p:extLst>
              <p:ext uri="{D42A27DB-BD31-4B8C-83A1-F6EECF244321}">
                <p14:modId xmlns:p14="http://schemas.microsoft.com/office/powerpoint/2010/main" val="1438323189"/>
              </p:ext>
            </p:extLst>
          </p:nvPr>
        </p:nvGraphicFramePr>
        <p:xfrm>
          <a:off x="7256477" y="1397000"/>
          <a:ext cx="4419586" cy="43242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3912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73639A-B709-AB4A-B384-F69AACAF85CC}"/>
              </a:ext>
            </a:extLst>
          </p:cNvPr>
          <p:cNvSpPr>
            <a:spLocks noGrp="1"/>
          </p:cNvSpPr>
          <p:nvPr>
            <p:ph type="title"/>
          </p:nvPr>
        </p:nvSpPr>
        <p:spPr>
          <a:xfrm>
            <a:off x="354896" y="475491"/>
            <a:ext cx="7016827" cy="637410"/>
          </a:xfrm>
        </p:spPr>
        <p:txBody>
          <a:bodyPr/>
          <a:lstStyle/>
          <a:p>
            <a:r>
              <a:rPr lang="sv-SE" sz="3200" dirty="0"/>
              <a:t>Slutsatser</a:t>
            </a:r>
            <a:endParaRPr lang="sv-SE" dirty="0"/>
          </a:p>
        </p:txBody>
      </p:sp>
      <p:sp>
        <p:nvSpPr>
          <p:cNvPr id="3" name="Platshållare för text 2">
            <a:extLst>
              <a:ext uri="{FF2B5EF4-FFF2-40B4-BE49-F238E27FC236}">
                <a16:creationId xmlns:a16="http://schemas.microsoft.com/office/drawing/2014/main" id="{1F5EF221-8C43-1E4F-8D84-27D8FEA14357}"/>
              </a:ext>
            </a:extLst>
          </p:cNvPr>
          <p:cNvSpPr>
            <a:spLocks noGrp="1"/>
          </p:cNvSpPr>
          <p:nvPr>
            <p:ph type="body" sz="quarter" idx="11"/>
          </p:nvPr>
        </p:nvSpPr>
        <p:spPr/>
        <p:txBody>
          <a:bodyPr/>
          <a:lstStyle/>
          <a:p>
            <a:endParaRPr lang="sv-SE" dirty="0"/>
          </a:p>
        </p:txBody>
      </p:sp>
      <p:grpSp>
        <p:nvGrpSpPr>
          <p:cNvPr id="5" name="Group 4">
            <a:extLst>
              <a:ext uri="{FF2B5EF4-FFF2-40B4-BE49-F238E27FC236}">
                <a16:creationId xmlns:a16="http://schemas.microsoft.com/office/drawing/2014/main" id="{D16ADFAB-F0DF-41D1-8E21-8060B6F592B8}"/>
              </a:ext>
            </a:extLst>
          </p:cNvPr>
          <p:cNvGrpSpPr/>
          <p:nvPr/>
        </p:nvGrpSpPr>
        <p:grpSpPr>
          <a:xfrm>
            <a:off x="354896" y="1120255"/>
            <a:ext cx="12935805" cy="899046"/>
            <a:chOff x="275480" y="4405744"/>
            <a:chExt cx="12935805" cy="1422808"/>
          </a:xfrm>
        </p:grpSpPr>
        <p:sp>
          <p:nvSpPr>
            <p:cNvPr id="6" name="Rectangle 5">
              <a:extLst>
                <a:ext uri="{FF2B5EF4-FFF2-40B4-BE49-F238E27FC236}">
                  <a16:creationId xmlns:a16="http://schemas.microsoft.com/office/drawing/2014/main" id="{A327C5FC-1CFF-472B-B039-C0CF93FABD43}"/>
                </a:ext>
              </a:extLst>
            </p:cNvPr>
            <p:cNvSpPr/>
            <p:nvPr/>
          </p:nvSpPr>
          <p:spPr>
            <a:xfrm>
              <a:off x="275480" y="4405744"/>
              <a:ext cx="3060747" cy="14228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t>Att använda slaggrus som konstruktionsmaterial medför klimatnytta</a:t>
              </a:r>
            </a:p>
          </p:txBody>
        </p:sp>
        <p:sp>
          <p:nvSpPr>
            <p:cNvPr id="7" name="TextBox 6">
              <a:extLst>
                <a:ext uri="{FF2B5EF4-FFF2-40B4-BE49-F238E27FC236}">
                  <a16:creationId xmlns:a16="http://schemas.microsoft.com/office/drawing/2014/main" id="{C831550D-60ED-48E4-BA38-6A00AC5B88B8}"/>
                </a:ext>
              </a:extLst>
            </p:cNvPr>
            <p:cNvSpPr txBox="1"/>
            <p:nvPr/>
          </p:nvSpPr>
          <p:spPr>
            <a:xfrm>
              <a:off x="3497268" y="4424517"/>
              <a:ext cx="9714017" cy="925450"/>
            </a:xfrm>
            <a:prstGeom prst="rect">
              <a:avLst/>
            </a:prstGeom>
            <a:noFill/>
          </p:spPr>
          <p:txBody>
            <a:bodyPr wrap="square" rtlCol="0">
              <a:spAutoFit/>
            </a:bodyPr>
            <a:lstStyle/>
            <a:p>
              <a:pPr marL="285750" indent="-285750">
                <a:buFont typeface="Arial" panose="020B0604020202020204" pitchFamily="34" charset="0"/>
                <a:buChar char="•"/>
              </a:pPr>
              <a:r>
                <a:rPr lang="sv-SE" sz="1600" dirty="0"/>
                <a:t>Jämfört med att deponera slaggruset.</a:t>
              </a:r>
            </a:p>
            <a:p>
              <a:pPr marL="285750" indent="-285750">
                <a:buFont typeface="Arial" panose="020B0604020202020204" pitchFamily="34" charset="0"/>
                <a:buChar char="•"/>
              </a:pPr>
              <a:r>
                <a:rPr lang="sv-SE" sz="1600" dirty="0"/>
                <a:t>Förutsätter att slaggruset kan ersätta jungfruligt krossmaterial (krossat berg). </a:t>
              </a:r>
            </a:p>
          </p:txBody>
        </p:sp>
      </p:grpSp>
      <p:grpSp>
        <p:nvGrpSpPr>
          <p:cNvPr id="8" name="Group 7">
            <a:extLst>
              <a:ext uri="{FF2B5EF4-FFF2-40B4-BE49-F238E27FC236}">
                <a16:creationId xmlns:a16="http://schemas.microsoft.com/office/drawing/2014/main" id="{64268B6C-C180-4F72-9AE4-59A96F81329B}"/>
              </a:ext>
            </a:extLst>
          </p:cNvPr>
          <p:cNvGrpSpPr/>
          <p:nvPr/>
        </p:nvGrpSpPr>
        <p:grpSpPr>
          <a:xfrm>
            <a:off x="332174" y="2122963"/>
            <a:ext cx="11921545" cy="2062103"/>
            <a:chOff x="143777" y="3113131"/>
            <a:chExt cx="11921545" cy="2062103"/>
          </a:xfrm>
        </p:grpSpPr>
        <p:sp>
          <p:nvSpPr>
            <p:cNvPr id="9" name="Rectangle 8">
              <a:extLst>
                <a:ext uri="{FF2B5EF4-FFF2-40B4-BE49-F238E27FC236}">
                  <a16:creationId xmlns:a16="http://schemas.microsoft.com/office/drawing/2014/main" id="{03DA4E4F-2E46-46A6-A0B5-DAE5618B7881}"/>
                </a:ext>
              </a:extLst>
            </p:cNvPr>
            <p:cNvSpPr/>
            <p:nvPr/>
          </p:nvSpPr>
          <p:spPr>
            <a:xfrm>
              <a:off x="143777" y="3113131"/>
              <a:ext cx="3049200" cy="2062102"/>
            </a:xfrm>
            <a:prstGeom prst="rect">
              <a:avLst/>
            </a:prstGeom>
            <a:solidFill>
              <a:srgbClr val="58BAC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solidFill>
                    <a:schemeClr val="tx1"/>
                  </a:solidFill>
                </a:rPr>
                <a:t>Utsortering och materialåtervinning av metaller står för den största klimatnyttan </a:t>
              </a:r>
            </a:p>
          </p:txBody>
        </p:sp>
        <p:sp>
          <p:nvSpPr>
            <p:cNvPr id="10" name="TextBox 9">
              <a:extLst>
                <a:ext uri="{FF2B5EF4-FFF2-40B4-BE49-F238E27FC236}">
                  <a16:creationId xmlns:a16="http://schemas.microsoft.com/office/drawing/2014/main" id="{9F48E151-EE07-45F1-A3B6-E91536BDCD98}"/>
                </a:ext>
              </a:extLst>
            </p:cNvPr>
            <p:cNvSpPr txBox="1"/>
            <p:nvPr/>
          </p:nvSpPr>
          <p:spPr>
            <a:xfrm>
              <a:off x="3360708" y="3113131"/>
              <a:ext cx="8704614" cy="2062103"/>
            </a:xfrm>
            <a:prstGeom prst="rect">
              <a:avLst/>
            </a:prstGeom>
            <a:noFill/>
          </p:spPr>
          <p:txBody>
            <a:bodyPr wrap="square" rtlCol="0">
              <a:spAutoFit/>
            </a:bodyPr>
            <a:lstStyle/>
            <a:p>
              <a:pPr marL="171450" lvl="0" indent="-171450">
                <a:buFont typeface="Arial" panose="020B0604020202020204" pitchFamily="34" charset="0"/>
                <a:buChar char="•"/>
              </a:pPr>
              <a:r>
                <a:rPr lang="sv-SE" sz="1600" dirty="0"/>
                <a:t>Det är främst utsortering och materialåtervinning av metaller från slaggen som står</a:t>
              </a:r>
              <a:br>
                <a:rPr lang="sv-SE" sz="1600" dirty="0"/>
              </a:br>
              <a:r>
                <a:rPr lang="sv-SE" sz="1600" dirty="0"/>
                <a:t>för den största klimatnyttan. Det antas att produktion av primära metaller undviks. </a:t>
              </a:r>
              <a:br>
                <a:rPr lang="sv-SE" sz="1600" dirty="0"/>
              </a:br>
              <a:endParaRPr lang="sv-SE" sz="1600" dirty="0"/>
            </a:p>
            <a:p>
              <a:pPr marL="171450" lvl="0" indent="-171450">
                <a:buFont typeface="Arial" panose="020B0604020202020204" pitchFamily="34" charset="0"/>
                <a:buChar char="•"/>
              </a:pPr>
              <a:r>
                <a:rPr lang="sv-SE" sz="1600" dirty="0"/>
                <a:t>Hur slaggruset tas omhand är av mindre betydelse. Ur klimatsynpunkt är det viktigt att materialåtervinna metaller från slagg oavsett.</a:t>
              </a:r>
              <a:br>
                <a:rPr lang="sv-SE" sz="1600" dirty="0"/>
              </a:br>
              <a:endParaRPr lang="sv-SE" sz="1600" dirty="0"/>
            </a:p>
            <a:p>
              <a:pPr marL="171450" lvl="0" indent="-171450">
                <a:buFont typeface="Arial" panose="020B0604020202020204" pitchFamily="34" charset="0"/>
                <a:buChar char="•"/>
              </a:pPr>
              <a:r>
                <a:rPr lang="sv-SE" sz="1600" dirty="0"/>
                <a:t>Det är tydligt att om utsorteringen av metaller från slaggen kan öka, ökar också </a:t>
              </a:r>
              <a:br>
                <a:rPr lang="sv-SE" sz="1600" dirty="0"/>
              </a:br>
              <a:r>
                <a:rPr lang="sv-SE" sz="1600" dirty="0"/>
                <a:t>klimatnyttan markant.</a:t>
              </a:r>
            </a:p>
          </p:txBody>
        </p:sp>
      </p:grpSp>
      <p:grpSp>
        <p:nvGrpSpPr>
          <p:cNvPr id="11" name="Group 10">
            <a:extLst>
              <a:ext uri="{FF2B5EF4-FFF2-40B4-BE49-F238E27FC236}">
                <a16:creationId xmlns:a16="http://schemas.microsoft.com/office/drawing/2014/main" id="{F36477AB-D594-4B41-BD89-C3473C3ACF7B}"/>
              </a:ext>
            </a:extLst>
          </p:cNvPr>
          <p:cNvGrpSpPr/>
          <p:nvPr/>
        </p:nvGrpSpPr>
        <p:grpSpPr>
          <a:xfrm>
            <a:off x="332174" y="4288726"/>
            <a:ext cx="12810055" cy="2340673"/>
            <a:chOff x="332174" y="4288726"/>
            <a:chExt cx="12810055" cy="2340673"/>
          </a:xfrm>
        </p:grpSpPr>
        <p:grpSp>
          <p:nvGrpSpPr>
            <p:cNvPr id="12" name="Group 11">
              <a:extLst>
                <a:ext uri="{FF2B5EF4-FFF2-40B4-BE49-F238E27FC236}">
                  <a16:creationId xmlns:a16="http://schemas.microsoft.com/office/drawing/2014/main" id="{966C6497-BCFA-4CFE-A7E7-6D2CF390A438}"/>
                </a:ext>
              </a:extLst>
            </p:cNvPr>
            <p:cNvGrpSpPr/>
            <p:nvPr/>
          </p:nvGrpSpPr>
          <p:grpSpPr>
            <a:xfrm>
              <a:off x="332174" y="4288726"/>
              <a:ext cx="12810055" cy="2340673"/>
              <a:chOff x="403760" y="4514098"/>
              <a:chExt cx="12810055" cy="2648773"/>
            </a:xfrm>
          </p:grpSpPr>
          <p:sp>
            <p:nvSpPr>
              <p:cNvPr id="14" name="Rectangle 13">
                <a:extLst>
                  <a:ext uri="{FF2B5EF4-FFF2-40B4-BE49-F238E27FC236}">
                    <a16:creationId xmlns:a16="http://schemas.microsoft.com/office/drawing/2014/main" id="{CC49C4F8-9A53-44C6-9D30-54D71633987A}"/>
                  </a:ext>
                </a:extLst>
              </p:cNvPr>
              <p:cNvSpPr/>
              <p:nvPr/>
            </p:nvSpPr>
            <p:spPr>
              <a:xfrm>
                <a:off x="403760" y="4514098"/>
                <a:ext cx="3060747" cy="2648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t>Transportavstånden och upptag av koldioxid vid lagring har stor inverkan på resultaten</a:t>
                </a:r>
              </a:p>
            </p:txBody>
          </p:sp>
          <p:sp>
            <p:nvSpPr>
              <p:cNvPr id="15" name="TextBox 14">
                <a:extLst>
                  <a:ext uri="{FF2B5EF4-FFF2-40B4-BE49-F238E27FC236}">
                    <a16:creationId xmlns:a16="http://schemas.microsoft.com/office/drawing/2014/main" id="{D64758CE-4C7D-4DD4-B6BA-BCD622B72683}"/>
                  </a:ext>
                </a:extLst>
              </p:cNvPr>
              <p:cNvSpPr txBox="1"/>
              <p:nvPr/>
            </p:nvSpPr>
            <p:spPr>
              <a:xfrm>
                <a:off x="3499798" y="4585403"/>
                <a:ext cx="9714017" cy="2333535"/>
              </a:xfrm>
              <a:prstGeom prst="rect">
                <a:avLst/>
              </a:prstGeom>
              <a:noFill/>
            </p:spPr>
            <p:txBody>
              <a:bodyPr wrap="square" rtlCol="0">
                <a:spAutoFit/>
              </a:bodyPr>
              <a:lstStyle/>
              <a:p>
                <a:pPr marL="285750" lvl="0" indent="-285750">
                  <a:buFont typeface="Arial" panose="020B0604020202020204" pitchFamily="34" charset="0"/>
                  <a:buChar char="•"/>
                </a:pPr>
                <a:r>
                  <a:rPr lang="sv-SE" sz="1600" dirty="0"/>
                  <a:t>Transportavstånden har stor inverkan på resultaten, framförallt om de relativt tunga </a:t>
                </a:r>
                <a:br>
                  <a:rPr lang="sv-SE" sz="1600" dirty="0"/>
                </a:br>
                <a:r>
                  <a:rPr lang="sv-SE" sz="1600" dirty="0"/>
                  <a:t>fraktionerna slagg och slaggrus behöver transporteras långa sträckor. Olika </a:t>
                </a:r>
                <a:br>
                  <a:rPr lang="sv-SE" sz="1600" dirty="0"/>
                </a:br>
                <a:r>
                  <a:rPr lang="sv-SE" sz="1600" dirty="0"/>
                  <a:t>transportavstånd har studerats i en känslighetsanalys.</a:t>
                </a:r>
                <a:br>
                  <a:rPr lang="sv-SE" sz="1600" dirty="0"/>
                </a:br>
                <a:endParaRPr lang="sv-SE" sz="1600" dirty="0"/>
              </a:p>
              <a:p>
                <a:pPr marL="285750" lvl="0" indent="-285750">
                  <a:buFont typeface="Arial" panose="020B0604020202020204" pitchFamily="34" charset="0"/>
                  <a:buChar char="•"/>
                </a:pPr>
                <a:r>
                  <a:rPr lang="sv-SE" sz="1600" dirty="0"/>
                  <a:t>Klimatnyttan med att använda slaggrus som konstruktionsmaterial gäller främst </a:t>
                </a:r>
                <a:br>
                  <a:rPr lang="sv-SE" sz="1600" dirty="0"/>
                </a:br>
                <a:r>
                  <a:rPr lang="sv-SE" sz="1600" dirty="0"/>
                  <a:t>om slaggruset  kan användas som en lokal resurs.</a:t>
                </a:r>
              </a:p>
              <a:p>
                <a:pPr lvl="0"/>
                <a:br>
                  <a:rPr lang="sv-SE" sz="1600" dirty="0"/>
                </a:br>
                <a:endParaRPr lang="sv-SE" sz="1600" dirty="0"/>
              </a:p>
            </p:txBody>
          </p:sp>
        </p:grpSp>
        <p:sp>
          <p:nvSpPr>
            <p:cNvPr id="13" name="TextBox 12">
              <a:extLst>
                <a:ext uri="{FF2B5EF4-FFF2-40B4-BE49-F238E27FC236}">
                  <a16:creationId xmlns:a16="http://schemas.microsoft.com/office/drawing/2014/main" id="{5D0EFD4D-C906-46C0-8508-D18F2DCE3E01}"/>
                </a:ext>
              </a:extLst>
            </p:cNvPr>
            <p:cNvSpPr txBox="1"/>
            <p:nvPr/>
          </p:nvSpPr>
          <p:spPr>
            <a:xfrm>
              <a:off x="3392921" y="5932726"/>
              <a:ext cx="9714017" cy="584775"/>
            </a:xfrm>
            <a:prstGeom prst="rect">
              <a:avLst/>
            </a:prstGeom>
            <a:noFill/>
          </p:spPr>
          <p:txBody>
            <a:bodyPr wrap="square" rtlCol="0">
              <a:spAutoFit/>
            </a:bodyPr>
            <a:lstStyle/>
            <a:p>
              <a:pPr marL="285750" lvl="0" indent="-285750">
                <a:buFont typeface="Arial" panose="020B0604020202020204" pitchFamily="34" charset="0"/>
                <a:buChar char="•"/>
              </a:pPr>
              <a:r>
                <a:rPr lang="sv-SE" sz="1600" dirty="0"/>
                <a:t>Antaganden om hur mycket koldioxid som slaggen binder vid lagringen spelar stor roll </a:t>
              </a:r>
              <a:br>
                <a:rPr lang="sv-SE" sz="1600" dirty="0"/>
              </a:br>
              <a:r>
                <a:rPr lang="sv-SE" sz="1600" dirty="0"/>
                <a:t>för resultaten. Olika upptag har studerats i en känslighetsanalys.</a:t>
              </a:r>
            </a:p>
          </p:txBody>
        </p:sp>
      </p:grpSp>
    </p:spTree>
    <p:extLst>
      <p:ext uri="{BB962C8B-B14F-4D97-AF65-F5344CB8AC3E}">
        <p14:creationId xmlns:p14="http://schemas.microsoft.com/office/powerpoint/2010/main" val="87174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C75405-E0AD-3E4D-A5AF-2AE73C42BD30}"/>
              </a:ext>
            </a:extLst>
          </p:cNvPr>
          <p:cNvSpPr>
            <a:spLocks noGrp="1"/>
          </p:cNvSpPr>
          <p:nvPr>
            <p:ph type="title"/>
          </p:nvPr>
        </p:nvSpPr>
        <p:spPr/>
        <p:txBody>
          <a:bodyPr>
            <a:noAutofit/>
          </a:bodyPr>
          <a:lstStyle/>
          <a:p>
            <a:r>
              <a:rPr lang="sv-SE" sz="3200" dirty="0"/>
              <a:t>Rapportinformation</a:t>
            </a:r>
          </a:p>
        </p:txBody>
      </p:sp>
      <p:sp>
        <p:nvSpPr>
          <p:cNvPr id="3" name="Platshållare för text 2">
            <a:extLst>
              <a:ext uri="{FF2B5EF4-FFF2-40B4-BE49-F238E27FC236}">
                <a16:creationId xmlns:a16="http://schemas.microsoft.com/office/drawing/2014/main" id="{D0ADCDA3-280B-4B40-998E-17282984CED1}"/>
              </a:ext>
            </a:extLst>
          </p:cNvPr>
          <p:cNvSpPr>
            <a:spLocks noGrp="1"/>
          </p:cNvSpPr>
          <p:nvPr>
            <p:ph type="body" sz="quarter" idx="11"/>
          </p:nvPr>
        </p:nvSpPr>
        <p:spPr/>
        <p:txBody>
          <a:bodyPr/>
          <a:lstStyle/>
          <a:p>
            <a:r>
              <a:rPr lang="sv-SE" kern="0" dirty="0"/>
              <a:t>Rapporten finns för nedladdning (kostnadsfritt för Avfall Sveriges medlemmar) från </a:t>
            </a:r>
            <a:r>
              <a:rPr lang="sv-SE" kern="0" dirty="0">
                <a:hlinkClick r:id="rId2"/>
              </a:rPr>
              <a:t>www.avfallsverige.se</a:t>
            </a:r>
            <a:endParaRPr lang="sv-SE" kern="0" dirty="0"/>
          </a:p>
          <a:p>
            <a:endParaRPr lang="sv-SE" kern="0" dirty="0"/>
          </a:p>
          <a:p>
            <a:r>
              <a:rPr lang="sv-SE" kern="0" dirty="0"/>
              <a:t>Mer information om detta projekt kan du få från:</a:t>
            </a:r>
          </a:p>
          <a:p>
            <a:r>
              <a:rPr lang="sv-SE" dirty="0"/>
              <a:t>Johan Fagerqvist, rådgivare avfallsanläggningar</a:t>
            </a:r>
          </a:p>
          <a:p>
            <a:r>
              <a:rPr lang="sv-SE" dirty="0">
                <a:hlinkClick r:id="rId3"/>
              </a:rPr>
              <a:t>johan.fagerqvist@avfallsverige.se</a:t>
            </a:r>
            <a:r>
              <a:rPr lang="sv-SE" dirty="0"/>
              <a:t>, 040-35 66 24</a:t>
            </a:r>
          </a:p>
        </p:txBody>
      </p:sp>
      <p:sp>
        <p:nvSpPr>
          <p:cNvPr id="4" name="Platshållare för bild 3">
            <a:extLst>
              <a:ext uri="{FF2B5EF4-FFF2-40B4-BE49-F238E27FC236}">
                <a16:creationId xmlns:a16="http://schemas.microsoft.com/office/drawing/2014/main" id="{47A8CD13-ABA9-554D-AD69-465ACB141EA8}"/>
              </a:ext>
            </a:extLst>
          </p:cNvPr>
          <p:cNvSpPr>
            <a:spLocks noGrp="1"/>
          </p:cNvSpPr>
          <p:nvPr>
            <p:ph type="pic" sz="quarter" idx="12"/>
          </p:nvPr>
        </p:nvSpPr>
        <p:spPr/>
      </p:sp>
    </p:spTree>
    <p:extLst>
      <p:ext uri="{BB962C8B-B14F-4D97-AF65-F5344CB8AC3E}">
        <p14:creationId xmlns:p14="http://schemas.microsoft.com/office/powerpoint/2010/main" val="1580263107"/>
      </p:ext>
    </p:extLst>
  </p:cSld>
  <p:clrMapOvr>
    <a:masterClrMapping/>
  </p:clrMapOvr>
</p:sld>
</file>

<file path=ppt/theme/theme1.xml><?xml version="1.0" encoding="utf-8"?>
<a:theme xmlns:a="http://schemas.openxmlformats.org/drawingml/2006/main" name="AvfallSverige-mall">
  <a:themeElements>
    <a:clrScheme name="Avfall Sverige">
      <a:dk1>
        <a:sysClr val="windowText" lastClr="000000"/>
      </a:dk1>
      <a:lt1>
        <a:sysClr val="window" lastClr="FFFFFF"/>
      </a:lt1>
      <a:dk2>
        <a:srgbClr val="007079"/>
      </a:dk2>
      <a:lt2>
        <a:srgbClr val="669C9F"/>
      </a:lt2>
      <a:accent1>
        <a:srgbClr val="004C73"/>
      </a:accent1>
      <a:accent2>
        <a:srgbClr val="51B8CF"/>
      </a:accent2>
      <a:accent3>
        <a:srgbClr val="9B064A"/>
      </a:accent3>
      <a:accent4>
        <a:srgbClr val="EC9C00"/>
      </a:accent4>
      <a:accent5>
        <a:srgbClr val="44A12B"/>
      </a:accent5>
      <a:accent6>
        <a:srgbClr val="CC003A"/>
      </a:accent6>
      <a:hlink>
        <a:srgbClr val="0000FF"/>
      </a:hlink>
      <a:folHlink>
        <a:srgbClr val="800080"/>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apportpresentation-mall 190429" id="{B66FCBE3-748F-3C4D-8ABD-947A9AFB897E}" vid="{BA1568FF-1C9B-9F49-924E-93DC5DC385A9}"/>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jb63e59c6b454f1897dec246e9ca2311 xmlns="dcd0048d-6b7a-42c8-8c04-b5abb93f83e2">
      <Terms xmlns="http://schemas.microsoft.com/office/infopath/2007/PartnerControls"/>
    </jb63e59c6b454f1897dec246e9ca2311>
    <TaxCatchAll xmlns="c8b0e2b9-9f47-4af2-8b7b-38dfc6d45579"/>
    <Projektledare xmlns="dcd0048d-6b7a-42c8-8c04-b5abb93f83e2">
      <UserInfo>
        <DisplayName/>
        <AccountId xsi:nil="true"/>
        <AccountType/>
      </UserInfo>
    </Projektledare>
    <n5c0f6f3f9454b85add4099326608192 xmlns="dcd0048d-6b7a-42c8-8c04-b5abb93f83e2">
      <Terms xmlns="http://schemas.microsoft.com/office/infopath/2007/PartnerControls"/>
    </n5c0f6f3f9454b85add4099326608192>
    <a4a6e2c056084fd7ba5ba8cbecfdd8ec xmlns="dcd0048d-6b7a-42c8-8c04-b5abb93f83e2">
      <Terms xmlns="http://schemas.microsoft.com/office/infopath/2007/PartnerControls"/>
    </a4a6e2c056084fd7ba5ba8cbecfdd8ec>
    <Projektstatus xmlns="dcd0048d-6b7a-42c8-8c04-b5abb93f83e2">Aktivt</Projektstatu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EF93E9E2CA852B468F782DF2A59207B9" ma:contentTypeVersion="21" ma:contentTypeDescription="Skapa ett nytt dokument." ma:contentTypeScope="" ma:versionID="73649dc1c80395ab27c836fa7ac1da73">
  <xsd:schema xmlns:xsd="http://www.w3.org/2001/XMLSchema" xmlns:xs="http://www.w3.org/2001/XMLSchema" xmlns:p="http://schemas.microsoft.com/office/2006/metadata/properties" xmlns:ns2="dcd0048d-6b7a-42c8-8c04-b5abb93f83e2" xmlns:ns3="c8b0e2b9-9f47-4af2-8b7b-38dfc6d45579" targetNamespace="http://schemas.microsoft.com/office/2006/metadata/properties" ma:root="true" ma:fieldsID="14216312604abb5974d0431672b5724b" ns2:_="" ns3:_="">
    <xsd:import namespace="dcd0048d-6b7a-42c8-8c04-b5abb93f83e2"/>
    <xsd:import namespace="c8b0e2b9-9f47-4af2-8b7b-38dfc6d45579"/>
    <xsd:element name="properties">
      <xsd:complexType>
        <xsd:sequence>
          <xsd:element name="documentManagement">
            <xsd:complexType>
              <xsd:all>
                <xsd:element ref="ns2:jb63e59c6b454f1897dec246e9ca2311" minOccurs="0"/>
                <xsd:element ref="ns3:TaxCatchAll" minOccurs="0"/>
                <xsd:element ref="ns2:a4a6e2c056084fd7ba5ba8cbecfdd8ec" minOccurs="0"/>
                <xsd:element ref="ns2:Projektledare" minOccurs="0"/>
                <xsd:element ref="ns2:n5c0f6f3f9454b85add4099326608192" minOccurs="0"/>
                <xsd:element ref="ns3:SharedWithUsers" minOccurs="0"/>
                <xsd:element ref="ns3:SharedWithDetails" minOccurs="0"/>
                <xsd:element ref="ns2:MediaServiceMetadata" minOccurs="0"/>
                <xsd:element ref="ns2:MediaServiceFastMetadata" minOccurs="0"/>
                <xsd:element ref="ns2:Projektstatus"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d0048d-6b7a-42c8-8c04-b5abb93f83e2" elementFormDefault="qualified">
    <xsd:import namespace="http://schemas.microsoft.com/office/2006/documentManagement/types"/>
    <xsd:import namespace="http://schemas.microsoft.com/office/infopath/2007/PartnerControls"/>
    <xsd:element name="jb63e59c6b454f1897dec246e9ca2311" ma:index="9" nillable="true" ma:taxonomy="true" ma:internalName="jb63e59c6b454f1897dec246e9ca2311" ma:taxonomyFieldName="Gruppnr" ma:displayName="Gruppnr" ma:indexed="true" ma:default="" ma:fieldId="{3b63e59c-6b45-4f18-97de-c246e9ca2311}" ma:sspId="7b349a0b-edc6-45e9-bae2-b1a276329745" ma:termSetId="8ed8c9ea-7052-4c1d-a4d7-b9c10bffea6f" ma:anchorId="00000000-0000-0000-0000-000000000000" ma:open="false" ma:isKeyword="false">
      <xsd:complexType>
        <xsd:sequence>
          <xsd:element ref="pc:Terms" minOccurs="0" maxOccurs="1"/>
        </xsd:sequence>
      </xsd:complexType>
    </xsd:element>
    <xsd:element name="a4a6e2c056084fd7ba5ba8cbecfdd8ec" ma:index="12" nillable="true" ma:taxonomy="true" ma:internalName="a4a6e2c056084fd7ba5ba8cbecfdd8ec" ma:taxonomyFieldName="Projektnr" ma:displayName="Projektnr" ma:default="" ma:fieldId="{a4a6e2c0-5608-4fd7-ba5b-a8cbecfdd8ec}" ma:sspId="7b349a0b-edc6-45e9-bae2-b1a276329745" ma:termSetId="1c5facc1-b302-4e06-859c-ed85d615f29f" ma:anchorId="00000000-0000-0000-0000-000000000000" ma:open="true" ma:isKeyword="false">
      <xsd:complexType>
        <xsd:sequence>
          <xsd:element ref="pc:Terms" minOccurs="0" maxOccurs="1"/>
        </xsd:sequence>
      </xsd:complexType>
    </xsd:element>
    <xsd:element name="Projektledare" ma:index="13" nillable="true" ma:displayName="Projektledare" ma:list="UserInfo" ma:SharePointGroup="0" ma:internalName="Projektledar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n5c0f6f3f9454b85add4099326608192" ma:index="15" nillable="true" ma:taxonomy="true" ma:internalName="n5c0f6f3f9454b85add4099326608192" ma:taxonomyFieldName="Dokumenttyp" ma:displayName="Dokumenttyp" ma:default="" ma:fieldId="{75c0f6f3-f945-4b85-add4-099326608192}" ma:sspId="7b349a0b-edc6-45e9-bae2-b1a276329745" ma:termSetId="b09e404b-4da9-419a-b7c2-70e57ba6f92d" ma:anchorId="00000000-0000-0000-0000-000000000000" ma:open="false" ma:isKeyword="false">
      <xsd:complexType>
        <xsd:sequence>
          <xsd:element ref="pc:Terms" minOccurs="0" maxOccurs="1"/>
        </xsd:sequence>
      </xsd:complexType>
    </xsd:element>
    <xsd:element name="MediaServiceMetadata" ma:index="18" nillable="true" ma:displayName="MediaServiceMetadata" ma:hidden="true" ma:internalName="MediaServiceMetadata" ma:readOnly="true">
      <xsd:simpleType>
        <xsd:restriction base="dms:Note"/>
      </xsd:simpleType>
    </xsd:element>
    <xsd:element name="MediaServiceFastMetadata" ma:index="19" nillable="true" ma:displayName="MediaServiceFastMetadata" ma:hidden="true" ma:internalName="MediaServiceFastMetadata" ma:readOnly="true">
      <xsd:simpleType>
        <xsd:restriction base="dms:Note"/>
      </xsd:simpleType>
    </xsd:element>
    <xsd:element name="Projektstatus" ma:index="20" nillable="true" ma:displayName="Projektstatus" ma:default="Aktivt" ma:format="Dropdown" ma:internalName="Projektstatus">
      <xsd:simpleType>
        <xsd:restriction base="dms:Choice">
          <xsd:enumeration value="Aktivt"/>
          <xsd:enumeration value="Avslutat"/>
        </xsd:restriction>
      </xsd:simpleType>
    </xsd:element>
    <xsd:element name="MediaServiceAutoTags" ma:index="21" nillable="true" ma:displayName="Tags" ma:internalName="MediaServiceAutoTags"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DateTaken" ma:index="24" nillable="true" ma:displayName="MediaServiceDateTaken" ma:hidden="true" ma:internalName="MediaServiceDateTaken" ma:readOnly="true">
      <xsd:simpleType>
        <xsd:restriction base="dms:Text"/>
      </xsd:simpleType>
    </xsd:element>
    <xsd:element name="MediaServiceLocation" ma:index="25" nillable="true" ma:displayName="Location" ma:internalName="MediaServiceLocation" ma:readOnly="true">
      <xsd:simpleType>
        <xsd:restriction base="dms:Text"/>
      </xsd:simpleType>
    </xsd:element>
    <xsd:element name="MediaServiceOCR" ma:index="26" nillable="true" ma:displayName="Extracted Text" ma:internalName="MediaServiceOCR" ma:readOnly="true">
      <xsd:simpleType>
        <xsd:restriction base="dms:Note">
          <xsd:maxLength value="255"/>
        </xsd:restriction>
      </xsd:simple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8b0e2b9-9f47-4af2-8b7b-38dfc6d45579"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d714709-670f-4e6a-b1c5-805cea73b344}" ma:internalName="TaxCatchAll" ma:showField="CatchAllData" ma:web="c8b0e2b9-9f47-4af2-8b7b-38dfc6d45579">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57E8040-2C3A-4B7D-A624-0382E069C4AD}">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dcd0048d-6b7a-42c8-8c04-b5abb93f83e2"/>
    <ds:schemaRef ds:uri="c8b0e2b9-9f47-4af2-8b7b-38dfc6d45579"/>
    <ds:schemaRef ds:uri="http://www.w3.org/XML/1998/namespace"/>
    <ds:schemaRef ds:uri="http://purl.org/dc/dcmitype/"/>
  </ds:schemaRefs>
</ds:datastoreItem>
</file>

<file path=customXml/itemProps2.xml><?xml version="1.0" encoding="utf-8"?>
<ds:datastoreItem xmlns:ds="http://schemas.openxmlformats.org/officeDocument/2006/customXml" ds:itemID="{2FA79BC3-7F09-4A91-BEDE-50AFB0F8E87F}">
  <ds:schemaRefs>
    <ds:schemaRef ds:uri="http://schemas.microsoft.com/sharepoint/v3/contenttype/forms"/>
  </ds:schemaRefs>
</ds:datastoreItem>
</file>

<file path=customXml/itemProps3.xml><?xml version="1.0" encoding="utf-8"?>
<ds:datastoreItem xmlns:ds="http://schemas.openxmlformats.org/officeDocument/2006/customXml" ds:itemID="{1FDB964F-DFC2-4A27-85C4-860046A0A3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d0048d-6b7a-42c8-8c04-b5abb93f83e2"/>
    <ds:schemaRef ds:uri="c8b0e2b9-9f47-4af2-8b7b-38dfc6d45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Rapportpresentation-mall 191204</Template>
  <TotalTime>28</TotalTime>
  <Words>547</Words>
  <Application>Microsoft Macintosh PowerPoint</Application>
  <PresentationFormat>Bredbild</PresentationFormat>
  <Paragraphs>46</Paragraphs>
  <Slides>6</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6</vt:i4>
      </vt:variant>
    </vt:vector>
  </HeadingPairs>
  <TitlesOfParts>
    <vt:vector size="10" baseType="lpstr">
      <vt:lpstr>Arial</vt:lpstr>
      <vt:lpstr>Calibri</vt:lpstr>
      <vt:lpstr>Georgia</vt:lpstr>
      <vt:lpstr>AvfallSverige-mall</vt:lpstr>
      <vt:lpstr>Klimatnytta med att använda slaggrus  som konstruktionsmaterial</vt:lpstr>
      <vt:lpstr>PowerPoint-presentation</vt:lpstr>
      <vt:lpstr>Bakgrund</vt:lpstr>
      <vt:lpstr>Resultat</vt:lpstr>
      <vt:lpstr>Slutsatser</vt:lpstr>
      <vt:lpstr>Rapportinformation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Klimatnytta med att använda slaggrus  som konstruktionsmaterial</dc:title>
  <dc:creator>Anna</dc:creator>
  <cp:lastModifiedBy>Jessica Christiansen</cp:lastModifiedBy>
  <cp:revision>6</cp:revision>
  <dcterms:created xsi:type="dcterms:W3CDTF">2020-12-13T18:10:14Z</dcterms:created>
  <dcterms:modified xsi:type="dcterms:W3CDTF">2021-04-16T12:29:41Z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0x010100EF93E9E2CA852B468F782DF2A59207B9</vt:lpwstr>
  </property>
  <property fmtid="{D5CDD505-2E9C-101B-9397-08002B2CF9AE}" pid="3" name="Gruppnr">
    <vt:lpwstr/>
  </property>
  <property fmtid="{D5CDD505-2E9C-101B-9397-08002B2CF9AE}" pid="4" name="Dokumenttyp">
    <vt:lpwstr/>
  </property>
  <property fmtid="{D5CDD505-2E9C-101B-9397-08002B2CF9AE}" pid="5" name="Projektnr">
    <vt:lpwstr/>
  </property>
</Properties>
</file>