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16"/>
  </p:notesMasterIdLst>
  <p:sldIdLst>
    <p:sldId id="288" r:id="rId5"/>
    <p:sldId id="272" r:id="rId6"/>
    <p:sldId id="284" r:id="rId7"/>
    <p:sldId id="273" r:id="rId8"/>
    <p:sldId id="277" r:id="rId9"/>
    <p:sldId id="294" r:id="rId10"/>
    <p:sldId id="283" r:id="rId11"/>
    <p:sldId id="293" r:id="rId12"/>
    <p:sldId id="285" r:id="rId13"/>
    <p:sldId id="286" r:id="rId14"/>
    <p:sldId id="287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C1E6589-A183-3EB7-0BAE-FF687B383E80}" name="Yevgeniya Arushanyan" initials="YA" userId="S::yevgeniya.arushanyan@ramboll.se::57ddd114-c0d8-4644-b64d-47d1c9a54e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10F1E"/>
    <a:srgbClr val="F0910A"/>
    <a:srgbClr val="141414"/>
    <a:srgbClr val="BEA064"/>
    <a:srgbClr val="5A6E78"/>
    <a:srgbClr val="004B82"/>
    <a:srgbClr val="006432"/>
    <a:srgbClr val="F6F1E3"/>
    <a:srgbClr val="961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Mellanmörkt forma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llanmörkt format 1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623F8-B430-2046-B694-FB0FAFDB97CB}" type="datetimeFigureOut">
              <a:rPr lang="sv-SE" smtClean="0"/>
              <a:t>2025-09-15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C78AF-77EE-8146-868A-7BEA0BB9E5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29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C78AF-77EE-8146-868A-7BEA0BB9E5F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8192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örstasid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7F0DF69-AB9B-C84B-AE9E-3E8BD3BB8D79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gradFill flip="none" rotWithShape="1">
            <a:gsLst>
              <a:gs pos="0">
                <a:srgbClr val="006766"/>
              </a:gs>
              <a:gs pos="59000">
                <a:srgbClr val="609292">
                  <a:alpha val="25000"/>
                </a:srgbClr>
              </a:gs>
              <a:gs pos="100000">
                <a:srgbClr val="60929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C86080F9-E9B7-9B58-ED00-4BE4C8BF28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599735" y="0"/>
            <a:ext cx="7023100" cy="6858000"/>
          </a:xfrm>
          <a:prstGeom prst="rect">
            <a:avLst/>
          </a:prstGeom>
        </p:spPr>
      </p:pic>
      <p:sp>
        <p:nvSpPr>
          <p:cNvPr id="6" name="Frihandsfigur 5">
            <a:extLst>
              <a:ext uri="{FF2B5EF4-FFF2-40B4-BE49-F238E27FC236}">
                <a16:creationId xmlns:a16="http://schemas.microsoft.com/office/drawing/2014/main" id="{116392A3-180C-D867-E5FD-A6679FA04571}"/>
              </a:ext>
            </a:extLst>
          </p:cNvPr>
          <p:cNvSpPr/>
          <p:nvPr/>
        </p:nvSpPr>
        <p:spPr>
          <a:xfrm>
            <a:off x="5267747" y="-2"/>
            <a:ext cx="6924253" cy="6857999"/>
          </a:xfrm>
          <a:custGeom>
            <a:avLst/>
            <a:gdLst>
              <a:gd name="connsiteX0" fmla="*/ 2350721 w 6924253"/>
              <a:gd name="connsiteY0" fmla="*/ 0 h 6857999"/>
              <a:gd name="connsiteX1" fmla="*/ 6924253 w 6924253"/>
              <a:gd name="connsiteY1" fmla="*/ 0 h 6857999"/>
              <a:gd name="connsiteX2" fmla="*/ 6924253 w 6924253"/>
              <a:gd name="connsiteY2" fmla="*/ 6857999 h 6857999"/>
              <a:gd name="connsiteX3" fmla="*/ 914743 w 6924253"/>
              <a:gd name="connsiteY3" fmla="*/ 6857999 h 6857999"/>
              <a:gd name="connsiteX4" fmla="*/ 798922 w 6924253"/>
              <a:gd name="connsiteY4" fmla="*/ 6702427 h 6857999"/>
              <a:gd name="connsiteX5" fmla="*/ 0 w 6924253"/>
              <a:gd name="connsiteY5" fmla="*/ 4075329 h 6857999"/>
              <a:gd name="connsiteX6" fmla="*/ 2252266 w 6924253"/>
              <a:gd name="connsiteY6" fmla="*/ 568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4253" h="6857999">
                <a:moveTo>
                  <a:pt x="2350721" y="0"/>
                </a:moveTo>
                <a:lnTo>
                  <a:pt x="6924253" y="0"/>
                </a:lnTo>
                <a:lnTo>
                  <a:pt x="6924253" y="6857999"/>
                </a:lnTo>
                <a:lnTo>
                  <a:pt x="914743" y="6857999"/>
                </a:lnTo>
                <a:lnTo>
                  <a:pt x="798922" y="6702427"/>
                </a:lnTo>
                <a:cubicBezTo>
                  <a:pt x="294524" y="5952507"/>
                  <a:pt x="0" y="5048466"/>
                  <a:pt x="0" y="4075329"/>
                </a:cubicBezTo>
                <a:cubicBezTo>
                  <a:pt x="0" y="2372341"/>
                  <a:pt x="901980" y="880956"/>
                  <a:pt x="2252266" y="56861"/>
                </a:cubicBezTo>
                <a:close/>
              </a:path>
            </a:pathLst>
          </a:cu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>
              <a:solidFill>
                <a:srgbClr val="006766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C451060-0048-E858-D04A-CBA3C39A7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286000"/>
            <a:ext cx="5980771" cy="1865861"/>
          </a:xfrm>
        </p:spPr>
        <p:txBody>
          <a:bodyPr anchor="b">
            <a:noAutofit/>
          </a:bodyPr>
          <a:lstStyle>
            <a:lvl1pPr algn="r">
              <a:defRPr sz="4000">
                <a:solidFill>
                  <a:srgbClr val="006766"/>
                </a:solidFill>
              </a:defRPr>
            </a:lvl1pPr>
          </a:lstStyle>
          <a:p>
            <a:r>
              <a:rPr lang="sv-SE"/>
              <a:t>Presentationstitel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272A535-4801-90D0-2FC6-CF8DCE0A7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321801"/>
            <a:ext cx="5980771" cy="36512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0067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Presentatör Presentatörisson</a:t>
            </a:r>
          </a:p>
        </p:txBody>
      </p:sp>
      <p:pic>
        <p:nvPicPr>
          <p:cNvPr id="13" name="Bildobjekt 12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0F6C6997-16B3-700C-5EA2-589DFDF71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19448C84-5967-6512-69D6-E75A6D5F08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9" y="4856866"/>
            <a:ext cx="5980771" cy="36512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006766"/>
                </a:solidFill>
              </a:defRPr>
            </a:lvl1pPr>
          </a:lstStyle>
          <a:p>
            <a:pPr lvl="0"/>
            <a:r>
              <a:rPr lang="sv-SE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9874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 text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12701FE-1F1F-6A20-6B86-E7000F171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2700" y="774700"/>
            <a:ext cx="4025900" cy="5308600"/>
          </a:xfr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Eventuell bild. </a:t>
            </a:r>
            <a:br>
              <a:rPr lang="sv-SE"/>
            </a:br>
            <a:r>
              <a:rPr lang="sv-SE"/>
              <a:t>Kan utelämnas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2DB10D3-DB5A-905D-A856-F149CB4D5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394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2139083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text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12701FE-1F1F-6A20-6B86-E7000F171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2700" y="774700"/>
            <a:ext cx="4025900" cy="5308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Eventuell bild. </a:t>
            </a:r>
            <a:br>
              <a:rPr lang="sv-SE"/>
            </a:br>
            <a:r>
              <a:rPr lang="sv-SE"/>
              <a:t>Kan utelämnas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2DB10D3-DB5A-905D-A856-F149CB4D5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394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F6B69"/>
                </a:solidFill>
              </a:defRPr>
            </a:lvl1pPr>
            <a:lvl2pPr>
              <a:defRPr sz="2400">
                <a:solidFill>
                  <a:srgbClr val="0F6B69"/>
                </a:solidFill>
              </a:defRPr>
            </a:lvl2pPr>
            <a:lvl3pPr>
              <a:defRPr sz="2400">
                <a:solidFill>
                  <a:srgbClr val="0F6B69"/>
                </a:solidFill>
              </a:defRPr>
            </a:lvl3pPr>
            <a:lvl4pPr>
              <a:defRPr sz="2400">
                <a:solidFill>
                  <a:srgbClr val="0F6B69"/>
                </a:solidFill>
              </a:defRPr>
            </a:lvl4pPr>
            <a:lvl5pPr>
              <a:defRPr sz="2400">
                <a:solidFill>
                  <a:srgbClr val="0F6B69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70442502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text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12701FE-1F1F-6A20-6B86-E7000F171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2700" y="774700"/>
            <a:ext cx="4025900" cy="5308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F6B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Eventuell bild. </a:t>
            </a:r>
            <a:br>
              <a:rPr lang="sv-SE"/>
            </a:br>
            <a:r>
              <a:rPr lang="sv-SE"/>
              <a:t>Kan utelämnas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2DB10D3-DB5A-905D-A856-F149CB4D5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394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F6B69"/>
                </a:solidFill>
              </a:defRPr>
            </a:lvl1pPr>
            <a:lvl2pPr>
              <a:defRPr sz="2400">
                <a:solidFill>
                  <a:srgbClr val="0F6B69"/>
                </a:solidFill>
              </a:defRPr>
            </a:lvl2pPr>
            <a:lvl3pPr>
              <a:defRPr sz="2400">
                <a:solidFill>
                  <a:srgbClr val="0F6B69"/>
                </a:solidFill>
              </a:defRPr>
            </a:lvl3pPr>
            <a:lvl4pPr>
              <a:defRPr sz="2400">
                <a:solidFill>
                  <a:srgbClr val="0F6B69"/>
                </a:solidFill>
              </a:defRPr>
            </a:lvl4pPr>
            <a:lvl5pPr>
              <a:defRPr sz="2400">
                <a:solidFill>
                  <a:srgbClr val="0F6B69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2597009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k Sv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C23D6E94-6DF3-680B-12EE-25ADACEDF855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gradFill flip="none" rotWithShape="1">
            <a:gsLst>
              <a:gs pos="0">
                <a:srgbClr val="006766"/>
              </a:gs>
              <a:gs pos="59000">
                <a:srgbClr val="609292">
                  <a:alpha val="25000"/>
                </a:srgbClr>
              </a:gs>
              <a:gs pos="100000">
                <a:srgbClr val="60929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 descr="En bild som visar Grafik, symbol&#10;&#10;Automatiskt genererad beskrivning">
            <a:extLst>
              <a:ext uri="{FF2B5EF4-FFF2-40B4-BE49-F238E27FC236}">
                <a16:creationId xmlns:a16="http://schemas.microsoft.com/office/drawing/2014/main" id="{622607C0-06D1-EC1F-0318-4BB16DDCE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3542" y="0"/>
            <a:ext cx="10517458" cy="6858000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5C427E8F-F031-7F3F-E614-A8D18371ACE5}"/>
              </a:ext>
            </a:extLst>
          </p:cNvPr>
          <p:cNvSpPr/>
          <p:nvPr/>
        </p:nvSpPr>
        <p:spPr>
          <a:xfrm>
            <a:off x="3209922" y="542927"/>
            <a:ext cx="5772144" cy="577214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C0E4147B-9C32-72BD-FD94-14A44DFBA33F}"/>
              </a:ext>
            </a:extLst>
          </p:cNvPr>
          <p:cNvSpPr txBox="1">
            <a:spLocks/>
          </p:cNvSpPr>
          <p:nvPr/>
        </p:nvSpPr>
        <p:spPr>
          <a:xfrm>
            <a:off x="3861741" y="3800434"/>
            <a:ext cx="4468517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kern="1200">
                <a:solidFill>
                  <a:srgbClr val="416D70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>
                <a:solidFill>
                  <a:srgbClr val="006766"/>
                </a:solidFill>
              </a:rPr>
              <a:t>www.avfallsverige.se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288A2DC-79B3-927F-5C81-4614A05261AC}"/>
              </a:ext>
            </a:extLst>
          </p:cNvPr>
          <p:cNvSpPr txBox="1"/>
          <p:nvPr/>
        </p:nvSpPr>
        <p:spPr>
          <a:xfrm>
            <a:off x="4429573" y="2875001"/>
            <a:ext cx="33328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b="1">
                <a:solidFill>
                  <a:srgbClr val="006766"/>
                </a:solidFill>
              </a:rPr>
              <a:t>Tack!</a:t>
            </a:r>
          </a:p>
        </p:txBody>
      </p:sp>
      <p:pic>
        <p:nvPicPr>
          <p:cNvPr id="13" name="Bildobjekt 12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34673851-F7F9-8FCA-8196-C9D9296B78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89627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73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örstasida E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7F0DF69-AB9B-C84B-AE9E-3E8BD3BB8D79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gradFill flip="none" rotWithShape="1">
            <a:gsLst>
              <a:gs pos="0">
                <a:srgbClr val="006766"/>
              </a:gs>
              <a:gs pos="59000">
                <a:srgbClr val="609292">
                  <a:alpha val="25000"/>
                </a:srgbClr>
              </a:gs>
              <a:gs pos="100000">
                <a:srgbClr val="60929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C86080F9-E9B7-9B58-ED00-4BE4C8BF28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599735" y="0"/>
            <a:ext cx="7023100" cy="6858000"/>
          </a:xfrm>
          <a:prstGeom prst="rect">
            <a:avLst/>
          </a:prstGeom>
        </p:spPr>
      </p:pic>
      <p:sp>
        <p:nvSpPr>
          <p:cNvPr id="6" name="Frihandsfigur 5">
            <a:extLst>
              <a:ext uri="{FF2B5EF4-FFF2-40B4-BE49-F238E27FC236}">
                <a16:creationId xmlns:a16="http://schemas.microsoft.com/office/drawing/2014/main" id="{116392A3-180C-D867-E5FD-A6679FA04571}"/>
              </a:ext>
            </a:extLst>
          </p:cNvPr>
          <p:cNvSpPr/>
          <p:nvPr/>
        </p:nvSpPr>
        <p:spPr>
          <a:xfrm>
            <a:off x="5267747" y="2"/>
            <a:ext cx="6924253" cy="6857999"/>
          </a:xfrm>
          <a:custGeom>
            <a:avLst/>
            <a:gdLst>
              <a:gd name="connsiteX0" fmla="*/ 2350721 w 6924253"/>
              <a:gd name="connsiteY0" fmla="*/ 0 h 6857999"/>
              <a:gd name="connsiteX1" fmla="*/ 6924253 w 6924253"/>
              <a:gd name="connsiteY1" fmla="*/ 0 h 6857999"/>
              <a:gd name="connsiteX2" fmla="*/ 6924253 w 6924253"/>
              <a:gd name="connsiteY2" fmla="*/ 6857999 h 6857999"/>
              <a:gd name="connsiteX3" fmla="*/ 914743 w 6924253"/>
              <a:gd name="connsiteY3" fmla="*/ 6857999 h 6857999"/>
              <a:gd name="connsiteX4" fmla="*/ 798922 w 6924253"/>
              <a:gd name="connsiteY4" fmla="*/ 6702427 h 6857999"/>
              <a:gd name="connsiteX5" fmla="*/ 0 w 6924253"/>
              <a:gd name="connsiteY5" fmla="*/ 4075329 h 6857999"/>
              <a:gd name="connsiteX6" fmla="*/ 2252266 w 6924253"/>
              <a:gd name="connsiteY6" fmla="*/ 568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4253" h="6857999">
                <a:moveTo>
                  <a:pt x="2350721" y="0"/>
                </a:moveTo>
                <a:lnTo>
                  <a:pt x="6924253" y="0"/>
                </a:lnTo>
                <a:lnTo>
                  <a:pt x="6924253" y="6857999"/>
                </a:lnTo>
                <a:lnTo>
                  <a:pt x="914743" y="6857999"/>
                </a:lnTo>
                <a:lnTo>
                  <a:pt x="798922" y="6702427"/>
                </a:lnTo>
                <a:cubicBezTo>
                  <a:pt x="294524" y="5952507"/>
                  <a:pt x="0" y="5048466"/>
                  <a:pt x="0" y="4075329"/>
                </a:cubicBezTo>
                <a:cubicBezTo>
                  <a:pt x="0" y="2372341"/>
                  <a:pt x="901980" y="880956"/>
                  <a:pt x="2252266" y="56861"/>
                </a:cubicBezTo>
                <a:close/>
              </a:path>
            </a:pathLst>
          </a:cu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>
              <a:solidFill>
                <a:srgbClr val="006766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C451060-0048-E858-D04A-CBA3C39A7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003345"/>
            <a:ext cx="5980771" cy="1865861"/>
          </a:xfrm>
        </p:spPr>
        <p:txBody>
          <a:bodyPr anchor="b">
            <a:noAutofit/>
          </a:bodyPr>
          <a:lstStyle>
            <a:lvl1pPr algn="r">
              <a:defRPr sz="3200">
                <a:solidFill>
                  <a:srgbClr val="006766"/>
                </a:solidFill>
              </a:defRPr>
            </a:lvl1pPr>
          </a:lstStyle>
          <a:p>
            <a:r>
              <a:rPr lang="sv-SE"/>
              <a:t>TITLE OF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272A535-4801-90D0-2FC6-CF8DCE0A7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039146"/>
            <a:ext cx="5980771" cy="365125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0067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err="1"/>
              <a:t>Name</a:t>
            </a:r>
            <a:r>
              <a:rPr lang="sv-SE"/>
              <a:t> </a:t>
            </a:r>
            <a:r>
              <a:rPr lang="sv-SE" err="1"/>
              <a:t>Nameworth</a:t>
            </a:r>
            <a:endParaRPr lang="sv-SE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74099FE-86F5-FADB-BF8D-1E512CBFF8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5704538"/>
            <a:ext cx="5980771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6766"/>
                </a:solidFill>
              </a:defRPr>
            </a:lvl1pPr>
          </a:lstStyle>
          <a:p>
            <a:fld id="{70FFE6F2-7FCD-DC46-A11F-774055623A4E}" type="datetime4">
              <a:rPr lang="sv-SE" smtClean="0"/>
              <a:pPr/>
              <a:t>15 september 2025</a:t>
            </a:fld>
            <a:endParaRPr lang="sv-SE"/>
          </a:p>
        </p:txBody>
      </p:sp>
      <p:pic>
        <p:nvPicPr>
          <p:cNvPr id="13" name="Bildobjekt 12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0F6C6997-16B3-700C-5EA2-589DFDF71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74B4CDA8-0197-EF18-4979-D4E5106D4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128" y="4770645"/>
            <a:ext cx="3575642" cy="7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9165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vänster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 flipH="1">
            <a:off x="34656" y="0"/>
            <a:ext cx="7534543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732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höger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EA2BF088-528F-E2AF-9E97-B19DF8CD7291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ABE3EF2-AB19-447A-B08B-251A67F28DF4}"/>
              </a:ext>
            </a:extLst>
          </p:cNvPr>
          <p:cNvSpPr txBox="1"/>
          <p:nvPr userDrawn="1"/>
        </p:nvSpPr>
        <p:spPr>
          <a:xfrm rot="5400000">
            <a:off x="10503416" y="3632228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C51C6E5-D182-6F84-0B02-EFB61D892CB0}"/>
              </a:ext>
            </a:extLst>
          </p:cNvPr>
          <p:cNvSpPr txBox="1"/>
          <p:nvPr userDrawn="1"/>
        </p:nvSpPr>
        <p:spPr>
          <a:xfrm rot="16200000">
            <a:off x="-2057916" y="2831039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B14622D-3438-FA13-78EF-249BF0F37762}"/>
              </a:ext>
            </a:extLst>
          </p:cNvPr>
          <p:cNvSpPr txBox="1"/>
          <p:nvPr userDrawn="1"/>
        </p:nvSpPr>
        <p:spPr>
          <a:xfrm>
            <a:off x="801551" y="686489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</p:spTree>
    <p:extLst>
      <p:ext uri="{BB962C8B-B14F-4D97-AF65-F5344CB8AC3E}">
        <p14:creationId xmlns:p14="http://schemas.microsoft.com/office/powerpoint/2010/main" val="263965274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ga till höger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38F0E7C-DCCB-E014-7CC4-F2DD74E57C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>
                <a:solidFill>
                  <a:srgbClr val="416D70"/>
                </a:solidFill>
              </a:defRPr>
            </a:lvl1pPr>
          </a:lstStyle>
          <a:p>
            <a:r>
              <a:rPr lang="sv-SE"/>
              <a:t>Klicka här för att ändra rubrik</a:t>
            </a:r>
          </a:p>
        </p:txBody>
      </p:sp>
    </p:spTree>
    <p:extLst>
      <p:ext uri="{BB962C8B-B14F-4D97-AF65-F5344CB8AC3E}">
        <p14:creationId xmlns:p14="http://schemas.microsoft.com/office/powerpoint/2010/main" val="221915795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höger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608B2C-0714-41EC-C842-6E3096289282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B8F8343-ED6E-2FE8-0EA1-346FAECCDDCE}"/>
              </a:ext>
            </a:extLst>
          </p:cNvPr>
          <p:cNvSpPr txBox="1"/>
          <p:nvPr userDrawn="1"/>
        </p:nvSpPr>
        <p:spPr>
          <a:xfrm>
            <a:off x="8534400" y="68580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FCCA705-C5FE-FB75-5824-9A7459DBACD2}"/>
              </a:ext>
            </a:extLst>
          </p:cNvPr>
          <p:cNvSpPr txBox="1"/>
          <p:nvPr userDrawn="1"/>
        </p:nvSpPr>
        <p:spPr>
          <a:xfrm rot="5400000">
            <a:off x="105923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75FBB38-1087-B701-7DDB-874DA5BBB1E7}"/>
              </a:ext>
            </a:extLst>
          </p:cNvPr>
          <p:cNvSpPr txBox="1"/>
          <p:nvPr userDrawn="1"/>
        </p:nvSpPr>
        <p:spPr>
          <a:xfrm rot="16200000">
            <a:off x="-20579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</p:spTree>
    <p:extLst>
      <p:ext uri="{BB962C8B-B14F-4D97-AF65-F5344CB8AC3E}">
        <p14:creationId xmlns:p14="http://schemas.microsoft.com/office/powerpoint/2010/main" val="352825904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gga till höger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608B2C-0714-41EC-C842-6E3096289282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B8F8343-ED6E-2FE8-0EA1-346FAECCDDCE}"/>
              </a:ext>
            </a:extLst>
          </p:cNvPr>
          <p:cNvSpPr txBox="1"/>
          <p:nvPr userDrawn="1"/>
        </p:nvSpPr>
        <p:spPr>
          <a:xfrm>
            <a:off x="8534400" y="68580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FCCA705-C5FE-FB75-5824-9A7459DBACD2}"/>
              </a:ext>
            </a:extLst>
          </p:cNvPr>
          <p:cNvSpPr txBox="1"/>
          <p:nvPr userDrawn="1"/>
        </p:nvSpPr>
        <p:spPr>
          <a:xfrm rot="5400000">
            <a:off x="105923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75FBB38-1087-B701-7DDB-874DA5BBB1E7}"/>
              </a:ext>
            </a:extLst>
          </p:cNvPr>
          <p:cNvSpPr txBox="1"/>
          <p:nvPr userDrawn="1"/>
        </p:nvSpPr>
        <p:spPr>
          <a:xfrm rot="16200000">
            <a:off x="-20579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6" name="Platshållare för bild 9">
            <a:extLst>
              <a:ext uri="{FF2B5EF4-FFF2-40B4-BE49-F238E27FC236}">
                <a16:creationId xmlns:a16="http://schemas.microsoft.com/office/drawing/2014/main" id="{B208098D-9026-51FB-D81B-2E43E1799CC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52803" y="2606273"/>
            <a:ext cx="2651527" cy="265152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PLATS FÖR QR-KOD TILL RAPPORTEN</a:t>
            </a:r>
          </a:p>
        </p:txBody>
      </p:sp>
    </p:spTree>
    <p:extLst>
      <p:ext uri="{BB962C8B-B14F-4D97-AF65-F5344CB8AC3E}">
        <p14:creationId xmlns:p14="http://schemas.microsoft.com/office/powerpoint/2010/main" val="315900736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ga till höger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608B2C-0714-41EC-C842-6E3096289282}"/>
              </a:ext>
            </a:extLst>
          </p:cNvPr>
          <p:cNvSpPr txBox="1"/>
          <p:nvPr userDrawn="1"/>
        </p:nvSpPr>
        <p:spPr>
          <a:xfrm>
            <a:off x="8059057" y="-461665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BB89D6E-7A4D-3F9C-3608-0522041549D4}"/>
              </a:ext>
            </a:extLst>
          </p:cNvPr>
          <p:cNvSpPr txBox="1"/>
          <p:nvPr userDrawn="1"/>
        </p:nvSpPr>
        <p:spPr>
          <a:xfrm rot="5400000">
            <a:off x="9663864" y="2971731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2D383B8-B3DB-7A0E-7F36-6A725FF5902A}"/>
              </a:ext>
            </a:extLst>
          </p:cNvPr>
          <p:cNvSpPr txBox="1"/>
          <p:nvPr userDrawn="1"/>
        </p:nvSpPr>
        <p:spPr>
          <a:xfrm>
            <a:off x="4509478" y="6858000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6913279-1974-1507-AD2A-68E3578782DF}"/>
              </a:ext>
            </a:extLst>
          </p:cNvPr>
          <p:cNvSpPr txBox="1"/>
          <p:nvPr userDrawn="1"/>
        </p:nvSpPr>
        <p:spPr>
          <a:xfrm rot="16200000">
            <a:off x="-2510064" y="2510064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0772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höger med anvisning, samfinansier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9E7AABA9-F143-6EEF-EDB7-E4BD310C78B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28100" y="800100"/>
            <a:ext cx="2628900" cy="2628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Vid samfinansiering ska dessas loggor visas här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25F9AD34-92DE-06BC-A99E-DF8BFF0CC12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28100" y="3670300"/>
            <a:ext cx="2628900" cy="2628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Vid samfinansiering ska dessas loggor visas här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7B17F9D-D650-1BA4-AAED-8A52F75592F7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5EEF13C-A2E8-FF03-DC28-2C2C60AFACE2}"/>
              </a:ext>
            </a:extLst>
          </p:cNvPr>
          <p:cNvSpPr txBox="1"/>
          <p:nvPr userDrawn="1"/>
        </p:nvSpPr>
        <p:spPr>
          <a:xfrm>
            <a:off x="8534400" y="68580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17B2353-C162-E222-5386-36C1E7712BC3}"/>
              </a:ext>
            </a:extLst>
          </p:cNvPr>
          <p:cNvSpPr txBox="1"/>
          <p:nvPr userDrawn="1"/>
        </p:nvSpPr>
        <p:spPr>
          <a:xfrm rot="5400000">
            <a:off x="105923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5DB9C15-3DB3-7300-E1EA-3001EA3CF98D}"/>
              </a:ext>
            </a:extLst>
          </p:cNvPr>
          <p:cNvSpPr txBox="1"/>
          <p:nvPr userDrawn="1"/>
        </p:nvSpPr>
        <p:spPr>
          <a:xfrm rot="16200000">
            <a:off x="-20579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</p:spTree>
    <p:extLst>
      <p:ext uri="{BB962C8B-B14F-4D97-AF65-F5344CB8AC3E}">
        <p14:creationId xmlns:p14="http://schemas.microsoft.com/office/powerpoint/2010/main" val="133141068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7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B318D88-F332-3177-E053-F8D33CD6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97" y="294075"/>
            <a:ext cx="7935703" cy="1844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1D44067-90F8-7F55-85FA-B103BB692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697" y="2230243"/>
            <a:ext cx="7935703" cy="4081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33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6" r:id="rId3"/>
    <p:sldLayoutId id="2147483712" r:id="rId4"/>
    <p:sldLayoutId id="2147483720" r:id="rId5"/>
    <p:sldLayoutId id="2147483715" r:id="rId6"/>
    <p:sldLayoutId id="2147483719" r:id="rId7"/>
    <p:sldLayoutId id="2147483718" r:id="rId8"/>
    <p:sldLayoutId id="2147483713" r:id="rId9"/>
    <p:sldLayoutId id="2147483714" r:id="rId10"/>
    <p:sldLayoutId id="2147483717" r:id="rId11"/>
    <p:sldLayoutId id="2147483716" r:id="rId12"/>
    <p:sldLayoutId id="2147483708" r:id="rId13"/>
    <p:sldLayoutId id="2147483710" r:id="rId1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AF5E6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typsnitt normalt"/>
        <a:buChar char="-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typsnitt normalt"/>
        <a:buChar char="-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typsnitt normalt"/>
        <a:buChar char="-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typsnitt normalt"/>
        <a:buChar char="-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fallsverige.se/rapporter-utveckling/rapporter/" TargetMode="External"/><Relationship Id="rId2" Type="http://schemas.openxmlformats.org/officeDocument/2006/relationships/hyperlink" Target="mailto:Jenny.westin@avfallsverige.s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 5">
            <a:extLst>
              <a:ext uri="{FF2B5EF4-FFF2-40B4-BE49-F238E27FC236}">
                <a16:creationId xmlns:a16="http://schemas.microsoft.com/office/drawing/2014/main" id="{867E3E7F-ACF1-55B8-1762-ED7E9463E604}"/>
              </a:ext>
            </a:extLst>
          </p:cNvPr>
          <p:cNvSpPr/>
          <p:nvPr/>
        </p:nvSpPr>
        <p:spPr>
          <a:xfrm>
            <a:off x="4896478" y="-523430"/>
            <a:ext cx="10951866" cy="1100047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DAF8DBB-0CCE-6F9C-C08C-4B74609EF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6900" y="2496069"/>
            <a:ext cx="6399871" cy="1865861"/>
          </a:xfrm>
        </p:spPr>
        <p:txBody>
          <a:bodyPr/>
          <a:lstStyle/>
          <a:p>
            <a:r>
              <a:rPr lang="sv-SE" sz="4000">
                <a:solidFill>
                  <a:srgbClr val="0F6B69"/>
                </a:solidFill>
              </a:rPr>
              <a:t>Volymvikter för avfall</a:t>
            </a:r>
            <a:endParaRPr lang="sv-SE" sz="400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0785B9-FF2F-1FDA-5D49-0E25ADF167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99" y="4779107"/>
            <a:ext cx="5980771" cy="365125"/>
          </a:xfrm>
        </p:spPr>
        <p:txBody>
          <a:bodyPr>
            <a:normAutofit fontScale="92500" lnSpcReduction="10000"/>
          </a:bodyPr>
          <a:lstStyle/>
          <a:p>
            <a:r>
              <a:rPr lang="sv-SE" dirty="0">
                <a:solidFill>
                  <a:srgbClr val="0F6B69"/>
                </a:solidFill>
              </a:rPr>
              <a:t>April</a:t>
            </a:r>
            <a:r>
              <a:rPr lang="sv-SE" sz="2400" dirty="0">
                <a:solidFill>
                  <a:srgbClr val="0F6B69"/>
                </a:solidFill>
              </a:rPr>
              <a:t> 2025</a:t>
            </a:r>
          </a:p>
        </p:txBody>
      </p:sp>
      <p:sp>
        <p:nvSpPr>
          <p:cNvPr id="5" name="Underrubrik 1">
            <a:extLst>
              <a:ext uri="{FF2B5EF4-FFF2-40B4-BE49-F238E27FC236}">
                <a16:creationId xmlns:a16="http://schemas.microsoft.com/office/drawing/2014/main" id="{76657F26-6EC7-7E81-CA82-E0EDB3AE5B0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95999" y="4387956"/>
            <a:ext cx="5980771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v-SE" sz="2400" dirty="0">
                <a:solidFill>
                  <a:srgbClr val="0F6B69"/>
                </a:solidFill>
              </a:rPr>
              <a:t>Rapport 2025:06</a:t>
            </a:r>
          </a:p>
        </p:txBody>
      </p:sp>
    </p:spTree>
    <p:extLst>
      <p:ext uri="{BB962C8B-B14F-4D97-AF65-F5344CB8AC3E}">
        <p14:creationId xmlns:p14="http://schemas.microsoft.com/office/powerpoint/2010/main" val="35183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1998117" y="-420151"/>
            <a:ext cx="8355777" cy="8392862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A1EE8FB-ADFF-4828-95B6-1C4F3325A0A1}"/>
              </a:ext>
            </a:extLst>
          </p:cNvPr>
          <p:cNvSpPr txBox="1">
            <a:spLocks/>
          </p:cNvSpPr>
          <p:nvPr/>
        </p:nvSpPr>
        <p:spPr>
          <a:xfrm>
            <a:off x="6176006" y="4392090"/>
            <a:ext cx="3780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kern="0" dirty="0">
                <a:solidFill>
                  <a:srgbClr val="0F6B69"/>
                </a:solidFill>
              </a:rPr>
              <a:t>MER INFORMATION </a:t>
            </a:r>
            <a:br>
              <a:rPr lang="sv-SE" sz="2000" b="1" kern="0" dirty="0">
                <a:solidFill>
                  <a:srgbClr val="0F6B69"/>
                </a:solidFill>
              </a:rPr>
            </a:br>
            <a:r>
              <a:rPr lang="sv-SE" sz="2000" dirty="0">
                <a:solidFill>
                  <a:srgbClr val="0F6B69"/>
                </a:solidFill>
              </a:rPr>
              <a:t>Jenny Westin</a:t>
            </a:r>
          </a:p>
          <a:p>
            <a:r>
              <a:rPr lang="sv-SE" sz="2000" dirty="0">
                <a:solidFill>
                  <a:srgbClr val="0F6B6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jenny.westin@avfallsverige.se</a:t>
            </a:r>
            <a:endParaRPr lang="sv-SE" sz="2000" dirty="0">
              <a:solidFill>
                <a:srgbClr val="0F6B69"/>
              </a:solidFill>
            </a:endParaRPr>
          </a:p>
        </p:txBody>
      </p:sp>
      <p:cxnSp>
        <p:nvCxnSpPr>
          <p:cNvPr id="2" name="Rak 1">
            <a:extLst>
              <a:ext uri="{FF2B5EF4-FFF2-40B4-BE49-F238E27FC236}">
                <a16:creationId xmlns:a16="http://schemas.microsoft.com/office/drawing/2014/main" id="{8A7A11D4-FD0C-A067-1CF7-A811BCB082D6}"/>
              </a:ext>
            </a:extLst>
          </p:cNvPr>
          <p:cNvCxnSpPr>
            <a:cxnSpLocks/>
          </p:cNvCxnSpPr>
          <p:nvPr/>
        </p:nvCxnSpPr>
        <p:spPr>
          <a:xfrm>
            <a:off x="6094816" y="2095500"/>
            <a:ext cx="0" cy="3691761"/>
          </a:xfrm>
          <a:prstGeom prst="line">
            <a:avLst/>
          </a:prstGeom>
          <a:ln w="57150">
            <a:solidFill>
              <a:srgbClr val="416D6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19BF29D1-13AB-97C0-8639-106F9390BC44}"/>
              </a:ext>
            </a:extLst>
          </p:cNvPr>
          <p:cNvSpPr txBox="1"/>
          <p:nvPr/>
        </p:nvSpPr>
        <p:spPr>
          <a:xfrm>
            <a:off x="6176005" y="2453872"/>
            <a:ext cx="36250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b="1" kern="0">
                <a:solidFill>
                  <a:srgbClr val="0F6B69"/>
                </a:solidFill>
              </a:rPr>
              <a:t>RAPPORTEN FINNS FÖR NEDLADDNING </a:t>
            </a:r>
            <a:br>
              <a:rPr lang="sv-SE" sz="2000" kern="0">
                <a:solidFill>
                  <a:srgbClr val="0F6B69"/>
                </a:solidFill>
              </a:rPr>
            </a:br>
            <a:r>
              <a:rPr lang="sv-SE" i="1" kern="0">
                <a:solidFill>
                  <a:srgbClr val="0F6B69"/>
                </a:solidFill>
              </a:rPr>
              <a:t>(kostnadsfritt för Avfall Sveriges medlemmar) </a:t>
            </a:r>
            <a:br>
              <a:rPr lang="sv-SE" kern="0">
                <a:solidFill>
                  <a:srgbClr val="0F6B69"/>
                </a:solidFill>
              </a:rPr>
            </a:br>
            <a:r>
              <a:rPr lang="sv-SE" sz="2000" kern="0">
                <a:solidFill>
                  <a:srgbClr val="0F6B69"/>
                </a:solidFill>
              </a:rPr>
              <a:t>på </a:t>
            </a:r>
            <a:r>
              <a:rPr lang="sv-SE" sz="2000" b="1" kern="0">
                <a:solidFill>
                  <a:srgbClr val="0F6B6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Avfall Sveriges hemsida</a:t>
            </a:r>
            <a:endParaRPr lang="sv-SE" sz="2000" b="1" kern="0">
              <a:solidFill>
                <a:srgbClr val="0F6B69"/>
              </a:solidFill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10CF6F9A-F1BF-0ABA-2B4D-A427CCAC69EE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19440B7-162A-35CD-ADF0-7DE6D2C3A07B}"/>
              </a:ext>
            </a:extLst>
          </p:cNvPr>
          <p:cNvSpPr txBox="1"/>
          <p:nvPr/>
        </p:nvSpPr>
        <p:spPr>
          <a:xfrm>
            <a:off x="3300625" y="1255136"/>
            <a:ext cx="55883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4000" b="1">
                <a:solidFill>
                  <a:srgbClr val="0F6B69"/>
                </a:solidFill>
                <a:latin typeface="Georgia" panose="02040502050405020303" pitchFamily="18" charset="0"/>
              </a:rPr>
              <a:t>Rapportinformation</a:t>
            </a:r>
            <a:endParaRPr lang="sv-SE" sz="4400" b="1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latshållare för bild 5" descr="En bild som visar mönster, stygn&#10;&#10;AI-genererat innehåll kan vara felaktigt.">
            <a:extLst>
              <a:ext uri="{FF2B5EF4-FFF2-40B4-BE49-F238E27FC236}">
                <a16:creationId xmlns:a16="http://schemas.microsoft.com/office/drawing/2014/main" id="{4D06C906-476B-BC12-7C21-4D3C330D3F0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216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 4">
            <a:extLst>
              <a:ext uri="{FF2B5EF4-FFF2-40B4-BE49-F238E27FC236}">
                <a16:creationId xmlns:a16="http://schemas.microsoft.com/office/drawing/2014/main" id="{197EAF60-8526-38FE-8132-E01A1ADB6FE2}"/>
              </a:ext>
            </a:extLst>
          </p:cNvPr>
          <p:cNvSpPr/>
          <p:nvPr/>
        </p:nvSpPr>
        <p:spPr>
          <a:xfrm>
            <a:off x="3209922" y="542927"/>
            <a:ext cx="5772144" cy="577214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AD0D48FF-D1B6-E84E-AA82-E77ADDBEF91F}"/>
              </a:ext>
            </a:extLst>
          </p:cNvPr>
          <p:cNvSpPr txBox="1">
            <a:spLocks/>
          </p:cNvSpPr>
          <p:nvPr/>
        </p:nvSpPr>
        <p:spPr>
          <a:xfrm>
            <a:off x="3861741" y="3800434"/>
            <a:ext cx="4468517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kern="1200">
                <a:solidFill>
                  <a:srgbClr val="416D70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>
                <a:solidFill>
                  <a:srgbClr val="006766"/>
                </a:solidFill>
              </a:rPr>
              <a:t>www.avfallsverige.se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FED93B9-C310-48FB-9657-E75C0A9A3917}"/>
              </a:ext>
            </a:extLst>
          </p:cNvPr>
          <p:cNvSpPr txBox="1"/>
          <p:nvPr/>
        </p:nvSpPr>
        <p:spPr>
          <a:xfrm>
            <a:off x="4429573" y="2875001"/>
            <a:ext cx="33328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b="1">
                <a:solidFill>
                  <a:srgbClr val="006766"/>
                </a:solidFill>
              </a:rPr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1663461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1468551" y="-1219368"/>
            <a:ext cx="9254897" cy="9295973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918E95C-DB73-353B-6D96-517E713B2EC4}"/>
              </a:ext>
            </a:extLst>
          </p:cNvPr>
          <p:cNvSpPr txBox="1"/>
          <p:nvPr/>
        </p:nvSpPr>
        <p:spPr>
          <a:xfrm>
            <a:off x="3105435" y="493625"/>
            <a:ext cx="59811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4000" b="1">
                <a:solidFill>
                  <a:srgbClr val="0F6B69"/>
                </a:solidFill>
                <a:latin typeface="Georgia" panose="02040502050405020303" pitchFamily="18" charset="0"/>
              </a:rPr>
              <a:t>Avfall Sveriges</a:t>
            </a:r>
            <a:br>
              <a:rPr lang="sv-SE" sz="4000" b="1">
                <a:solidFill>
                  <a:srgbClr val="0F6B69"/>
                </a:solidFill>
                <a:latin typeface="Georgia" panose="02040502050405020303" pitchFamily="18" charset="0"/>
              </a:rPr>
            </a:br>
            <a:r>
              <a:rPr lang="sv-SE" sz="4000" b="1">
                <a:solidFill>
                  <a:srgbClr val="0F6B69"/>
                </a:solidFill>
                <a:latin typeface="Georgia" panose="02040502050405020303" pitchFamily="18" charset="0"/>
              </a:rPr>
              <a:t>utvecklingssatsningar</a:t>
            </a:r>
            <a:endParaRPr lang="sv-SE" sz="4800" b="1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A1EE8FB-ADFF-4828-95B6-1C4F3325A0A1}"/>
              </a:ext>
            </a:extLst>
          </p:cNvPr>
          <p:cNvSpPr txBox="1">
            <a:spLocks/>
          </p:cNvSpPr>
          <p:nvPr/>
        </p:nvSpPr>
        <p:spPr>
          <a:xfrm>
            <a:off x="2591937" y="1817064"/>
            <a:ext cx="70081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000">
                <a:solidFill>
                  <a:srgbClr val="0F6B69"/>
                </a:solidFill>
              </a:rPr>
              <a:t>Syftet med Avfall Sveriges utvecklingssatsning är att genom </a:t>
            </a:r>
            <a:r>
              <a:rPr lang="sv-SE" sz="2000" b="1">
                <a:solidFill>
                  <a:srgbClr val="0F6B69"/>
                </a:solidFill>
              </a:rPr>
              <a:t>samordnade</a:t>
            </a:r>
            <a:r>
              <a:rPr lang="sv-SE" sz="2000">
                <a:solidFill>
                  <a:srgbClr val="0F6B69"/>
                </a:solidFill>
              </a:rPr>
              <a:t> insatser </a:t>
            </a:r>
            <a:r>
              <a:rPr lang="sv-SE" sz="2000" b="1">
                <a:solidFill>
                  <a:srgbClr val="0F6B69"/>
                </a:solidFill>
              </a:rPr>
              <a:t>främja</a:t>
            </a:r>
            <a:r>
              <a:rPr lang="sv-SE" sz="2000">
                <a:solidFill>
                  <a:srgbClr val="0F6B69"/>
                </a:solidFill>
              </a:rPr>
              <a:t> </a:t>
            </a:r>
            <a:r>
              <a:rPr lang="sv-SE" sz="2000" b="1">
                <a:solidFill>
                  <a:srgbClr val="0F6B69"/>
                </a:solidFill>
              </a:rPr>
              <a:t>medlemmarnas</a:t>
            </a:r>
            <a:r>
              <a:rPr lang="sv-SE" sz="2000">
                <a:solidFill>
                  <a:srgbClr val="0F6B69"/>
                </a:solidFill>
              </a:rPr>
              <a:t> </a:t>
            </a:r>
            <a:r>
              <a:rPr lang="sv-SE" sz="2000" i="1">
                <a:solidFill>
                  <a:srgbClr val="0F6B69"/>
                </a:solidFill>
              </a:rPr>
              <a:t>verksamhetsutveckling</a:t>
            </a:r>
            <a:r>
              <a:rPr lang="sv-SE" sz="2000">
                <a:solidFill>
                  <a:srgbClr val="0F6B69"/>
                </a:solidFill>
              </a:rPr>
              <a:t> för en </a:t>
            </a:r>
            <a:r>
              <a:rPr lang="sv-SE" sz="2000" b="1">
                <a:solidFill>
                  <a:srgbClr val="0F6B69"/>
                </a:solidFill>
              </a:rPr>
              <a:t>avfallshantering</a:t>
            </a:r>
            <a:r>
              <a:rPr lang="sv-SE" sz="2000">
                <a:solidFill>
                  <a:srgbClr val="0F6B69"/>
                </a:solidFill>
              </a:rPr>
              <a:t> som är miljöriktig och hållbar utifrån ett samhällsansvar. </a:t>
            </a:r>
            <a:br>
              <a:rPr lang="sv-SE" sz="2000">
                <a:solidFill>
                  <a:srgbClr val="0F6B69"/>
                </a:solidFill>
              </a:rPr>
            </a:br>
            <a:endParaRPr lang="sv-SE" sz="2000">
              <a:solidFill>
                <a:srgbClr val="0F6B69"/>
              </a:solidFill>
            </a:endParaRPr>
          </a:p>
          <a:p>
            <a:pPr algn="ctr"/>
            <a:r>
              <a:rPr lang="sv-SE" sz="2000">
                <a:solidFill>
                  <a:srgbClr val="0F6B69"/>
                </a:solidFill>
              </a:rPr>
              <a:t>Utvecklingssatsningens </a:t>
            </a:r>
            <a:r>
              <a:rPr lang="sv-SE" sz="2000" i="1">
                <a:solidFill>
                  <a:srgbClr val="0F6B69"/>
                </a:solidFill>
              </a:rPr>
              <a:t>inriktning</a:t>
            </a:r>
            <a:r>
              <a:rPr lang="sv-SE" sz="2000">
                <a:solidFill>
                  <a:srgbClr val="0F6B69"/>
                </a:solidFill>
              </a:rPr>
              <a:t> utgår från medlemmarnas behov, är starkt </a:t>
            </a:r>
            <a:r>
              <a:rPr lang="sv-SE" sz="2000" i="1">
                <a:solidFill>
                  <a:srgbClr val="0F6B69"/>
                </a:solidFill>
              </a:rPr>
              <a:t>medlemsförankrad</a:t>
            </a:r>
            <a:r>
              <a:rPr lang="sv-SE" sz="2000">
                <a:solidFill>
                  <a:srgbClr val="0F6B69"/>
                </a:solidFill>
              </a:rPr>
              <a:t>, framförallt genom arbetsgrupperna, och har sin grund i </a:t>
            </a:r>
            <a:r>
              <a:rPr lang="sv-SE" sz="2000" i="1">
                <a:solidFill>
                  <a:srgbClr val="0F6B69"/>
                </a:solidFill>
              </a:rPr>
              <a:t>Avfall Sveriges vision </a:t>
            </a:r>
            <a:r>
              <a:rPr lang="sv-SE" sz="2000" b="1" i="1">
                <a:solidFill>
                  <a:srgbClr val="0F6B69"/>
                </a:solidFill>
              </a:rPr>
              <a:t>”Det finns inget avfall”. </a:t>
            </a:r>
            <a:br>
              <a:rPr lang="sv-SE" sz="2000" b="1" i="1">
                <a:solidFill>
                  <a:srgbClr val="0F6B69"/>
                </a:solidFill>
              </a:rPr>
            </a:br>
            <a:endParaRPr lang="sv-SE" sz="2000" b="1" i="1">
              <a:solidFill>
                <a:srgbClr val="0F6B69"/>
              </a:solidFill>
            </a:endParaRPr>
          </a:p>
          <a:p>
            <a:pPr algn="ctr"/>
            <a:r>
              <a:rPr lang="sv-SE" sz="2000" b="1">
                <a:solidFill>
                  <a:srgbClr val="0F6B69"/>
                </a:solidFill>
              </a:rPr>
              <a:t>Särskilda satsningar</a:t>
            </a:r>
          </a:p>
          <a:p>
            <a:pPr algn="ctr"/>
            <a:r>
              <a:rPr lang="sv-SE" sz="2000">
                <a:solidFill>
                  <a:srgbClr val="0F6B69"/>
                </a:solidFill>
              </a:rPr>
              <a:t>Arbetsgrupperna för energiåtervinning, biologisk återvinning och avfallsanläggningar har </a:t>
            </a:r>
            <a:r>
              <a:rPr lang="sv-SE" sz="2000" i="1">
                <a:solidFill>
                  <a:srgbClr val="0F6B69"/>
                </a:solidFill>
              </a:rPr>
              <a:t>egna utvecklingssatsningar</a:t>
            </a:r>
            <a:r>
              <a:rPr lang="sv-SE" sz="2000">
                <a:solidFill>
                  <a:srgbClr val="0F6B69"/>
                </a:solidFill>
              </a:rPr>
              <a:t> som de själva bekostar och beslutar om.  </a:t>
            </a:r>
          </a:p>
          <a:p>
            <a:pPr algn="ctr"/>
            <a:endParaRPr lang="sv-SE" sz="2000" b="1" i="1">
              <a:solidFill>
                <a:srgbClr val="0F6B69"/>
              </a:solidFill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61966DE-A47D-90D3-2BFD-059674C22C4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2524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2023766" y="-1829937"/>
            <a:ext cx="10951866" cy="1100047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A1EE8FB-ADFF-4828-95B6-1C4F3325A0A1}"/>
              </a:ext>
            </a:extLst>
          </p:cNvPr>
          <p:cNvSpPr txBox="1">
            <a:spLocks/>
          </p:cNvSpPr>
          <p:nvPr/>
        </p:nvSpPr>
        <p:spPr>
          <a:xfrm>
            <a:off x="516654" y="1992917"/>
            <a:ext cx="70081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i="1" dirty="0">
                <a:solidFill>
                  <a:srgbClr val="0F6B69"/>
                </a:solidFill>
              </a:rPr>
              <a:t>Sökande: </a:t>
            </a:r>
            <a:r>
              <a:rPr lang="sv-SE" sz="2000" dirty="0">
                <a:solidFill>
                  <a:srgbClr val="0F6B69"/>
                </a:solidFill>
              </a:rPr>
              <a:t>Ramboll Sverige AB</a:t>
            </a:r>
          </a:p>
          <a:p>
            <a:endParaRPr lang="sv-SE" sz="2000" dirty="0">
              <a:solidFill>
                <a:srgbClr val="0F6B69"/>
              </a:solidFill>
            </a:endParaRPr>
          </a:p>
          <a:p>
            <a:r>
              <a:rPr lang="sv-SE" sz="2000" b="1" i="1" dirty="0">
                <a:solidFill>
                  <a:srgbClr val="0F6B69"/>
                </a:solidFill>
              </a:rPr>
              <a:t>Genomförare:</a:t>
            </a:r>
          </a:p>
          <a:p>
            <a:r>
              <a:rPr lang="sv-SE" sz="2000" dirty="0">
                <a:solidFill>
                  <a:srgbClr val="0F6B69"/>
                </a:solidFill>
              </a:rPr>
              <a:t>Ramboll Sverige AB</a:t>
            </a:r>
          </a:p>
          <a:p>
            <a:endParaRPr lang="sv-SE" sz="2000" dirty="0">
              <a:solidFill>
                <a:srgbClr val="0F6B69"/>
              </a:solidFill>
            </a:endParaRPr>
          </a:p>
          <a:p>
            <a:r>
              <a:rPr lang="sv-SE" sz="2000" b="1" i="1" dirty="0">
                <a:solidFill>
                  <a:srgbClr val="0F6B69"/>
                </a:solidFill>
              </a:rPr>
              <a:t>Projektledare:</a:t>
            </a:r>
          </a:p>
          <a:p>
            <a:r>
              <a:rPr lang="en-US" sz="2000" dirty="0">
                <a:solidFill>
                  <a:srgbClr val="0F6B69"/>
                </a:solidFill>
              </a:rPr>
              <a:t>Tomas </a:t>
            </a:r>
            <a:r>
              <a:rPr lang="en-US" sz="2000" dirty="0" err="1">
                <a:solidFill>
                  <a:srgbClr val="0F6B69"/>
                </a:solidFill>
              </a:rPr>
              <a:t>Thernström</a:t>
            </a:r>
            <a:endParaRPr lang="en-US" sz="2000" dirty="0">
              <a:solidFill>
                <a:srgbClr val="0F6B69"/>
              </a:solidFill>
            </a:endParaRPr>
          </a:p>
          <a:p>
            <a:endParaRPr lang="sv-SE" sz="2000" dirty="0">
              <a:solidFill>
                <a:srgbClr val="0F6B69"/>
              </a:solidFill>
            </a:endParaRPr>
          </a:p>
          <a:p>
            <a:r>
              <a:rPr lang="sv-SE" sz="2000" b="1" i="1" dirty="0">
                <a:solidFill>
                  <a:srgbClr val="0F6B69"/>
                </a:solidFill>
              </a:rPr>
              <a:t>Finansiär:</a:t>
            </a:r>
          </a:p>
          <a:p>
            <a:r>
              <a:rPr lang="sv-SE" sz="2000" dirty="0">
                <a:solidFill>
                  <a:srgbClr val="0F6B69"/>
                </a:solidFill>
              </a:rPr>
              <a:t>Avfall Sveriges utvecklingssatsning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61966DE-A47D-90D3-2BFD-059674C22C4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DD30448-A3FE-9A9F-2E05-D8F09C8DD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5DC22768-B8CA-D367-ACE9-2DF336B32E17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>
                <a:solidFill>
                  <a:srgbClr val="0F6B69"/>
                </a:solidFill>
                <a:latin typeface="Georgia" panose="02040502050405020303" pitchFamily="18" charset="0"/>
              </a:rPr>
              <a:t>Projektinformation</a:t>
            </a:r>
            <a:endParaRPr lang="sv-SE" sz="4800" b="1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36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1464348" y="-3067856"/>
            <a:ext cx="12936295" cy="12993711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826C577-C163-E73C-CE05-735CE417FEC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35EDF84-9562-0CDC-BA93-38920E9B3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79F8A3DF-80B5-DC45-25DF-1268CD2EC0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F0A894B0-603F-13C6-D4F4-A9FCA81526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697" y="2047682"/>
            <a:ext cx="6791403" cy="40356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v-SE" sz="2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Uppdatera Avfall Sveriges rapport U2013:19 ”Volymvikter för avfall”</a:t>
            </a:r>
          </a:p>
          <a:p>
            <a:pPr>
              <a:lnSpc>
                <a:spcPct val="100000"/>
              </a:lnSpc>
            </a:pPr>
            <a:r>
              <a:rPr lang="sv-SE" sz="2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Tillhandahålla tillförlitliga volymvikter som underlättar beräkningar och andra arbetsmoment för Avfall Sveriges medlemmar</a:t>
            </a:r>
          </a:p>
          <a:p>
            <a:pPr>
              <a:lnSpc>
                <a:spcPct val="100000"/>
              </a:lnSpc>
            </a:pPr>
            <a:r>
              <a:rPr lang="sv-SE" sz="2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Övergå från enskilda mätningar till en datadriven metod med ett bredare underlag och fler observationer </a:t>
            </a:r>
            <a:endParaRPr lang="sv-SE" dirty="0"/>
          </a:p>
        </p:txBody>
      </p:sp>
      <p:sp>
        <p:nvSpPr>
          <p:cNvPr id="2" name="Rubrik 2">
            <a:extLst>
              <a:ext uri="{FF2B5EF4-FFF2-40B4-BE49-F238E27FC236}">
                <a16:creationId xmlns:a16="http://schemas.microsoft.com/office/drawing/2014/main" id="{4398B3F3-469C-37D0-ABA1-0E29CF7646D7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Syfte &amp; målsättning</a:t>
            </a:r>
            <a:endParaRPr lang="sv-SE" sz="48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702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9006157" y="6104965"/>
            <a:ext cx="4341126" cy="4360394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C8EEFAA-C212-278E-9308-5127F3E6A888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5630B07C-94CE-2445-F353-EABA3C1ED7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697" y="2047682"/>
            <a:ext cx="6791403" cy="40356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v-SE">
                <a:ea typeface="Calibri" panose="020F0502020204030204" pitchFamily="34" charset="0"/>
                <a:cs typeface="Arial" panose="020B0604020202020204" pitchFamily="34" charset="0"/>
              </a:rPr>
              <a:t>Avfallet delades in i FNI-fraktioner (restavfall, matavfall och förpackningar) samt ÅVC-fraktioner.</a:t>
            </a:r>
          </a:p>
          <a:p>
            <a:pPr>
              <a:lnSpc>
                <a:spcPct val="100000"/>
              </a:lnSpc>
            </a:pPr>
            <a:r>
              <a:rPr lang="sv-SE">
                <a:ea typeface="Calibri" panose="020F0502020204030204" pitchFamily="34" charset="0"/>
                <a:cs typeface="Arial" panose="020B0604020202020204" pitchFamily="34" charset="0"/>
              </a:rPr>
              <a:t>För FNI-fraktioner samarbetade Ramboll med Bintel AB för att genom deras sensorteknik samla in fyllnadsgrader och koppla dessa till kärlens vikt vid tömning.</a:t>
            </a:r>
          </a:p>
          <a:p>
            <a:pPr>
              <a:lnSpc>
                <a:spcPct val="100000"/>
              </a:lnSpc>
            </a:pPr>
            <a:r>
              <a:rPr lang="sv-SE">
                <a:ea typeface="Calibri" panose="020F0502020204030204" pitchFamily="34" charset="0"/>
                <a:cs typeface="Arial" panose="020B0604020202020204" pitchFamily="34" charset="0"/>
              </a:rPr>
              <a:t>För ÅVC-fraktioner bidrog en referensgrupp med representanter från fyra kommunala avfallsorganisationer med primärdata.</a:t>
            </a:r>
          </a:p>
        </p:txBody>
      </p:sp>
      <p:sp>
        <p:nvSpPr>
          <p:cNvPr id="2" name="Rubrik 2">
            <a:extLst>
              <a:ext uri="{FF2B5EF4-FFF2-40B4-BE49-F238E27FC236}">
                <a16:creationId xmlns:a16="http://schemas.microsoft.com/office/drawing/2014/main" id="{3F860522-DF86-777E-5CBB-63A009796F4E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>
                <a:solidFill>
                  <a:schemeClr val="bg1"/>
                </a:solidFill>
                <a:latin typeface="Georgia" panose="02040502050405020303" pitchFamily="18" charset="0"/>
              </a:rPr>
              <a:t>Datainsamling</a:t>
            </a:r>
            <a:endParaRPr lang="sv-SE" sz="4800" b="1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00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6C08556-AE22-D095-3B25-7B3F95BD23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6F1E3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8D5015F-88E7-1884-8B50-397A10A52ACD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6F1E3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4D1E1CA-EFCA-2848-DF60-9A6B031F8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B040378E-6F96-8E84-813A-3DFDA40782BC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F6B69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Resultat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68FE9988-9C86-479D-DE6C-8E39408136C2}"/>
              </a:ext>
            </a:extLst>
          </p:cNvPr>
          <p:cNvSpPr txBox="1">
            <a:spLocks/>
          </p:cNvSpPr>
          <p:nvPr/>
        </p:nvSpPr>
        <p:spPr>
          <a:xfrm>
            <a:off x="509672" y="1695922"/>
            <a:ext cx="4366727" cy="4246158"/>
          </a:xfrm>
        </p:spPr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0F6B69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C26A30-37E3-D0DD-2E2F-12BDC585C28F}"/>
              </a:ext>
            </a:extLst>
          </p:cNvPr>
          <p:cNvSpPr txBox="1"/>
          <p:nvPr/>
        </p:nvSpPr>
        <p:spPr>
          <a:xfrm>
            <a:off x="461546" y="2079767"/>
            <a:ext cx="42646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0F6B69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Resultatet publiceras i två publikationer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000" dirty="0">
                <a:solidFill>
                  <a:srgbClr val="0F6B69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Rapport med tabeller och översiktlig beskrivning av volymvikter och utvecklingsbehov </a:t>
            </a:r>
          </a:p>
          <a:p>
            <a:endParaRPr lang="sv-SE" sz="2400" dirty="0">
              <a:solidFill>
                <a:srgbClr val="0F6B69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000" dirty="0">
                <a:solidFill>
                  <a:srgbClr val="0F6B69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PM med fördjupad metodbeskrivning</a:t>
            </a:r>
          </a:p>
        </p:txBody>
      </p:sp>
      <p:pic>
        <p:nvPicPr>
          <p:cNvPr id="9" name="Bildobjekt 8" descr="En bild som visar text, skärmbild, Teckensnitt, design&#10;&#10;AI-genererat innehåll kan vara felaktigt.">
            <a:extLst>
              <a:ext uri="{FF2B5EF4-FFF2-40B4-BE49-F238E27FC236}">
                <a16:creationId xmlns:a16="http://schemas.microsoft.com/office/drawing/2014/main" id="{05ECC88B-E07A-1503-2DE4-9BB44FA82C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014347" y="1987499"/>
            <a:ext cx="2640046" cy="3698341"/>
          </a:xfrm>
          <a:prstGeom prst="rect">
            <a:avLst/>
          </a:prstGeom>
        </p:spPr>
      </p:pic>
      <p:pic>
        <p:nvPicPr>
          <p:cNvPr id="5" name="Bildobjekt 4" descr="En bild som visar text, skärmbild, Teckensnitt, grafisk design&#10;&#10;AI-genererat innehåll kan vara felaktigt.">
            <a:extLst>
              <a:ext uri="{FF2B5EF4-FFF2-40B4-BE49-F238E27FC236}">
                <a16:creationId xmlns:a16="http://schemas.microsoft.com/office/drawing/2014/main" id="{6D5FA6DF-5418-759C-B2B1-754EB93F8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474" y="2034762"/>
            <a:ext cx="2795910" cy="365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72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6C08556-AE22-D095-3B25-7B3F95BD23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8D5015F-88E7-1884-8B50-397A10A52ACD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4D1E1CA-EFCA-2848-DF60-9A6B031F8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B040378E-6F96-8E84-813A-3DFDA40782BC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Volymvikter för FNI</a:t>
            </a:r>
            <a:endParaRPr lang="sv-SE" sz="48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68FE9988-9C86-479D-DE6C-8E39408136C2}"/>
              </a:ext>
            </a:extLst>
          </p:cNvPr>
          <p:cNvSpPr txBox="1">
            <a:spLocks/>
          </p:cNvSpPr>
          <p:nvPr/>
        </p:nvSpPr>
        <p:spPr>
          <a:xfrm>
            <a:off x="509672" y="1695922"/>
            <a:ext cx="4366727" cy="4246158"/>
          </a:xfrm>
        </p:spPr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§"/>
            </a:pPr>
            <a:r>
              <a:rPr lang="sv-SE" sz="2400" dirty="0">
                <a:solidFill>
                  <a:srgbClr val="0F6B69"/>
                </a:solidFill>
              </a:rPr>
              <a:t>Över 20 000 observationer av FNI-fraktioner - vilket ger en bra grund för statistisk analys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sz="2400" dirty="0">
                <a:solidFill>
                  <a:srgbClr val="0F6B69"/>
                </a:solidFill>
              </a:rPr>
              <a:t>Data för glas- och metall-förpackningar presenteras Q1 2026</a:t>
            </a:r>
          </a:p>
          <a:p>
            <a:pPr marL="342900" indent="-342900">
              <a:buFont typeface="Wingdings" pitchFamily="2" charset="2"/>
              <a:buChar char="§"/>
            </a:pPr>
            <a:endParaRPr lang="sv-SE" sz="2400" dirty="0">
              <a:solidFill>
                <a:srgbClr val="0F6B69"/>
              </a:solidFill>
            </a:endParaRPr>
          </a:p>
        </p:txBody>
      </p:sp>
      <p:pic>
        <p:nvPicPr>
          <p:cNvPr id="5" name="Bildobjekt 4" descr="En bild som visar text, skärmbild, Teckensnitt, nummer&#10;&#10;AI-genererat innehåll kan vara felaktigt.">
            <a:extLst>
              <a:ext uri="{FF2B5EF4-FFF2-40B4-BE49-F238E27FC236}">
                <a16:creationId xmlns:a16="http://schemas.microsoft.com/office/drawing/2014/main" id="{BDF71213-A9FA-DDCC-0F6B-47A6B7BB2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173" y="1695922"/>
            <a:ext cx="48006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45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6C08556-AE22-D095-3B25-7B3F95BD23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6F1E3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8D5015F-88E7-1884-8B50-397A10A52ACD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6F1E3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4D1E1CA-EFCA-2848-DF60-9A6B031F8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B040378E-6F96-8E84-813A-3DFDA40782BC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>
                <a:ln>
                  <a:noFill/>
                </a:ln>
                <a:solidFill>
                  <a:srgbClr val="0F6B69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Volymvikter för ÅVC</a:t>
            </a:r>
            <a:endParaRPr kumimoji="0" lang="sv-SE" sz="4800" b="1" i="0" u="none" strike="noStrike" kern="1200" cap="none" spc="0" normalizeH="0" baseline="0" noProof="0" dirty="0">
              <a:ln>
                <a:noFill/>
              </a:ln>
              <a:solidFill>
                <a:srgbClr val="0F6B69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68FE9988-9C86-479D-DE6C-8E39408136C2}"/>
              </a:ext>
            </a:extLst>
          </p:cNvPr>
          <p:cNvSpPr txBox="1">
            <a:spLocks/>
          </p:cNvSpPr>
          <p:nvPr/>
        </p:nvSpPr>
        <p:spPr>
          <a:xfrm>
            <a:off x="509672" y="1695922"/>
            <a:ext cx="4080435" cy="4246158"/>
          </a:xfrm>
        </p:spPr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§"/>
            </a:pPr>
            <a:r>
              <a:rPr lang="sv-SE" sz="2400" dirty="0">
                <a:solidFill>
                  <a:srgbClr val="0F6B69"/>
                </a:solidFill>
              </a:rPr>
              <a:t>Dataunderlaget för ÅVC-fraktioner inkluderar över 11 000 observationer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0F6B69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pic>
        <p:nvPicPr>
          <p:cNvPr id="8" name="Bildobjekt 7" descr="En bild som visar text, skärmbild, Webbsida, Webbplats&#10;&#10;AI-genererat innehåll kan vara felaktigt.">
            <a:extLst>
              <a:ext uri="{FF2B5EF4-FFF2-40B4-BE49-F238E27FC236}">
                <a16:creationId xmlns:a16="http://schemas.microsoft.com/office/drawing/2014/main" id="{4D06219C-96A0-724D-5559-619A32B0E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510" y="931479"/>
            <a:ext cx="4344276" cy="546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0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1464348" y="-3067856"/>
            <a:ext cx="12936295" cy="12993711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826C577-C163-E73C-CE05-735CE417FEC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9233F123-9175-35FD-349A-B73D8CF87F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v-SE"/>
              <a:t>Datainsamling och volymvikter – Digitala mätmetoder och automatiserad insamling kan öka noggrannheten, förbättra geografisk täckning och möjliggöra trendanalys.</a:t>
            </a:r>
          </a:p>
          <a:p>
            <a:r>
              <a:rPr lang="sv-SE"/>
              <a:t>FNI – Utökad datainsamling krävs, särskilt för förpackningsavfall.</a:t>
            </a:r>
          </a:p>
          <a:p>
            <a:r>
              <a:rPr lang="sv-SE"/>
              <a:t>ÅVC – Bredare dataunderlag behövs, samt fokus på kvalitetssäkring av fyllnadsrapportering och en mer detaljerad uppdelning av inerta material.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35EDF84-9562-0CDC-BA93-38920E9B3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38954D98-D255-248B-625B-F3E6469A7B6C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>
                <a:solidFill>
                  <a:srgbClr val="0F6B69"/>
                </a:solidFill>
                <a:latin typeface="Georgia" panose="02040502050405020303" pitchFamily="18" charset="0"/>
              </a:rPr>
              <a:t>Utvecklingsmöjligheter</a:t>
            </a:r>
            <a:endParaRPr lang="sv-SE" sz="4800" b="1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078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vfallSverige-tema_2024">
  <a:themeElements>
    <a:clrScheme name="AVS_2024">
      <a:dk1>
        <a:srgbClr val="F6F1E3"/>
      </a:dk1>
      <a:lt1>
        <a:srgbClr val="F6F1E3"/>
      </a:lt1>
      <a:dk2>
        <a:srgbClr val="103140"/>
      </a:dk2>
      <a:lt2>
        <a:srgbClr val="609291"/>
      </a:lt2>
      <a:accent1>
        <a:srgbClr val="004763"/>
      </a:accent1>
      <a:accent2>
        <a:srgbClr val="821946"/>
      </a:accent2>
      <a:accent3>
        <a:srgbClr val="C2A245"/>
      </a:accent3>
      <a:accent4>
        <a:srgbClr val="006665"/>
      </a:accent4>
      <a:accent5>
        <a:srgbClr val="AC6878"/>
      </a:accent5>
      <a:accent6>
        <a:srgbClr val="A6BDBC"/>
      </a:accent6>
      <a:hlink>
        <a:srgbClr val="FFFFFE"/>
      </a:hlink>
      <a:folHlink>
        <a:srgbClr val="C2A145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vfallSverige-tema_2024" id="{4CD7FB37-0B74-A14B-A430-8392E12B5DFB}" vid="{128B1696-8250-8945-AB4F-7FA4F89C1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86CEA5ADC5A646961EDEC761E570A0" ma:contentTypeVersion="11" ma:contentTypeDescription="Create a new document." ma:contentTypeScope="" ma:versionID="d814f0d1e069ea0a8a48e114f659919e">
  <xsd:schema xmlns:xsd="http://www.w3.org/2001/XMLSchema" xmlns:xs="http://www.w3.org/2001/XMLSchema" xmlns:p="http://schemas.microsoft.com/office/2006/metadata/properties" xmlns:ns2="a6ce45bd-7aeb-475d-9b20-755016ac38f9" xmlns:ns3="023bc686-b41f-411a-8f4f-e77097706146" targetNamespace="http://schemas.microsoft.com/office/2006/metadata/properties" ma:root="true" ma:fieldsID="a385ada774ea2d6e56b977c7dfebb951" ns2:_="" ns3:_="">
    <xsd:import namespace="a6ce45bd-7aeb-475d-9b20-755016ac38f9"/>
    <xsd:import namespace="023bc686-b41f-411a-8f4f-e770977061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ce45bd-7aeb-475d-9b20-755016ac38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0716b9-ea6c-4544-a4bd-65ac324c60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3bc686-b41f-411a-8f4f-e7709770614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a187f58-e2e3-4f6b-a81d-89a94bff967a}" ma:internalName="TaxCatchAll" ma:showField="CatchAllData" ma:web="023bc686-b41f-411a-8f4f-e770977061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ce45bd-7aeb-475d-9b20-755016ac38f9">
      <Terms xmlns="http://schemas.microsoft.com/office/infopath/2007/PartnerControls"/>
    </lcf76f155ced4ddcb4097134ff3c332f>
    <TaxCatchAll xmlns="023bc686-b41f-411a-8f4f-e7709770614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C97B1F-7547-428B-BC6A-9AABC86262AA}">
  <ds:schemaRefs>
    <ds:schemaRef ds:uri="023bc686-b41f-411a-8f4f-e77097706146"/>
    <ds:schemaRef ds:uri="a6ce45bd-7aeb-475d-9b20-755016ac38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7D1E9EA-1243-41CF-882B-43D84F9E6C8F}">
  <ds:schemaRefs>
    <ds:schemaRef ds:uri="http://purl.org/dc/dcmitype/"/>
    <ds:schemaRef ds:uri="http://schemas.openxmlformats.org/package/2006/metadata/core-properties"/>
    <ds:schemaRef ds:uri="a6ce45bd-7aeb-475d-9b20-755016ac38f9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023bc686-b41f-411a-8f4f-e77097706146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97AE442-C8D1-4F5B-B22B-84ABF0F83C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AvfallSverige-mall</Template>
  <TotalTime>21</TotalTime>
  <Words>347</Words>
  <Application>Microsoft Macintosh PowerPoint</Application>
  <PresentationFormat>Bredbild</PresentationFormat>
  <Paragraphs>48</Paragraphs>
  <Slides>11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7" baseType="lpstr">
      <vt:lpstr>Systemtypsnitt normalt</vt:lpstr>
      <vt:lpstr>Arial</vt:lpstr>
      <vt:lpstr>Calibri</vt:lpstr>
      <vt:lpstr>Georgia</vt:lpstr>
      <vt:lpstr>Wingdings</vt:lpstr>
      <vt:lpstr>AvfallSverige-tema_2024</vt:lpstr>
      <vt:lpstr>Volymvikter för avfall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Carolina Tufvesson</dc:creator>
  <cp:keywords/>
  <dc:description/>
  <cp:lastModifiedBy>Jenny Westin</cp:lastModifiedBy>
  <cp:revision>6</cp:revision>
  <dcterms:created xsi:type="dcterms:W3CDTF">2024-01-22T07:33:06Z</dcterms:created>
  <dcterms:modified xsi:type="dcterms:W3CDTF">2025-09-15T11:54:44Z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0x0101003686CEA5ADC5A646961EDEC761E570A0</vt:lpwstr>
  </property>
  <property fmtid="{D5CDD505-2E9C-101B-9397-08002B2CF9AE}" pid="3" name="MediaServiceImageTags">
    <vt:lpwstr/>
  </property>
  <property fmtid="{D5CDD505-2E9C-101B-9397-08002B2CF9AE}" pid="4" name="MSIP_Label_20ea7001-5c24-4702-a3ac-e436ccb02747_Enabled">
    <vt:lpwstr>true</vt:lpwstr>
  </property>
  <property fmtid="{D5CDD505-2E9C-101B-9397-08002B2CF9AE}" pid="5" name="MSIP_Label_20ea7001-5c24-4702-a3ac-e436ccb02747_SetDate">
    <vt:lpwstr>2025-04-01T08:52:12Z</vt:lpwstr>
  </property>
  <property fmtid="{D5CDD505-2E9C-101B-9397-08002B2CF9AE}" pid="6" name="MSIP_Label_20ea7001-5c24-4702-a3ac-e436ccb02747_Method">
    <vt:lpwstr>Standard</vt:lpwstr>
  </property>
  <property fmtid="{D5CDD505-2E9C-101B-9397-08002B2CF9AE}" pid="7" name="MSIP_Label_20ea7001-5c24-4702-a3ac-e436ccb02747_Name">
    <vt:lpwstr>Confidential</vt:lpwstr>
  </property>
  <property fmtid="{D5CDD505-2E9C-101B-9397-08002B2CF9AE}" pid="8" name="MSIP_Label_20ea7001-5c24-4702-a3ac-e436ccb02747_SiteId">
    <vt:lpwstr>c8823c91-be81-4f89-b024-6c3dd789c106</vt:lpwstr>
  </property>
  <property fmtid="{D5CDD505-2E9C-101B-9397-08002B2CF9AE}" pid="9" name="MSIP_Label_20ea7001-5c24-4702-a3ac-e436ccb02747_ActionId">
    <vt:lpwstr>88085574-8ac0-4ba7-a89d-7dac9f143618</vt:lpwstr>
  </property>
  <property fmtid="{D5CDD505-2E9C-101B-9397-08002B2CF9AE}" pid="10" name="MSIP_Label_20ea7001-5c24-4702-a3ac-e436ccb02747_ContentBits">
    <vt:lpwstr>2</vt:lpwstr>
  </property>
</Properties>
</file>