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6"/>
  </p:notesMasterIdLst>
  <p:sldIdLst>
    <p:sldId id="288" r:id="rId5"/>
    <p:sldId id="272" r:id="rId6"/>
    <p:sldId id="284" r:id="rId7"/>
    <p:sldId id="273" r:id="rId8"/>
    <p:sldId id="277" r:id="rId9"/>
    <p:sldId id="294" r:id="rId10"/>
    <p:sldId id="283" r:id="rId11"/>
    <p:sldId id="293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0F1E"/>
    <a:srgbClr val="F0910A"/>
    <a:srgbClr val="141414"/>
    <a:srgbClr val="BEA064"/>
    <a:srgbClr val="5A6E78"/>
    <a:srgbClr val="004B82"/>
    <a:srgbClr val="006432"/>
    <a:srgbClr val="F6F1E3"/>
    <a:srgbClr val="961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A912F-17F1-48AA-B560-490F301FDA76}" v="261" dt="2025-04-03T05:05:10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819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Eventuell bild. </a:t>
            </a:r>
            <a:br>
              <a:rPr lang="sv-SE"/>
            </a:br>
            <a:r>
              <a:rPr lang="sv-SE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Eventuell bild. </a:t>
            </a:r>
            <a:br>
              <a:rPr lang="sv-SE"/>
            </a:br>
            <a:r>
              <a:rPr lang="sv-SE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Eventuell bild. </a:t>
            </a:r>
            <a:br>
              <a:rPr lang="sv-SE"/>
            </a:br>
            <a:r>
              <a:rPr lang="sv-SE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Name</a:t>
            </a:r>
            <a:r>
              <a:rPr lang="sv-SE"/>
              <a:t> </a:t>
            </a:r>
            <a:r>
              <a:rPr lang="sv-SE" err="1"/>
              <a:t>Nameworth</a:t>
            </a:r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3 april 2025</a:t>
            </a:fld>
            <a:endParaRPr lang="sv-SE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  <p:sldLayoutId id="2147483710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Jenny.westi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523430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sz="4000">
                <a:solidFill>
                  <a:srgbClr val="0F6B69"/>
                </a:solidFill>
              </a:rPr>
              <a:t>Volymvikter för avfall</a:t>
            </a:r>
            <a:endParaRPr lang="sv-SE" sz="40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solidFill>
                  <a:srgbClr val="0F6B69"/>
                </a:solidFill>
              </a:rPr>
              <a:t>April</a:t>
            </a:r>
            <a:r>
              <a:rPr lang="sv-SE" sz="2400" dirty="0">
                <a:solidFill>
                  <a:srgbClr val="0F6B69"/>
                </a:solidFill>
              </a:rPr>
              <a:t> 2025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 2025:06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6" y="4392090"/>
            <a:ext cx="378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Jenny Westin</a:t>
            </a: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jenny.westin@avfallsverige.se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>
                <a:solidFill>
                  <a:srgbClr val="0F6B69"/>
                </a:solidFill>
              </a:rPr>
            </a:br>
            <a:r>
              <a:rPr lang="sv-SE" i="1" kern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>
                <a:solidFill>
                  <a:srgbClr val="0F6B69"/>
                </a:solidFill>
              </a:rPr>
            </a:br>
            <a:r>
              <a:rPr lang="sv-SE" sz="2000" kern="0">
                <a:solidFill>
                  <a:srgbClr val="0F6B69"/>
                </a:solidFill>
              </a:rPr>
              <a:t>på </a:t>
            </a:r>
            <a:r>
              <a:rPr lang="sv-SE" sz="2000" b="1" kern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&#10;&#10;AI-genererat innehåll kan vara felaktigt.">
            <a:extLst>
              <a:ext uri="{FF2B5EF4-FFF2-40B4-BE49-F238E27FC236}">
                <a16:creationId xmlns:a16="http://schemas.microsoft.com/office/drawing/2014/main" id="{4D06C906-476B-BC12-7C21-4D3C330D3F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>
                <a:solidFill>
                  <a:srgbClr val="0F6B69"/>
                </a:solidFill>
              </a:rPr>
              <a:t>samordnade</a:t>
            </a:r>
            <a:r>
              <a:rPr lang="sv-SE" sz="2000">
                <a:solidFill>
                  <a:srgbClr val="0F6B69"/>
                </a:solidFill>
              </a:rPr>
              <a:t> insatser </a:t>
            </a:r>
            <a:r>
              <a:rPr lang="sv-SE" sz="2000" b="1">
                <a:solidFill>
                  <a:srgbClr val="0F6B69"/>
                </a:solidFill>
              </a:rPr>
              <a:t>främja</a:t>
            </a:r>
            <a:r>
              <a:rPr lang="sv-SE" sz="2000">
                <a:solidFill>
                  <a:srgbClr val="0F6B69"/>
                </a:solidFill>
              </a:rPr>
              <a:t> </a:t>
            </a:r>
            <a:r>
              <a:rPr lang="sv-SE" sz="2000" b="1">
                <a:solidFill>
                  <a:srgbClr val="0F6B69"/>
                </a:solidFill>
              </a:rPr>
              <a:t>medlemmarnas</a:t>
            </a:r>
            <a:r>
              <a:rPr lang="sv-SE" sz="2000">
                <a:solidFill>
                  <a:srgbClr val="0F6B69"/>
                </a:solidFill>
              </a:rPr>
              <a:t> </a:t>
            </a:r>
            <a:r>
              <a:rPr lang="sv-SE" sz="2000" i="1">
                <a:solidFill>
                  <a:srgbClr val="0F6B69"/>
                </a:solidFill>
              </a:rPr>
              <a:t>verksamhetsutveckling</a:t>
            </a:r>
            <a:r>
              <a:rPr lang="sv-SE" sz="2000">
                <a:solidFill>
                  <a:srgbClr val="0F6B69"/>
                </a:solidFill>
              </a:rPr>
              <a:t> för en </a:t>
            </a:r>
            <a:r>
              <a:rPr lang="sv-SE" sz="2000" b="1">
                <a:solidFill>
                  <a:srgbClr val="0F6B69"/>
                </a:solidFill>
              </a:rPr>
              <a:t>avfallshantering</a:t>
            </a:r>
            <a:r>
              <a:rPr lang="sv-SE" sz="200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>
                <a:solidFill>
                  <a:srgbClr val="0F6B69"/>
                </a:solidFill>
              </a:rPr>
            </a:br>
            <a:endParaRPr lang="sv-SE" sz="2000">
              <a:solidFill>
                <a:srgbClr val="0F6B69"/>
              </a:solidFill>
            </a:endParaRPr>
          </a:p>
          <a:p>
            <a:pPr algn="ctr"/>
            <a:r>
              <a:rPr lang="sv-SE" sz="2000">
                <a:solidFill>
                  <a:srgbClr val="0F6B69"/>
                </a:solidFill>
              </a:rPr>
              <a:t>Utvecklingssatsningens </a:t>
            </a:r>
            <a:r>
              <a:rPr lang="sv-SE" sz="2000" i="1">
                <a:solidFill>
                  <a:srgbClr val="0F6B69"/>
                </a:solidFill>
              </a:rPr>
              <a:t>inriktning</a:t>
            </a:r>
            <a:r>
              <a:rPr lang="sv-SE" sz="200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>
                <a:solidFill>
                  <a:srgbClr val="0F6B69"/>
                </a:solidFill>
              </a:rPr>
              <a:t>medlemsförankrad</a:t>
            </a:r>
            <a:r>
              <a:rPr lang="sv-SE" sz="200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>
                <a:solidFill>
                  <a:srgbClr val="0F6B69"/>
                </a:solidFill>
              </a:rPr>
              <a:t>Avfall Sveriges vision </a:t>
            </a:r>
            <a:r>
              <a:rPr lang="sv-SE" sz="2000" b="1" i="1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>
                <a:solidFill>
                  <a:srgbClr val="0F6B69"/>
                </a:solidFill>
              </a:rPr>
            </a:br>
            <a:endParaRPr lang="sv-SE" sz="2000" b="1" i="1">
              <a:solidFill>
                <a:srgbClr val="0F6B69"/>
              </a:solidFill>
            </a:endParaRPr>
          </a:p>
          <a:p>
            <a:pPr algn="ctr"/>
            <a:r>
              <a:rPr lang="sv-SE" sz="2000" b="1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>
                <a:solidFill>
                  <a:srgbClr val="0F6B69"/>
                </a:solidFill>
              </a:rPr>
              <a:t>egna utvecklingssatsningar</a:t>
            </a:r>
            <a:r>
              <a:rPr lang="sv-SE" sz="200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0237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 </a:t>
            </a:r>
            <a:r>
              <a:rPr lang="sv-SE" sz="2000" dirty="0">
                <a:solidFill>
                  <a:srgbClr val="0F6B69"/>
                </a:solidFill>
              </a:rPr>
              <a:t>Ramboll Sverige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Ramboll Sverige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sz="2000" dirty="0">
                <a:solidFill>
                  <a:srgbClr val="0F6B69"/>
                </a:solidFill>
              </a:rPr>
              <a:t>Tomas </a:t>
            </a:r>
            <a:r>
              <a:rPr lang="en-US" sz="2000" dirty="0" err="1">
                <a:solidFill>
                  <a:srgbClr val="0F6B69"/>
                </a:solidFill>
              </a:rPr>
              <a:t>Thernström</a:t>
            </a:r>
            <a:endParaRPr lang="en-US" sz="2000" dirty="0">
              <a:solidFill>
                <a:srgbClr val="0F6B69"/>
              </a:solidFill>
            </a:endParaRP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9F8A3DF-80B5-DC45-25DF-1268CD2EC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Uppdatera Avfall Sveriges rapport U2013:19 ”Volymvikter för avfall”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Tillhandahålla tillförlitliga volymvikter som underlättar beräkningar och andra arbetsmoment för Avfall Sveriges medlemmar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Övergå från enskilda mätningar till en datadriven metod med ett bredare underlag och fler observationer </a:t>
            </a: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>
                <a:ea typeface="Calibri" panose="020F0502020204030204" pitchFamily="34" charset="0"/>
                <a:cs typeface="Arial" panose="020B0604020202020204" pitchFamily="34" charset="0"/>
              </a:rPr>
              <a:t>Avfallet delades in i FNI-fraktioner (restavfall, matavfall och förpackningar) samt ÅVC-fraktioner.</a:t>
            </a:r>
          </a:p>
          <a:p>
            <a:pPr>
              <a:lnSpc>
                <a:spcPct val="100000"/>
              </a:lnSpc>
            </a:pPr>
            <a:r>
              <a:rPr lang="sv-SE">
                <a:ea typeface="Calibri" panose="020F0502020204030204" pitchFamily="34" charset="0"/>
                <a:cs typeface="Arial" panose="020B0604020202020204" pitchFamily="34" charset="0"/>
              </a:rPr>
              <a:t>För FNI-fraktioner samarbetade Ramboll med Bintel AB för att genom deras sensorteknik samla in fyllnadsgrader och koppla dessa till kärlens vikt vid tömning.</a:t>
            </a:r>
          </a:p>
          <a:p>
            <a:pPr>
              <a:lnSpc>
                <a:spcPct val="100000"/>
              </a:lnSpc>
            </a:pPr>
            <a:r>
              <a:rPr lang="sv-SE">
                <a:ea typeface="Calibri" panose="020F0502020204030204" pitchFamily="34" charset="0"/>
                <a:cs typeface="Arial" panose="020B0604020202020204" pitchFamily="34" charset="0"/>
              </a:rPr>
              <a:t>För ÅVC-fraktioner bidrog en referensgrupp med representanter från fyra kommunala avfallsorganisationer med primärdata.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>
                <a:solidFill>
                  <a:schemeClr val="bg1"/>
                </a:solidFill>
                <a:latin typeface="Georgia" panose="02040502050405020303" pitchFamily="18" charset="0"/>
              </a:rPr>
              <a:t>Datainsamling</a:t>
            </a:r>
            <a:endParaRPr lang="sv-SE" sz="48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6F1E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6F1E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F6B6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Resultat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8FE9988-9C86-479D-DE6C-8E39408136C2}"/>
              </a:ext>
            </a:extLst>
          </p:cNvPr>
          <p:cNvSpPr txBox="1">
            <a:spLocks/>
          </p:cNvSpPr>
          <p:nvPr/>
        </p:nvSpPr>
        <p:spPr>
          <a:xfrm>
            <a:off x="509672" y="1695922"/>
            <a:ext cx="4366727" cy="4246158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F6B69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BCCDA-FA20-A5A2-29A3-860BAB8D1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82" y="1990271"/>
            <a:ext cx="2609235" cy="36983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C26A30-37E3-D0DD-2E2F-12BDC585C28F}"/>
              </a:ext>
            </a:extLst>
          </p:cNvPr>
          <p:cNvSpPr txBox="1"/>
          <p:nvPr/>
        </p:nvSpPr>
        <p:spPr>
          <a:xfrm>
            <a:off x="461546" y="2079767"/>
            <a:ext cx="4264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0F6B6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Resultatet publiceras i två publikationer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rgbClr val="0F6B6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Rapport med tabeller och översiktlig beskrivning av volymvikter och utvecklingsbehov </a:t>
            </a:r>
          </a:p>
          <a:p>
            <a:endParaRPr lang="sv-SE" sz="2400" dirty="0">
              <a:solidFill>
                <a:srgbClr val="0F6B69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rgbClr val="0F6B6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PM med fördjupad metodbeskrivning</a:t>
            </a:r>
          </a:p>
        </p:txBody>
      </p:sp>
      <p:pic>
        <p:nvPicPr>
          <p:cNvPr id="9" name="Bildobjekt 8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05ECC88B-E07A-1503-2DE4-9BB44FA82C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14347" y="1987499"/>
            <a:ext cx="2640046" cy="36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72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Volymvikter för FNI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8FE9988-9C86-479D-DE6C-8E39408136C2}"/>
              </a:ext>
            </a:extLst>
          </p:cNvPr>
          <p:cNvSpPr txBox="1">
            <a:spLocks/>
          </p:cNvSpPr>
          <p:nvPr/>
        </p:nvSpPr>
        <p:spPr>
          <a:xfrm>
            <a:off x="509672" y="1695922"/>
            <a:ext cx="4366727" cy="4246158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Över 20 000 observationer av FNI-fraktioner - vilket ger en bra grund för statistisk analys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Data för övriga förpackningsfraktioner presenteras Q2 2025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</p:txBody>
      </p:sp>
      <p:pic>
        <p:nvPicPr>
          <p:cNvPr id="8" name="Bildobjekt 7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56861C8D-2B57-F5B3-4266-7DC48734C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10" y="1775943"/>
            <a:ext cx="4692539" cy="37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6F1E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6F1E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F6B6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Volymvikter för ÅVC</a:t>
            </a: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rgbClr val="0F6B69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8FE9988-9C86-479D-DE6C-8E39408136C2}"/>
              </a:ext>
            </a:extLst>
          </p:cNvPr>
          <p:cNvSpPr txBox="1">
            <a:spLocks/>
          </p:cNvSpPr>
          <p:nvPr/>
        </p:nvSpPr>
        <p:spPr>
          <a:xfrm>
            <a:off x="509672" y="1695922"/>
            <a:ext cx="4080435" cy="4246158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Dataunderlaget för ÅVC-fraktioner inkluderar över 11 000 observationer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F6B69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8" name="Bildobjekt 7" descr="En bild som visar text, skärmbild, Webbsida, Webbplats&#10;&#10;AI-genererat innehåll kan vara felaktigt.">
            <a:extLst>
              <a:ext uri="{FF2B5EF4-FFF2-40B4-BE49-F238E27FC236}">
                <a16:creationId xmlns:a16="http://schemas.microsoft.com/office/drawing/2014/main" id="{4D06219C-96A0-724D-5559-619A32B0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510" y="931479"/>
            <a:ext cx="4344276" cy="54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/>
              <a:t>Datainsamling och volymvikter – Digitala mätmetoder och automatiserad insamling kan öka noggrannheten, förbättra geografisk täckning och möjliggöra trendanalys.</a:t>
            </a:r>
          </a:p>
          <a:p>
            <a:r>
              <a:rPr lang="sv-SE"/>
              <a:t>FNI – Utökad datainsamling krävs, särskilt för förpackningsavfall.</a:t>
            </a:r>
          </a:p>
          <a:p>
            <a:r>
              <a:rPr lang="sv-SE"/>
              <a:t>ÅVC – Bredare dataunderlag behövs, samt fokus på kvalitetssäkring av fyllnadsrapportering och en mer detaljerad uppdelning av inerta material.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Utvecklingsmöjligheter</a:t>
            </a:r>
            <a:endParaRPr lang="sv-SE" sz="4800" b="1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ce45bd-7aeb-475d-9b20-755016ac38f9">
      <Terms xmlns="http://schemas.microsoft.com/office/infopath/2007/PartnerControls"/>
    </lcf76f155ced4ddcb4097134ff3c332f>
    <TaxCatchAll xmlns="023bc686-b41f-411a-8f4f-e7709770614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6CEA5ADC5A646961EDEC761E570A0" ma:contentTypeVersion="11" ma:contentTypeDescription="Create a new document." ma:contentTypeScope="" ma:versionID="d814f0d1e069ea0a8a48e114f659919e">
  <xsd:schema xmlns:xsd="http://www.w3.org/2001/XMLSchema" xmlns:xs="http://www.w3.org/2001/XMLSchema" xmlns:p="http://schemas.microsoft.com/office/2006/metadata/properties" xmlns:ns2="a6ce45bd-7aeb-475d-9b20-755016ac38f9" xmlns:ns3="023bc686-b41f-411a-8f4f-e77097706146" targetNamespace="http://schemas.microsoft.com/office/2006/metadata/properties" ma:root="true" ma:fieldsID="a385ada774ea2d6e56b977c7dfebb951" ns2:_="" ns3:_="">
    <xsd:import namespace="a6ce45bd-7aeb-475d-9b20-755016ac38f9"/>
    <xsd:import namespace="023bc686-b41f-411a-8f4f-e770977061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e45bd-7aeb-475d-9b20-755016ac3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bc686-b41f-411a-8f4f-e7709770614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187f58-e2e3-4f6b-a81d-89a94bff967a}" ma:internalName="TaxCatchAll" ma:showField="CatchAllData" ma:web="023bc686-b41f-411a-8f4f-e770977061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D1E9EA-1243-41CF-882B-43D84F9E6C8F}">
  <ds:schemaRefs>
    <ds:schemaRef ds:uri="http://purl.org/dc/dcmitype/"/>
    <ds:schemaRef ds:uri="http://schemas.openxmlformats.org/package/2006/metadata/core-properties"/>
    <ds:schemaRef ds:uri="a6ce45bd-7aeb-475d-9b20-755016ac38f9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023bc686-b41f-411a-8f4f-e7709770614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C97B1F-7547-428B-BC6A-9AABC86262AA}">
  <ds:schemaRefs>
    <ds:schemaRef ds:uri="023bc686-b41f-411a-8f4f-e77097706146"/>
    <ds:schemaRef ds:uri="a6ce45bd-7aeb-475d-9b20-755016ac38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18</TotalTime>
  <Words>346</Words>
  <Application>Microsoft Macintosh PowerPoint</Application>
  <PresentationFormat>Bredbild</PresentationFormat>
  <Paragraphs>48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Systemtypsnitt normalt</vt:lpstr>
      <vt:lpstr>Wingdings</vt:lpstr>
      <vt:lpstr>AvfallSverige-tema_2024</vt:lpstr>
      <vt:lpstr>Volymvikter för avfall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5</cp:revision>
  <dcterms:created xsi:type="dcterms:W3CDTF">2024-01-22T07:33:06Z</dcterms:created>
  <dcterms:modified xsi:type="dcterms:W3CDTF">2025-04-03T08:31:08Z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0x0101003686CEA5ADC5A646961EDEC761E570A0</vt:lpwstr>
  </property>
  <property fmtid="{D5CDD505-2E9C-101B-9397-08002B2CF9AE}" pid="3" name="MediaServiceImageTags">
    <vt:lpwstr/>
  </property>
  <property fmtid="{D5CDD505-2E9C-101B-9397-08002B2CF9AE}" pid="4" name="MSIP_Label_20ea7001-5c24-4702-a3ac-e436ccb02747_Enabled">
    <vt:lpwstr>true</vt:lpwstr>
  </property>
  <property fmtid="{D5CDD505-2E9C-101B-9397-08002B2CF9AE}" pid="5" name="MSIP_Label_20ea7001-5c24-4702-a3ac-e436ccb02747_SetDate">
    <vt:lpwstr>2025-04-01T08:52:12Z</vt:lpwstr>
  </property>
  <property fmtid="{D5CDD505-2E9C-101B-9397-08002B2CF9AE}" pid="6" name="MSIP_Label_20ea7001-5c24-4702-a3ac-e436ccb02747_Method">
    <vt:lpwstr>Standard</vt:lpwstr>
  </property>
  <property fmtid="{D5CDD505-2E9C-101B-9397-08002B2CF9AE}" pid="7" name="MSIP_Label_20ea7001-5c24-4702-a3ac-e436ccb02747_Name">
    <vt:lpwstr>Confidential</vt:lpwstr>
  </property>
  <property fmtid="{D5CDD505-2E9C-101B-9397-08002B2CF9AE}" pid="8" name="MSIP_Label_20ea7001-5c24-4702-a3ac-e436ccb02747_SiteId">
    <vt:lpwstr>c8823c91-be81-4f89-b024-6c3dd789c106</vt:lpwstr>
  </property>
  <property fmtid="{D5CDD505-2E9C-101B-9397-08002B2CF9AE}" pid="9" name="MSIP_Label_20ea7001-5c24-4702-a3ac-e436ccb02747_ActionId">
    <vt:lpwstr>88085574-8ac0-4ba7-a89d-7dac9f143618</vt:lpwstr>
  </property>
  <property fmtid="{D5CDD505-2E9C-101B-9397-08002B2CF9AE}" pid="10" name="MSIP_Label_20ea7001-5c24-4702-a3ac-e436ccb02747_ContentBits">
    <vt:lpwstr>2</vt:lpwstr>
  </property>
</Properties>
</file>