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4" r:id="rId2"/>
    <p:sldId id="265" r:id="rId3"/>
    <p:sldId id="266" r:id="rId4"/>
    <p:sldId id="276" r:id="rId5"/>
    <p:sldId id="270" r:id="rId6"/>
    <p:sldId id="271" r:id="rId7"/>
    <p:sldId id="272" r:id="rId8"/>
    <p:sldId id="273" r:id="rId9"/>
    <p:sldId id="274" r:id="rId10"/>
    <p:sldId id="275" r:id="rId11"/>
    <p:sldId id="268" r:id="rId12"/>
    <p:sldId id="277" r:id="rId13"/>
    <p:sldId id="269"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56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1B96EE-657C-1B46-A4C7-F4ABE7E32975}" v="69" dt="2023-02-06T14:36:47.023"/>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just format 1 - Dekorfärg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33"/>
    <p:restoredTop sz="94684"/>
  </p:normalViewPr>
  <p:slideViewPr>
    <p:cSldViewPr snapToGrid="0" snapToObjects="1">
      <p:cViewPr varScale="1">
        <p:scale>
          <a:sx n="124" d="100"/>
          <a:sy n="124" d="100"/>
        </p:scale>
        <p:origin x="464"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4623F8-B430-2046-B694-FB0FAFDB97CB}" type="datetimeFigureOut">
              <a:rPr lang="sv-SE" smtClean="0"/>
              <a:t>2023-02-07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C78AF-77EE-8146-868A-7BEA0BB9E5F5}" type="slidenum">
              <a:rPr lang="sv-SE" smtClean="0"/>
              <a:t>‹#›</a:t>
            </a:fld>
            <a:endParaRPr lang="sv-SE"/>
          </a:p>
        </p:txBody>
      </p:sp>
    </p:spTree>
    <p:extLst>
      <p:ext uri="{BB962C8B-B14F-4D97-AF65-F5344CB8AC3E}">
        <p14:creationId xmlns:p14="http://schemas.microsoft.com/office/powerpoint/2010/main" val="143129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2296" y="3578111"/>
            <a:ext cx="4067408" cy="1840394"/>
          </a:xfrm>
          <a:prstGeom prst="rect">
            <a:avLst/>
          </a:prstGeom>
        </p:spPr>
      </p:pic>
      <p:sp>
        <p:nvSpPr>
          <p:cNvPr id="6"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9" name="Rubrik 6"/>
          <p:cNvSpPr>
            <a:spLocks noGrp="1"/>
          </p:cNvSpPr>
          <p:nvPr>
            <p:ph type="title" hasCustomPrompt="1"/>
          </p:nvPr>
        </p:nvSpPr>
        <p:spPr>
          <a:xfrm>
            <a:off x="838200" y="1275328"/>
            <a:ext cx="10515600" cy="684101"/>
          </a:xfrm>
        </p:spPr>
        <p:txBody>
          <a:bodyPr/>
          <a:lstStyle>
            <a:lvl1pPr algn="ctr">
              <a:defRPr>
                <a:solidFill>
                  <a:schemeClr val="bg1"/>
                </a:solidFill>
              </a:defRPr>
            </a:lvl1pPr>
          </a:lstStyle>
          <a:p>
            <a:r>
              <a:rPr lang="sv-SE" dirty="0"/>
              <a:t>PRESENTATIONS RUBRIK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lbild bak grundsida">
    <p:bg>
      <p:bgPr>
        <a:solidFill>
          <a:schemeClr val="bg1"/>
        </a:solidFill>
        <a:effectLst/>
      </p:bgPr>
    </p:bg>
    <p:spTree>
      <p:nvGrpSpPr>
        <p:cNvPr id="1" name=""/>
        <p:cNvGrpSpPr/>
        <p:nvPr/>
      </p:nvGrpSpPr>
      <p:grpSpPr>
        <a:xfrm>
          <a:off x="0" y="0"/>
          <a:ext cx="0" cy="0"/>
          <a:chOff x="0" y="0"/>
          <a:chExt cx="0" cy="0"/>
        </a:xfrm>
      </p:grpSpPr>
      <p:sp>
        <p:nvSpPr>
          <p:cNvPr id="4" name="Platshållare för bild 3"/>
          <p:cNvSpPr>
            <a:spLocks noGrp="1"/>
          </p:cNvSpPr>
          <p:nvPr>
            <p:ph type="pic" sz="quarter" idx="12"/>
          </p:nvPr>
        </p:nvSpPr>
        <p:spPr>
          <a:xfrm>
            <a:off x="0" y="0"/>
            <a:ext cx="12192000" cy="6858000"/>
          </a:xfrm>
        </p:spPr>
        <p:txBody>
          <a:bodyPr/>
          <a:lstStyle/>
          <a:p>
            <a:r>
              <a:rPr lang="sv-SE"/>
              <a:t>Klicka på ikonen för att lägga till en bild</a:t>
            </a:r>
          </a:p>
        </p:txBody>
      </p:sp>
      <p:pic>
        <p:nvPicPr>
          <p:cNvPr id="6" name="Picture 7" descr="logvit.png"/>
          <p:cNvPicPr>
            <a:picLocks noChangeAspect="1"/>
          </p:cNvPicPr>
          <p:nvPr userDrawn="1"/>
        </p:nvPicPr>
        <p:blipFill>
          <a:blip r:embed="rId2" cstate="screen">
            <a:alphaModFix amt="99000"/>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
        <p:nvSpPr>
          <p:cNvPr id="2" name="Rubrik 1"/>
          <p:cNvSpPr>
            <a:spLocks noGrp="1"/>
          </p:cNvSpPr>
          <p:nvPr>
            <p:ph type="title" hasCustomPrompt="1"/>
          </p:nvPr>
        </p:nvSpPr>
        <p:spPr>
          <a:xfrm>
            <a:off x="507234" y="512763"/>
            <a:ext cx="11168829"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11160126"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5206524" y="4329592"/>
            <a:ext cx="1778924" cy="523220"/>
          </a:xfrm>
          <a:prstGeom prst="rect">
            <a:avLst/>
          </a:prstGeom>
          <a:noFill/>
        </p:spPr>
        <p:txBody>
          <a:bodyPr wrap="square" rtlCol="0">
            <a:spAutoFit/>
          </a:bodyPr>
          <a:lstStyle/>
          <a:p>
            <a:pPr algn="ctr"/>
            <a:r>
              <a:rPr lang="sv-SE" sz="2800" b="1" dirty="0">
                <a:solidFill>
                  <a:schemeClr val="bg2"/>
                </a:solidFill>
              </a:rPr>
              <a:t>TACK!</a:t>
            </a:r>
            <a:endParaRPr lang="sv-SE" sz="2400" b="1" dirty="0">
              <a:solidFill>
                <a:schemeClr val="bg2"/>
              </a:solidFill>
            </a:endParaRPr>
          </a:p>
        </p:txBody>
      </p:sp>
    </p:spTree>
    <p:extLst>
      <p:ext uri="{BB962C8B-B14F-4D97-AF65-F5344CB8AC3E}">
        <p14:creationId xmlns:p14="http://schemas.microsoft.com/office/powerpoint/2010/main" val="198208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4645680" y="4329592"/>
            <a:ext cx="2900612" cy="523220"/>
          </a:xfrm>
          <a:prstGeom prst="rect">
            <a:avLst/>
          </a:prstGeom>
          <a:noFill/>
        </p:spPr>
        <p:txBody>
          <a:bodyPr wrap="square" rtlCol="0">
            <a:spAutoFit/>
          </a:bodyPr>
          <a:lstStyle/>
          <a:p>
            <a:pPr algn="ctr"/>
            <a:r>
              <a:rPr lang="sv-SE" sz="2800" b="1" dirty="0">
                <a:solidFill>
                  <a:schemeClr val="bg2"/>
                </a:solidFill>
              </a:rPr>
              <a:t>THANK YOU</a:t>
            </a:r>
            <a:endParaRPr lang="sv-SE" sz="2400" b="1" dirty="0">
              <a:solidFill>
                <a:schemeClr val="bg2"/>
              </a:solidFill>
            </a:endParaRPr>
          </a:p>
        </p:txBody>
      </p:sp>
    </p:spTree>
    <p:extLst>
      <p:ext uri="{BB962C8B-B14F-4D97-AF65-F5344CB8AC3E}">
        <p14:creationId xmlns:p14="http://schemas.microsoft.com/office/powerpoint/2010/main" val="181100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ternativ För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7" name="Rubrik 6"/>
          <p:cNvSpPr>
            <a:spLocks noGrp="1"/>
          </p:cNvSpPr>
          <p:nvPr>
            <p:ph type="title" hasCustomPrompt="1"/>
          </p:nvPr>
        </p:nvSpPr>
        <p:spPr>
          <a:xfrm>
            <a:off x="838200" y="1275328"/>
            <a:ext cx="10515600" cy="684101"/>
          </a:xfrm>
        </p:spPr>
        <p:txBody>
          <a:bodyPr/>
          <a:lstStyle>
            <a:lvl1pPr algn="ctr">
              <a:defRPr>
                <a:solidFill>
                  <a:schemeClr val="bg2"/>
                </a:solidFill>
              </a:defRPr>
            </a:lvl1pPr>
          </a:lstStyle>
          <a:p>
            <a:r>
              <a:rPr lang="sv-SE" dirty="0"/>
              <a:t>PRESENTATIONS RUBRIK</a:t>
            </a:r>
          </a:p>
        </p:txBody>
      </p:sp>
      <p:pic>
        <p:nvPicPr>
          <p:cNvPr id="8"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5225" y="3578111"/>
            <a:ext cx="4068384" cy="1840394"/>
          </a:xfrm>
          <a:prstGeom prst="rect">
            <a:avLst/>
          </a:prstGeom>
        </p:spPr>
      </p:pic>
    </p:spTree>
    <p:extLst>
      <p:ext uri="{BB962C8B-B14F-4D97-AF65-F5344CB8AC3E}">
        <p14:creationId xmlns:p14="http://schemas.microsoft.com/office/powerpoint/2010/main" val="173623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a:t>Rubrik</a:t>
            </a:r>
          </a:p>
        </p:txBody>
      </p:sp>
      <p:pic>
        <p:nvPicPr>
          <p:cNvPr id="5" name="Picture 4" descr="log_green_ligg.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sv-SE"/>
              <a:t>Klicka på ikonen för att lägga till en bild</a:t>
            </a:r>
            <a:endParaRPr lang="sv-SE" dirty="0"/>
          </a:p>
        </p:txBody>
      </p:sp>
    </p:spTree>
    <p:extLst>
      <p:ext uri="{BB962C8B-B14F-4D97-AF65-F5344CB8AC3E}">
        <p14:creationId xmlns:p14="http://schemas.microsoft.com/office/powerpoint/2010/main" val="66941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2"/>
            <a:ext cx="10515600" cy="715421"/>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7" r:id="rId8"/>
    <p:sldLayoutId id="2147483658" r:id="rId9"/>
    <p:sldLayoutId id="2147483662"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356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jon.nilsson-djerf@avfallsverige.se" TargetMode="External"/><Relationship Id="rId2" Type="http://schemas.openxmlformats.org/officeDocument/2006/relationships/hyperlink" Target="http://www.avfallsverige.se/"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1524000" y="2113755"/>
            <a:ext cx="9144000" cy="395269"/>
          </a:xfrm>
        </p:spPr>
        <p:txBody>
          <a:bodyPr/>
          <a:lstStyle/>
          <a:p>
            <a:r>
              <a:rPr lang="sv-SE" dirty="0"/>
              <a:t>Rapport 2022:23</a:t>
            </a:r>
          </a:p>
        </p:txBody>
      </p:sp>
      <p:sp>
        <p:nvSpPr>
          <p:cNvPr id="3" name="Rubrik 2"/>
          <p:cNvSpPr>
            <a:spLocks noGrp="1"/>
          </p:cNvSpPr>
          <p:nvPr>
            <p:ph type="title"/>
          </p:nvPr>
        </p:nvSpPr>
        <p:spPr/>
        <p:txBody>
          <a:bodyPr>
            <a:normAutofit fontScale="90000"/>
          </a:bodyPr>
          <a:lstStyle/>
          <a:p>
            <a:r>
              <a:rPr lang="sv-SE" sz="4000" dirty="0" err="1"/>
              <a:t>Unity</a:t>
            </a:r>
            <a:r>
              <a:rPr lang="sv-SE" sz="4000" dirty="0"/>
              <a:t> - Går det att ersätta dagens alla plastvarianter med ett färre antal?</a:t>
            </a:r>
          </a:p>
        </p:txBody>
      </p:sp>
      <p:sp>
        <p:nvSpPr>
          <p:cNvPr id="4" name="Underrubrik 1">
            <a:extLst>
              <a:ext uri="{FF2B5EF4-FFF2-40B4-BE49-F238E27FC236}">
                <a16:creationId xmlns:a16="http://schemas.microsoft.com/office/drawing/2014/main" id="{51CDAAEA-E451-6E4A-8182-3FAB62012F74}"/>
              </a:ext>
            </a:extLst>
          </p:cNvPr>
          <p:cNvSpPr txBox="1">
            <a:spLocks/>
          </p:cNvSpPr>
          <p:nvPr/>
        </p:nvSpPr>
        <p:spPr>
          <a:xfrm>
            <a:off x="1501697" y="2605507"/>
            <a:ext cx="9144000" cy="3952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sv-SE" dirty="0"/>
              <a:t>November 2022</a:t>
            </a:r>
          </a:p>
        </p:txBody>
      </p:sp>
    </p:spTree>
    <p:extLst>
      <p:ext uri="{BB962C8B-B14F-4D97-AF65-F5344CB8AC3E}">
        <p14:creationId xmlns:p14="http://schemas.microsoft.com/office/powerpoint/2010/main" val="925900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06418E-9900-E646-9474-81CD92A328B1}"/>
              </a:ext>
            </a:extLst>
          </p:cNvPr>
          <p:cNvSpPr>
            <a:spLocks noGrp="1"/>
          </p:cNvSpPr>
          <p:nvPr>
            <p:ph type="title"/>
          </p:nvPr>
        </p:nvSpPr>
        <p:spPr/>
        <p:txBody>
          <a:bodyPr/>
          <a:lstStyle/>
          <a:p>
            <a:r>
              <a:rPr lang="sv-SE" sz="3200" dirty="0"/>
              <a:t>Resultatsammanfattning</a:t>
            </a:r>
            <a:endParaRPr lang="sv-SE" dirty="0"/>
          </a:p>
        </p:txBody>
      </p:sp>
      <p:sp>
        <p:nvSpPr>
          <p:cNvPr id="3" name="Platshållare för text 2">
            <a:extLst>
              <a:ext uri="{FF2B5EF4-FFF2-40B4-BE49-F238E27FC236}">
                <a16:creationId xmlns:a16="http://schemas.microsoft.com/office/drawing/2014/main" id="{687D9A21-1E20-9246-B39A-E6E61DCD37E4}"/>
              </a:ext>
            </a:extLst>
          </p:cNvPr>
          <p:cNvSpPr>
            <a:spLocks noGrp="1"/>
          </p:cNvSpPr>
          <p:nvPr>
            <p:ph type="body" sz="quarter" idx="11"/>
          </p:nvPr>
        </p:nvSpPr>
        <p:spPr>
          <a:xfrm>
            <a:off x="515937" y="1397530"/>
            <a:ext cx="10136229" cy="4258203"/>
          </a:xfrm>
        </p:spPr>
        <p:txBody>
          <a:bodyPr>
            <a:normAutofit/>
          </a:bodyPr>
          <a:lstStyle/>
          <a:p>
            <a:pPr marL="285750" indent="-285750">
              <a:buFont typeface="Arial" panose="020B0604020202020204" pitchFamily="34" charset="0"/>
              <a:buChar char="•"/>
            </a:pPr>
            <a:r>
              <a:rPr lang="sv-SE" sz="1800" dirty="0">
                <a:latin typeface="Georgia" panose="02040502050405020303" pitchFamily="18" charset="0"/>
              </a:rPr>
              <a:t>Resultaten visar att ett minskat antal termoplaster kan medföra högre volymer av basplaster. Detta gynnar de som återvinner plast, men också dem som  säljer. Återvunnen plast med jämnare, högre kvalitet till ett lägre pris. </a:t>
            </a:r>
          </a:p>
          <a:p>
            <a:pPr marL="285750" indent="-285750">
              <a:buFont typeface="Arial" panose="020B0604020202020204" pitchFamily="34" charset="0"/>
              <a:buChar char="•"/>
            </a:pPr>
            <a:r>
              <a:rPr lang="sv-SE" sz="1800" dirty="0">
                <a:effectLst/>
                <a:latin typeface="Georgia" panose="02040502050405020303" pitchFamily="18" charset="0"/>
              </a:rPr>
              <a:t>Resultaten visar även att det går att göra en naturlig minskning av antalet termoplastvarianter inom plastbranschen.</a:t>
            </a:r>
          </a:p>
          <a:p>
            <a:pPr marL="285750" indent="-285750">
              <a:buFont typeface="Arial" panose="020B0604020202020204" pitchFamily="34" charset="0"/>
              <a:buChar char="•"/>
            </a:pPr>
            <a:r>
              <a:rPr lang="sv-SE" sz="1800" dirty="0">
                <a:latin typeface="Georgia" panose="02040502050405020303" pitchFamily="18" charset="0"/>
              </a:rPr>
              <a:t>B</a:t>
            </a:r>
            <a:r>
              <a:rPr lang="sv-SE" sz="1800" dirty="0">
                <a:effectLst/>
                <a:latin typeface="Georgia" panose="02040502050405020303" pitchFamily="18" charset="0"/>
              </a:rPr>
              <a:t>ehöver kompletteras med nya lagar och standarder för att uppnå de potentiella miljömässiga och ekonomiska fördelar som en minskning av antalet termoplaster kan ge. </a:t>
            </a:r>
          </a:p>
          <a:p>
            <a:pPr marL="285750" indent="-285750">
              <a:buFont typeface="Arial" panose="020B0604020202020204" pitchFamily="34" charset="0"/>
              <a:buChar char="•"/>
            </a:pPr>
            <a:r>
              <a:rPr lang="sv-SE" sz="1800" dirty="0">
                <a:latin typeface="Georgia" panose="02040502050405020303" pitchFamily="18" charset="0"/>
              </a:rPr>
              <a:t>Åtgärdsförslag för att möjliggöra minskning av antalet termoplastvarianter har identifierats.</a:t>
            </a:r>
          </a:p>
          <a:p>
            <a:endParaRPr lang="sv-SE" sz="1800" dirty="0">
              <a:latin typeface="Georgia" panose="02040502050405020303" pitchFamily="18" charset="0"/>
            </a:endParaRPr>
          </a:p>
          <a:p>
            <a:endParaRPr lang="sv-SE" dirty="0"/>
          </a:p>
        </p:txBody>
      </p:sp>
    </p:spTree>
    <p:extLst>
      <p:ext uri="{BB962C8B-B14F-4D97-AF65-F5344CB8AC3E}">
        <p14:creationId xmlns:p14="http://schemas.microsoft.com/office/powerpoint/2010/main" val="728603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3639A-B709-AB4A-B384-F69AACAF85CC}"/>
              </a:ext>
            </a:extLst>
          </p:cNvPr>
          <p:cNvSpPr>
            <a:spLocks noGrp="1"/>
          </p:cNvSpPr>
          <p:nvPr>
            <p:ph type="title"/>
          </p:nvPr>
        </p:nvSpPr>
        <p:spPr/>
        <p:txBody>
          <a:bodyPr/>
          <a:lstStyle/>
          <a:p>
            <a:r>
              <a:rPr lang="sv-SE" sz="3200" dirty="0"/>
              <a:t>Slutsatser</a:t>
            </a:r>
            <a:endParaRPr lang="sv-SE" dirty="0"/>
          </a:p>
        </p:txBody>
      </p:sp>
      <p:sp>
        <p:nvSpPr>
          <p:cNvPr id="3" name="Platshållare för text 2">
            <a:extLst>
              <a:ext uri="{FF2B5EF4-FFF2-40B4-BE49-F238E27FC236}">
                <a16:creationId xmlns:a16="http://schemas.microsoft.com/office/drawing/2014/main" id="{1F5EF221-8C43-1E4F-8D84-27D8FEA14357}"/>
              </a:ext>
            </a:extLst>
          </p:cNvPr>
          <p:cNvSpPr>
            <a:spLocks noGrp="1"/>
          </p:cNvSpPr>
          <p:nvPr>
            <p:ph type="body" sz="quarter" idx="11"/>
          </p:nvPr>
        </p:nvSpPr>
        <p:spPr/>
        <p:txBody>
          <a:bodyPr>
            <a:normAutofit fontScale="92500" lnSpcReduction="10000"/>
          </a:bodyPr>
          <a:lstStyle/>
          <a:p>
            <a:pPr marL="342900" indent="-342900">
              <a:buFont typeface="Arial" panose="020B0604020202020204" pitchFamily="34" charset="0"/>
              <a:buChar char="•"/>
            </a:pPr>
            <a:r>
              <a:rPr lang="sv-SE" sz="1800" dirty="0">
                <a:latin typeface="Georgia" panose="02040502050405020303" pitchFamily="18" charset="0"/>
              </a:rPr>
              <a:t>Studien visar att de vanligaste termoplasterna är Polypropen (PP), </a:t>
            </a:r>
            <a:r>
              <a:rPr lang="sv-SE" sz="1800" dirty="0" err="1">
                <a:latin typeface="Georgia" panose="02040502050405020303" pitchFamily="18" charset="0"/>
              </a:rPr>
              <a:t>Polyetylen</a:t>
            </a:r>
            <a:r>
              <a:rPr lang="sv-SE" sz="1800" dirty="0">
                <a:latin typeface="Georgia" panose="02040502050405020303" pitchFamily="18" charset="0"/>
              </a:rPr>
              <a:t> (PE), Polyamid (PA), </a:t>
            </a:r>
            <a:r>
              <a:rPr lang="sv-SE" sz="1800" dirty="0" err="1">
                <a:latin typeface="Georgia" panose="02040502050405020303" pitchFamily="18" charset="0"/>
              </a:rPr>
              <a:t>Polyetentereftalat</a:t>
            </a:r>
            <a:r>
              <a:rPr lang="sv-SE" sz="1800" dirty="0">
                <a:latin typeface="Georgia" panose="02040502050405020303" pitchFamily="18" charset="0"/>
              </a:rPr>
              <a:t> (PET), </a:t>
            </a:r>
            <a:r>
              <a:rPr lang="sv-SE" sz="1800" dirty="0" err="1">
                <a:latin typeface="Georgia" panose="02040502050405020303" pitchFamily="18" charset="0"/>
              </a:rPr>
              <a:t>Akrylnitril</a:t>
            </a:r>
            <a:r>
              <a:rPr lang="sv-SE" sz="1800" dirty="0">
                <a:latin typeface="Georgia" panose="02040502050405020303" pitchFamily="18" charset="0"/>
              </a:rPr>
              <a:t>-</a:t>
            </a:r>
            <a:r>
              <a:rPr lang="sv-SE" sz="1800" dirty="0" err="1">
                <a:latin typeface="Georgia" panose="02040502050405020303" pitchFamily="18" charset="0"/>
              </a:rPr>
              <a:t>Butadien</a:t>
            </a:r>
            <a:r>
              <a:rPr lang="sv-SE" sz="1800" dirty="0">
                <a:latin typeface="Georgia" panose="02040502050405020303" pitchFamily="18" charset="0"/>
              </a:rPr>
              <a:t>-Styren (ABS) och Polystyren (PS). </a:t>
            </a:r>
            <a:r>
              <a:rPr lang="sv-SE" sz="1800" dirty="0">
                <a:effectLst/>
                <a:latin typeface="Georgia" panose="02040502050405020303" pitchFamily="18" charset="0"/>
              </a:rPr>
              <a:t>Fler studier på detta område har </a:t>
            </a:r>
            <a:r>
              <a:rPr lang="sv-SE" sz="1800" dirty="0">
                <a:latin typeface="Georgia" panose="02040502050405020303" pitchFamily="18" charset="0"/>
              </a:rPr>
              <a:t>äv</a:t>
            </a:r>
            <a:r>
              <a:rPr lang="sv-SE" sz="1800" dirty="0">
                <a:effectLst/>
                <a:latin typeface="Georgia" panose="02040502050405020303" pitchFamily="18" charset="0"/>
              </a:rPr>
              <a:t>en utförts av Naturvårdsverket</a:t>
            </a:r>
            <a:r>
              <a:rPr lang="sv-SE" sz="1800" dirty="0">
                <a:latin typeface="Georgia" panose="02040502050405020303" pitchFamily="18" charset="0"/>
              </a:rPr>
              <a:t>. </a:t>
            </a:r>
          </a:p>
          <a:p>
            <a:pPr marL="342900" indent="-342900">
              <a:buFont typeface="Arial" panose="020B0604020202020204" pitchFamily="34" charset="0"/>
              <a:buChar char="•"/>
            </a:pPr>
            <a:r>
              <a:rPr lang="sv-SE" sz="1800" dirty="0">
                <a:latin typeface="Georgia" panose="02040502050405020303" pitchFamily="18" charset="0"/>
              </a:rPr>
              <a:t>Möjligheter och utmaningar med att ersätta dagens stora antal termoplaster med ett färre antal. </a:t>
            </a:r>
            <a:br>
              <a:rPr lang="sv-SE" sz="1800" dirty="0">
                <a:latin typeface="Georgia" panose="02040502050405020303" pitchFamily="18" charset="0"/>
              </a:rPr>
            </a:br>
            <a:r>
              <a:rPr lang="sv-SE" sz="1800" dirty="0">
                <a:latin typeface="Georgia" panose="02040502050405020303" pitchFamily="18" charset="0"/>
              </a:rPr>
              <a:t>Men antalet termoplastvarianter måste minska. </a:t>
            </a:r>
          </a:p>
          <a:p>
            <a:pPr marL="342900" indent="-342900">
              <a:buFont typeface="Arial" panose="020B0604020202020204" pitchFamily="34" charset="0"/>
              <a:buChar char="•"/>
            </a:pPr>
            <a:r>
              <a:rPr lang="sv-SE" sz="1800" dirty="0">
                <a:effectLst/>
                <a:latin typeface="Georgia" panose="02040502050405020303" pitchFamily="18" charset="0"/>
              </a:rPr>
              <a:t>Om insamlingen och sorteringen blir bättre så bidrar även det till att plaståtervinnarna får större volymer och renare fraktioner av basplaster. </a:t>
            </a:r>
          </a:p>
          <a:p>
            <a:pPr marL="342900" indent="-342900">
              <a:buFont typeface="Arial" panose="020B0604020202020204" pitchFamily="34" charset="0"/>
              <a:buChar char="•"/>
            </a:pPr>
            <a:r>
              <a:rPr lang="sv-SE" sz="1800" dirty="0">
                <a:latin typeface="Georgia" panose="02040502050405020303" pitchFamily="18" charset="0"/>
              </a:rPr>
              <a:t>Krav på prestanda och specifika egenskaper med exempel</a:t>
            </a:r>
          </a:p>
          <a:p>
            <a:pPr marL="800100" lvl="1" indent="-342900">
              <a:buFont typeface="Arial" panose="020B0604020202020204" pitchFamily="34" charset="0"/>
              <a:buChar char="•"/>
            </a:pPr>
            <a:r>
              <a:rPr lang="sv-SE" sz="1800" dirty="0">
                <a:latin typeface="Georgia" panose="02040502050405020303" pitchFamily="18" charset="0"/>
              </a:rPr>
              <a:t>G</a:t>
            </a:r>
            <a:r>
              <a:rPr lang="sv-SE" sz="1800" dirty="0">
                <a:effectLst/>
                <a:latin typeface="Georgia" panose="02040502050405020303" pitchFamily="18" charset="0"/>
              </a:rPr>
              <a:t>od slagseghet (bilindustrin, vissa hushållsartiklar), god slitstyrka (transportband och skosulor), god kemikaliebeständighet skydd mot oljor och sura produkter men även kemikalier), god färgbeständighet (skydd mot UV-strålning), god fukt- och syrebarriär (livsmedelsförpackningar) samt god återvinningsbarhet samt system för återvinning.</a:t>
            </a:r>
          </a:p>
          <a:p>
            <a:pPr marL="800100" lvl="1" indent="-342900">
              <a:buFont typeface="Arial" panose="020B0604020202020204" pitchFamily="34" charset="0"/>
              <a:buChar char="•"/>
            </a:pPr>
            <a:endParaRPr lang="sv-SE" dirty="0"/>
          </a:p>
          <a:p>
            <a:endParaRPr lang="sv-SE" dirty="0"/>
          </a:p>
        </p:txBody>
      </p:sp>
      <p:pic>
        <p:nvPicPr>
          <p:cNvPr id="6" name="Platshållare för bild 5" descr="En bild som visar inomhus&#10;&#10;Automatiskt genererad beskrivning">
            <a:extLst>
              <a:ext uri="{FF2B5EF4-FFF2-40B4-BE49-F238E27FC236}">
                <a16:creationId xmlns:a16="http://schemas.microsoft.com/office/drawing/2014/main" id="{EBA9A583-E5CE-2D54-7A4C-47A6BCC9776B}"/>
              </a:ext>
            </a:extLst>
          </p:cNvPr>
          <p:cNvPicPr>
            <a:picLocks noGrp="1" noChangeAspect="1"/>
          </p:cNvPicPr>
          <p:nvPr>
            <p:ph type="pic" sz="quarter" idx="12"/>
          </p:nvPr>
        </p:nvPicPr>
        <p:blipFill rotWithShape="1">
          <a:blip r:embed="rId2"/>
          <a:srcRect l="4920" t="-89269" r="2761" b="-133"/>
          <a:stretch/>
        </p:blipFill>
        <p:spPr>
          <a:xfrm>
            <a:off x="7941734" y="1397530"/>
            <a:ext cx="3734330" cy="4258203"/>
          </a:xfrm>
        </p:spPr>
      </p:pic>
    </p:spTree>
    <p:extLst>
      <p:ext uri="{BB962C8B-B14F-4D97-AF65-F5344CB8AC3E}">
        <p14:creationId xmlns:p14="http://schemas.microsoft.com/office/powerpoint/2010/main" val="871741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3639A-B709-AB4A-B384-F69AACAF85CC}"/>
              </a:ext>
            </a:extLst>
          </p:cNvPr>
          <p:cNvSpPr>
            <a:spLocks noGrp="1"/>
          </p:cNvSpPr>
          <p:nvPr>
            <p:ph type="title"/>
          </p:nvPr>
        </p:nvSpPr>
        <p:spPr/>
        <p:txBody>
          <a:bodyPr/>
          <a:lstStyle/>
          <a:p>
            <a:r>
              <a:rPr lang="sv-SE" sz="3200" dirty="0"/>
              <a:t>Åtgärdsförslag</a:t>
            </a:r>
            <a:endParaRPr lang="sv-SE" dirty="0"/>
          </a:p>
        </p:txBody>
      </p:sp>
      <p:sp>
        <p:nvSpPr>
          <p:cNvPr id="3" name="Platshållare för text 2">
            <a:extLst>
              <a:ext uri="{FF2B5EF4-FFF2-40B4-BE49-F238E27FC236}">
                <a16:creationId xmlns:a16="http://schemas.microsoft.com/office/drawing/2014/main" id="{1F5EF221-8C43-1E4F-8D84-27D8FEA14357}"/>
              </a:ext>
            </a:extLst>
          </p:cNvPr>
          <p:cNvSpPr>
            <a:spLocks noGrp="1"/>
          </p:cNvSpPr>
          <p:nvPr>
            <p:ph type="body" sz="quarter" idx="11"/>
          </p:nvPr>
        </p:nvSpPr>
        <p:spPr>
          <a:xfrm>
            <a:off x="507234" y="1150173"/>
            <a:ext cx="11177532" cy="4838645"/>
          </a:xfrm>
        </p:spPr>
        <p:txBody>
          <a:bodyPr>
            <a:normAutofit fontScale="55000" lnSpcReduction="20000"/>
          </a:bodyPr>
          <a:lstStyle/>
          <a:p>
            <a:pPr marL="285750" indent="-285750">
              <a:lnSpc>
                <a:spcPct val="120000"/>
              </a:lnSpc>
              <a:buFont typeface="Arial" panose="020B0604020202020204" pitchFamily="34" charset="0"/>
              <a:buChar char="•"/>
            </a:pPr>
            <a:r>
              <a:rPr lang="sv-SE" sz="2900" dirty="0">
                <a:effectLst/>
                <a:latin typeface="Georgia" panose="02040502050405020303" pitchFamily="18" charset="0"/>
              </a:rPr>
              <a:t>Gör kravspecifikationer på plast mindre hårda där det är möjligt. </a:t>
            </a:r>
          </a:p>
          <a:p>
            <a:pPr marL="285750" indent="-285750">
              <a:lnSpc>
                <a:spcPct val="120000"/>
              </a:lnSpc>
              <a:buFont typeface="Arial" panose="020B0604020202020204" pitchFamily="34" charset="0"/>
              <a:buChar char="•"/>
            </a:pPr>
            <a:r>
              <a:rPr lang="sv-SE" sz="2900" dirty="0">
                <a:effectLst/>
                <a:latin typeface="Georgia" panose="02040502050405020303" pitchFamily="18" charset="0"/>
              </a:rPr>
              <a:t>Standardisera mer branschvis och </a:t>
            </a:r>
            <a:r>
              <a:rPr lang="sv-SE" sz="2900" dirty="0" err="1">
                <a:effectLst/>
                <a:latin typeface="Georgia" panose="02040502050405020303" pitchFamily="18" charset="0"/>
              </a:rPr>
              <a:t>produktvis</a:t>
            </a:r>
            <a:r>
              <a:rPr lang="sv-SE" sz="2900" dirty="0">
                <a:effectLst/>
                <a:latin typeface="Georgia" panose="02040502050405020303" pitchFamily="18" charset="0"/>
              </a:rPr>
              <a:t> och tillåt bara ett visst urval av plaster, särskilt har tillverkare med få leverantörer större möjlighet att kunna komma </a:t>
            </a:r>
            <a:r>
              <a:rPr lang="sv-SE" sz="2900" dirty="0">
                <a:latin typeface="Georgia" panose="02040502050405020303" pitchFamily="18" charset="0"/>
              </a:rPr>
              <a:t>öv</a:t>
            </a:r>
            <a:r>
              <a:rPr lang="sv-SE" sz="2900" dirty="0">
                <a:effectLst/>
                <a:latin typeface="Georgia" panose="02040502050405020303" pitchFamily="18" charset="0"/>
              </a:rPr>
              <a:t>erens om att använda ett begränsat antal plastsorter än tillverkare med många leverantörer. </a:t>
            </a:r>
          </a:p>
          <a:p>
            <a:pPr marL="285750" indent="-285750">
              <a:lnSpc>
                <a:spcPct val="120000"/>
              </a:lnSpc>
              <a:buFont typeface="Arial" panose="020B0604020202020204" pitchFamily="34" charset="0"/>
              <a:buChar char="•"/>
            </a:pPr>
            <a:r>
              <a:rPr lang="sv-SE" sz="2900" dirty="0">
                <a:effectLst/>
                <a:latin typeface="Georgia" panose="02040502050405020303" pitchFamily="18" charset="0"/>
              </a:rPr>
              <a:t>Tillverkare av plastprodukter kan aktivt försöka att skära ner på antalet plaster de använder, exempelvis kan listor som EU:s </a:t>
            </a:r>
            <a:r>
              <a:rPr lang="sv-SE" sz="2900" dirty="0" err="1">
                <a:effectLst/>
                <a:latin typeface="Georgia" panose="02040502050405020303" pitchFamily="18" charset="0"/>
              </a:rPr>
              <a:t>Substances</a:t>
            </a:r>
            <a:r>
              <a:rPr lang="sv-SE" sz="2900" dirty="0">
                <a:effectLst/>
                <a:latin typeface="Georgia" panose="02040502050405020303" pitchFamily="18" charset="0"/>
              </a:rPr>
              <a:t> </a:t>
            </a:r>
            <a:r>
              <a:rPr lang="sv-SE" sz="2900" dirty="0" err="1">
                <a:effectLst/>
                <a:latin typeface="Georgia" panose="02040502050405020303" pitchFamily="18" charset="0"/>
              </a:rPr>
              <a:t>of</a:t>
            </a:r>
            <a:r>
              <a:rPr lang="sv-SE" sz="2900" dirty="0">
                <a:effectLst/>
                <a:latin typeface="Georgia" panose="02040502050405020303" pitchFamily="18" charset="0"/>
              </a:rPr>
              <a:t> </a:t>
            </a:r>
            <a:r>
              <a:rPr lang="sv-SE" sz="2900" dirty="0" err="1">
                <a:effectLst/>
                <a:latin typeface="Georgia" panose="02040502050405020303" pitchFamily="18" charset="0"/>
              </a:rPr>
              <a:t>Concern</a:t>
            </a:r>
            <a:r>
              <a:rPr lang="sv-SE" sz="2900" dirty="0">
                <a:effectLst/>
                <a:latin typeface="Georgia" panose="02040502050405020303" pitchFamily="18" charset="0"/>
              </a:rPr>
              <a:t> eller Kandidatförteckningen av REACH användas som underlag för vilka plastvarianter som kan vara rimliga att fasa ut. </a:t>
            </a:r>
          </a:p>
          <a:p>
            <a:pPr marL="285750" indent="-285750">
              <a:lnSpc>
                <a:spcPct val="120000"/>
              </a:lnSpc>
              <a:buFont typeface="Arial" panose="020B0604020202020204" pitchFamily="34" charset="0"/>
              <a:buChar char="•"/>
            </a:pPr>
            <a:r>
              <a:rPr lang="sv-SE" sz="2900" dirty="0">
                <a:effectLst/>
                <a:latin typeface="Georgia" panose="02040502050405020303" pitchFamily="18" charset="0"/>
              </a:rPr>
              <a:t>Inför </a:t>
            </a:r>
            <a:r>
              <a:rPr lang="sv-SE" sz="2900" dirty="0">
                <a:latin typeface="Georgia" panose="02040502050405020303" pitchFamily="18" charset="0"/>
              </a:rPr>
              <a:t>märkningssystem </a:t>
            </a:r>
            <a:r>
              <a:rPr lang="sv-SE" sz="2900" dirty="0">
                <a:effectLst/>
                <a:latin typeface="Georgia" panose="02040502050405020303" pitchFamily="18" charset="0"/>
              </a:rPr>
              <a:t>som underlättar sorteringen för individer. </a:t>
            </a:r>
          </a:p>
          <a:p>
            <a:pPr marL="285750" indent="-285750">
              <a:lnSpc>
                <a:spcPct val="120000"/>
              </a:lnSpc>
              <a:buFont typeface="Arial" panose="020B0604020202020204" pitchFamily="34" charset="0"/>
              <a:buChar char="•"/>
            </a:pPr>
            <a:r>
              <a:rPr lang="sv-SE" sz="2900" dirty="0">
                <a:effectLst/>
                <a:latin typeface="Georgia" panose="02040502050405020303" pitchFamily="18" charset="0"/>
              </a:rPr>
              <a:t>Använd transparent och återvunnen plast där det är möjligt. </a:t>
            </a:r>
          </a:p>
          <a:p>
            <a:pPr marL="285750" indent="-285750">
              <a:lnSpc>
                <a:spcPct val="120000"/>
              </a:lnSpc>
              <a:buFont typeface="Arial" panose="020B0604020202020204" pitchFamily="34" charset="0"/>
              <a:buChar char="•"/>
            </a:pPr>
            <a:r>
              <a:rPr lang="sv-SE" sz="2900" dirty="0">
                <a:effectLst/>
                <a:latin typeface="Georgia" panose="02040502050405020303" pitchFamily="18" charset="0"/>
              </a:rPr>
              <a:t>Använd transparent plast i kombination med etiketter snarare än att färga hela förpackningar. </a:t>
            </a:r>
          </a:p>
          <a:p>
            <a:pPr marL="285750" indent="-285750">
              <a:lnSpc>
                <a:spcPct val="120000"/>
              </a:lnSpc>
              <a:buFont typeface="Arial" panose="020B0604020202020204" pitchFamily="34" charset="0"/>
              <a:buChar char="•"/>
            </a:pPr>
            <a:r>
              <a:rPr lang="sv-SE" sz="2900" dirty="0">
                <a:effectLst/>
                <a:latin typeface="Georgia" panose="02040502050405020303" pitchFamily="18" charset="0"/>
              </a:rPr>
              <a:t>Utforma produkter som möjliggör </a:t>
            </a:r>
            <a:r>
              <a:rPr lang="sv-SE" sz="2900" dirty="0">
                <a:latin typeface="Georgia" panose="02040502050405020303" pitchFamily="18" charset="0"/>
              </a:rPr>
              <a:t>å</a:t>
            </a:r>
            <a:r>
              <a:rPr lang="sv-SE" sz="2900" dirty="0">
                <a:effectLst/>
                <a:latin typeface="Georgia" panose="02040502050405020303" pitchFamily="18" charset="0"/>
              </a:rPr>
              <a:t>tervinning.</a:t>
            </a:r>
          </a:p>
          <a:p>
            <a:pPr marL="285750" indent="-285750">
              <a:lnSpc>
                <a:spcPct val="120000"/>
              </a:lnSpc>
              <a:buFont typeface="Arial" panose="020B0604020202020204" pitchFamily="34" charset="0"/>
              <a:buChar char="•"/>
            </a:pPr>
            <a:r>
              <a:rPr lang="sv-SE" sz="2900" dirty="0">
                <a:effectLst/>
                <a:latin typeface="Georgia" panose="02040502050405020303" pitchFamily="18" charset="0"/>
              </a:rPr>
              <a:t>Utöka producentansvaret för plastprodukter samt utöka pantsystemen f</a:t>
            </a:r>
            <a:r>
              <a:rPr lang="sv-SE" sz="2900" dirty="0">
                <a:latin typeface="Georgia" panose="02040502050405020303" pitchFamily="18" charset="0"/>
              </a:rPr>
              <a:t>ör</a:t>
            </a:r>
            <a:r>
              <a:rPr lang="sv-SE" sz="2900" dirty="0">
                <a:effectLst/>
                <a:latin typeface="Georgia" panose="02040502050405020303" pitchFamily="18" charset="0"/>
              </a:rPr>
              <a:t> plastprodukter.</a:t>
            </a:r>
          </a:p>
          <a:p>
            <a:pPr marL="285750" indent="-285750">
              <a:lnSpc>
                <a:spcPct val="120000"/>
              </a:lnSpc>
              <a:buFont typeface="Arial" panose="020B0604020202020204" pitchFamily="34" charset="0"/>
              <a:buChar char="•"/>
            </a:pPr>
            <a:r>
              <a:rPr lang="sv-SE" sz="2900" dirty="0">
                <a:effectLst/>
                <a:latin typeface="Georgia" panose="02040502050405020303" pitchFamily="18" charset="0"/>
              </a:rPr>
              <a:t>Inför tullsatser på importerad plast. </a:t>
            </a:r>
          </a:p>
          <a:p>
            <a:pPr marL="285750" indent="-285750">
              <a:lnSpc>
                <a:spcPct val="120000"/>
              </a:lnSpc>
              <a:buFont typeface="Arial" panose="020B0604020202020204" pitchFamily="34" charset="0"/>
              <a:buChar char="•"/>
            </a:pPr>
            <a:r>
              <a:rPr lang="sv-SE" sz="2900" dirty="0">
                <a:effectLst/>
                <a:latin typeface="Georgia" panose="02040502050405020303" pitchFamily="18" charset="0"/>
              </a:rPr>
              <a:t>Inför kvotplikter på </a:t>
            </a:r>
            <a:r>
              <a:rPr lang="sv-SE" sz="2900" dirty="0">
                <a:latin typeface="Georgia" panose="02040502050405020303" pitchFamily="18" charset="0"/>
              </a:rPr>
              <a:t>å</a:t>
            </a:r>
            <a:r>
              <a:rPr lang="sv-SE" sz="2900" dirty="0">
                <a:effectLst/>
                <a:latin typeface="Georgia" panose="02040502050405020303" pitchFamily="18" charset="0"/>
              </a:rPr>
              <a:t>tervunnen plast. </a:t>
            </a:r>
            <a:endParaRPr lang="sv-SE" sz="2900" dirty="0">
              <a:latin typeface="Georgia" panose="02040502050405020303" pitchFamily="18" charset="0"/>
            </a:endParaRPr>
          </a:p>
          <a:p>
            <a:pPr marL="800100" lvl="1" indent="-342900">
              <a:buFont typeface="Arial" panose="020B0604020202020204" pitchFamily="34" charset="0"/>
              <a:buChar char="•"/>
            </a:pPr>
            <a:endParaRPr lang="sv-SE" dirty="0"/>
          </a:p>
          <a:p>
            <a:endParaRPr lang="sv-SE" dirty="0"/>
          </a:p>
        </p:txBody>
      </p:sp>
    </p:spTree>
    <p:extLst>
      <p:ext uri="{BB962C8B-B14F-4D97-AF65-F5344CB8AC3E}">
        <p14:creationId xmlns:p14="http://schemas.microsoft.com/office/powerpoint/2010/main" val="78726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C75405-E0AD-3E4D-A5AF-2AE73C42BD30}"/>
              </a:ext>
            </a:extLst>
          </p:cNvPr>
          <p:cNvSpPr>
            <a:spLocks noGrp="1"/>
          </p:cNvSpPr>
          <p:nvPr>
            <p:ph type="title"/>
          </p:nvPr>
        </p:nvSpPr>
        <p:spPr/>
        <p:txBody>
          <a:bodyPr>
            <a:noAutofit/>
          </a:bodyPr>
          <a:lstStyle/>
          <a:p>
            <a:r>
              <a:rPr lang="sv-SE" sz="3200" dirty="0"/>
              <a:t>Rapportinformation</a:t>
            </a:r>
          </a:p>
        </p:txBody>
      </p:sp>
      <p:sp>
        <p:nvSpPr>
          <p:cNvPr id="3" name="Platshållare för text 2">
            <a:extLst>
              <a:ext uri="{FF2B5EF4-FFF2-40B4-BE49-F238E27FC236}">
                <a16:creationId xmlns:a16="http://schemas.microsoft.com/office/drawing/2014/main" id="{D0ADCDA3-280B-4B40-998E-17282984CED1}"/>
              </a:ext>
            </a:extLst>
          </p:cNvPr>
          <p:cNvSpPr>
            <a:spLocks noGrp="1"/>
          </p:cNvSpPr>
          <p:nvPr>
            <p:ph type="body" sz="quarter" idx="11"/>
          </p:nvPr>
        </p:nvSpPr>
        <p:spPr/>
        <p:txBody>
          <a:bodyPr/>
          <a:lstStyle/>
          <a:p>
            <a:r>
              <a:rPr lang="sv-SE" kern="0" dirty="0"/>
              <a:t>Rapporten finns för nedladdning (kostnadsfritt för Avfall Sveriges medlemmar) från </a:t>
            </a:r>
            <a:r>
              <a:rPr lang="sv-SE" kern="0" dirty="0">
                <a:hlinkClick r:id="rId2"/>
              </a:rPr>
              <a:t>www.avfallsverige.se</a:t>
            </a:r>
            <a:endParaRPr lang="sv-SE" kern="0" dirty="0"/>
          </a:p>
          <a:p>
            <a:endParaRPr lang="sv-SE" kern="0" dirty="0"/>
          </a:p>
          <a:p>
            <a:r>
              <a:rPr lang="sv-SE" kern="0" dirty="0"/>
              <a:t>Finns även på engelska.</a:t>
            </a:r>
          </a:p>
          <a:p>
            <a:endParaRPr lang="sv-SE" kern="0" dirty="0"/>
          </a:p>
          <a:p>
            <a:r>
              <a:rPr lang="sv-SE" kern="0" dirty="0"/>
              <a:t>Mer information om detta projekt kan du få från:</a:t>
            </a:r>
          </a:p>
          <a:p>
            <a:r>
              <a:rPr lang="sv-SE" kern="0" dirty="0"/>
              <a:t>Rådgivare för materialåtervinning, insamling och transport, Jon Nilsson-Djerf</a:t>
            </a:r>
          </a:p>
          <a:p>
            <a:r>
              <a:rPr lang="sv-SE" kern="0" dirty="0">
                <a:hlinkClick r:id="rId3"/>
              </a:rPr>
              <a:t>jon.nilsson-djerf@avfallsverige.se</a:t>
            </a:r>
            <a:r>
              <a:rPr lang="sv-SE" kern="0" dirty="0"/>
              <a:t> </a:t>
            </a:r>
          </a:p>
          <a:p>
            <a:endParaRPr lang="sv-SE" kern="0" dirty="0"/>
          </a:p>
          <a:p>
            <a:endParaRPr lang="sv-SE" kern="0" dirty="0"/>
          </a:p>
          <a:p>
            <a:endParaRPr lang="sv-SE" dirty="0"/>
          </a:p>
        </p:txBody>
      </p:sp>
    </p:spTree>
    <p:extLst>
      <p:ext uri="{BB962C8B-B14F-4D97-AF65-F5344CB8AC3E}">
        <p14:creationId xmlns:p14="http://schemas.microsoft.com/office/powerpoint/2010/main" val="1580263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D4C68242-003B-9E4A-91C1-577E63AB1CC0}"/>
              </a:ext>
            </a:extLst>
          </p:cNvPr>
          <p:cNvSpPr>
            <a:spLocks noGrp="1"/>
          </p:cNvSpPr>
          <p:nvPr>
            <p:ph type="title"/>
          </p:nvPr>
        </p:nvSpPr>
        <p:spPr>
          <a:xfrm>
            <a:off x="507234" y="512763"/>
            <a:ext cx="10133057" cy="637410"/>
          </a:xfrm>
        </p:spPr>
        <p:txBody>
          <a:bodyPr>
            <a:normAutofit fontScale="90000"/>
          </a:bodyPr>
          <a:lstStyle/>
          <a:p>
            <a:r>
              <a:rPr lang="sv-SE" sz="3200" dirty="0" err="1"/>
              <a:t>Unity</a:t>
            </a:r>
            <a:r>
              <a:rPr lang="sv-SE" sz="3200" dirty="0"/>
              <a:t> - Går det att ersätta dagens alla plastvarianter med ett färre antal?</a:t>
            </a:r>
          </a:p>
        </p:txBody>
      </p:sp>
      <p:sp>
        <p:nvSpPr>
          <p:cNvPr id="11" name="Platshållare för text 10">
            <a:extLst>
              <a:ext uri="{FF2B5EF4-FFF2-40B4-BE49-F238E27FC236}">
                <a16:creationId xmlns:a16="http://schemas.microsoft.com/office/drawing/2014/main" id="{E5B19FCA-C79B-424E-AE84-04A7C935B287}"/>
              </a:ext>
            </a:extLst>
          </p:cNvPr>
          <p:cNvSpPr txBox="1">
            <a:spLocks noGrp="1"/>
          </p:cNvSpPr>
          <p:nvPr>
            <p:ph type="body" sz="quarter" idx="11"/>
          </p:nvPr>
        </p:nvSpPr>
        <p:spPr>
          <a:xfrm>
            <a:off x="515937" y="1397530"/>
            <a:ext cx="8046172" cy="4442242"/>
          </a:xfrm>
          <a:prstGeom prst="rect">
            <a:avLst/>
          </a:prstGeom>
          <a:noFill/>
        </p:spPr>
        <p:txBody>
          <a:bodyPr wrap="square" rtlCol="0">
            <a:spAutoFit/>
          </a:bodyPr>
          <a:lstStyle/>
          <a:p>
            <a:r>
              <a:rPr lang="sv-SE" sz="2000" dirty="0">
                <a:solidFill>
                  <a:srgbClr val="68A2A6"/>
                </a:solidFill>
              </a:rPr>
              <a:t>Genomförare:</a:t>
            </a:r>
          </a:p>
          <a:p>
            <a:r>
              <a:rPr lang="sv-SE" sz="2000" dirty="0">
                <a:solidFill>
                  <a:schemeClr val="tx1"/>
                </a:solidFill>
              </a:rPr>
              <a:t>Mattias Lindahl, Ellen Lundin &amp; Erik Sundin, Linköping universitet </a:t>
            </a:r>
            <a:r>
              <a:rPr lang="sv-SE" sz="2000" dirty="0" err="1">
                <a:solidFill>
                  <a:schemeClr val="tx1"/>
                </a:solidFill>
              </a:rPr>
              <a:t>Rajni</a:t>
            </a:r>
            <a:r>
              <a:rPr lang="sv-SE" sz="2000" dirty="0">
                <a:solidFill>
                  <a:schemeClr val="tx1"/>
                </a:solidFill>
              </a:rPr>
              <a:t> </a:t>
            </a:r>
            <a:r>
              <a:rPr lang="sv-SE" sz="2000" dirty="0" err="1">
                <a:solidFill>
                  <a:schemeClr val="tx1"/>
                </a:solidFill>
              </a:rPr>
              <a:t>Hatti-Kaul</a:t>
            </a:r>
            <a:r>
              <a:rPr lang="sv-SE" dirty="0">
                <a:solidFill>
                  <a:schemeClr val="tx1"/>
                </a:solidFill>
              </a:rPr>
              <a:t>, </a:t>
            </a:r>
            <a:r>
              <a:rPr lang="sv-SE" sz="2000" dirty="0">
                <a:solidFill>
                  <a:schemeClr val="tx1"/>
                </a:solidFill>
              </a:rPr>
              <a:t>Lunds universitet. </a:t>
            </a:r>
          </a:p>
          <a:p>
            <a:endParaRPr lang="sv-SE" sz="2000" dirty="0"/>
          </a:p>
          <a:p>
            <a:r>
              <a:rPr lang="sv-SE" sz="2000" dirty="0">
                <a:solidFill>
                  <a:srgbClr val="68A2A6"/>
                </a:solidFill>
              </a:rPr>
              <a:t>Projektledare:</a:t>
            </a:r>
          </a:p>
          <a:p>
            <a:r>
              <a:rPr lang="sv-SE" sz="2000" dirty="0">
                <a:solidFill>
                  <a:schemeClr val="tx1"/>
                </a:solidFill>
              </a:rPr>
              <a:t>Mattias Lindahl, Linköping universitet</a:t>
            </a:r>
          </a:p>
          <a:p>
            <a:endParaRPr lang="sv-SE" sz="2000" dirty="0"/>
          </a:p>
          <a:p>
            <a:r>
              <a:rPr lang="sv-SE" sz="2000" dirty="0">
                <a:solidFill>
                  <a:srgbClr val="68A2A6"/>
                </a:solidFill>
              </a:rPr>
              <a:t>Finansiärer:</a:t>
            </a:r>
          </a:p>
          <a:p>
            <a:r>
              <a:rPr lang="sv-SE" dirty="0" err="1">
                <a:solidFill>
                  <a:schemeClr val="tx1"/>
                </a:solidFill>
              </a:rPr>
              <a:t>Vinnova</a:t>
            </a:r>
            <a:r>
              <a:rPr lang="sv-SE" dirty="0">
                <a:solidFill>
                  <a:schemeClr val="tx1"/>
                </a:solidFill>
              </a:rPr>
              <a:t>, Naturvårdsverket och Avfall Sveriges utvecklingssatsning. </a:t>
            </a:r>
            <a:r>
              <a:rPr lang="sv-SE" dirty="0" err="1">
                <a:solidFill>
                  <a:schemeClr val="tx1"/>
                </a:solidFill>
              </a:rPr>
              <a:t>Mistra</a:t>
            </a:r>
            <a:r>
              <a:rPr lang="sv-SE" dirty="0">
                <a:solidFill>
                  <a:schemeClr val="tx1"/>
                </a:solidFill>
              </a:rPr>
              <a:t> REES och STEPS har även deltagit som samverkanspartners. </a:t>
            </a:r>
          </a:p>
          <a:p>
            <a:br>
              <a:rPr lang="sv-SE" sz="2000" dirty="0">
                <a:solidFill>
                  <a:schemeClr val="tx1"/>
                </a:solidFill>
              </a:rPr>
            </a:br>
            <a:endParaRPr lang="sv-SE" dirty="0">
              <a:solidFill>
                <a:schemeClr val="tx1"/>
              </a:solidFill>
            </a:endParaRPr>
          </a:p>
        </p:txBody>
      </p:sp>
      <p:pic>
        <p:nvPicPr>
          <p:cNvPr id="1032" name="Picture 8">
            <a:extLst>
              <a:ext uri="{FF2B5EF4-FFF2-40B4-BE49-F238E27FC236}">
                <a16:creationId xmlns:a16="http://schemas.microsoft.com/office/drawing/2014/main" id="{69882FB2-092F-A425-7E0B-2F3031B6EA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02744">
            <a:off x="10091670" y="3138737"/>
            <a:ext cx="1158567" cy="139532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E3420B1B-4520-864C-15E4-C404989C21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321423">
            <a:off x="8819369" y="2039668"/>
            <a:ext cx="2485941" cy="656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67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6BDF98-E1AE-BD40-A7A8-34F968D016D0}"/>
              </a:ext>
            </a:extLst>
          </p:cNvPr>
          <p:cNvSpPr>
            <a:spLocks noGrp="1"/>
          </p:cNvSpPr>
          <p:nvPr>
            <p:ph type="title"/>
          </p:nvPr>
        </p:nvSpPr>
        <p:spPr/>
        <p:txBody>
          <a:bodyPr/>
          <a:lstStyle/>
          <a:p>
            <a:r>
              <a:rPr lang="sv-SE" sz="3200" dirty="0"/>
              <a:t>Bakgrund och syfte</a:t>
            </a:r>
            <a:endParaRPr lang="sv-SE" dirty="0"/>
          </a:p>
        </p:txBody>
      </p:sp>
      <p:sp>
        <p:nvSpPr>
          <p:cNvPr id="3" name="Platshållare för text 2">
            <a:extLst>
              <a:ext uri="{FF2B5EF4-FFF2-40B4-BE49-F238E27FC236}">
                <a16:creationId xmlns:a16="http://schemas.microsoft.com/office/drawing/2014/main" id="{5A6304C6-AD8C-DA49-A719-7CC886847963}"/>
              </a:ext>
            </a:extLst>
          </p:cNvPr>
          <p:cNvSpPr>
            <a:spLocks noGrp="1"/>
          </p:cNvSpPr>
          <p:nvPr>
            <p:ph type="body" sz="quarter" idx="11"/>
          </p:nvPr>
        </p:nvSpPr>
        <p:spPr>
          <a:xfrm>
            <a:off x="523184" y="1234650"/>
            <a:ext cx="11145632" cy="4258203"/>
          </a:xfrm>
        </p:spPr>
        <p:txBody>
          <a:bodyPr>
            <a:normAutofit/>
          </a:bodyPr>
          <a:lstStyle/>
          <a:p>
            <a:pPr marL="285750" indent="-285750">
              <a:buFont typeface="Arial" panose="020B0604020202020204" pitchFamily="34" charset="0"/>
              <a:buChar char="•"/>
            </a:pPr>
            <a:r>
              <a:rPr lang="sv-SE" sz="1800" dirty="0">
                <a:effectLst/>
                <a:latin typeface="Georgia" panose="02040502050405020303" pitchFamily="18" charset="0"/>
              </a:rPr>
              <a:t>Den globala plastanvändningen ökar hela tiden och 2018 uppgick den till nästan 360 miljoner ton.</a:t>
            </a:r>
          </a:p>
          <a:p>
            <a:pPr marL="285750" indent="-285750">
              <a:buFont typeface="Arial" panose="020B0604020202020204" pitchFamily="34" charset="0"/>
              <a:buChar char="•"/>
            </a:pPr>
            <a:r>
              <a:rPr lang="sv-SE" sz="1800" dirty="0">
                <a:effectLst/>
                <a:latin typeface="Georgia" panose="02040502050405020303" pitchFamily="18" charset="0"/>
              </a:rPr>
              <a:t>84 % av den plast som </a:t>
            </a:r>
            <a:r>
              <a:rPr lang="sv-SE" sz="1800" dirty="0" err="1">
                <a:effectLst/>
                <a:latin typeface="Georgia" panose="02040502050405020303" pitchFamily="18" charset="0"/>
              </a:rPr>
              <a:t>resthanteras</a:t>
            </a:r>
            <a:r>
              <a:rPr lang="sv-SE" sz="1800" dirty="0">
                <a:effectLst/>
                <a:latin typeface="Georgia" panose="02040502050405020303" pitchFamily="18" charset="0"/>
              </a:rPr>
              <a:t> varje år </a:t>
            </a:r>
            <a:r>
              <a:rPr lang="sv-SE" sz="1800" dirty="0" err="1">
                <a:effectLst/>
                <a:latin typeface="Georgia" panose="02040502050405020303" pitchFamily="18" charset="0"/>
              </a:rPr>
              <a:t>energiåtervinns</a:t>
            </a:r>
            <a:r>
              <a:rPr lang="sv-SE" sz="1800" dirty="0">
                <a:effectLst/>
                <a:latin typeface="Georgia" panose="02040502050405020303" pitchFamily="18" charset="0"/>
              </a:rPr>
              <a:t> eller deponeras vilket resulterar i stora CO</a:t>
            </a:r>
            <a:r>
              <a:rPr lang="sv-SE" sz="1800" baseline="-25000" dirty="0">
                <a:effectLst/>
                <a:latin typeface="Georgia" panose="02040502050405020303" pitchFamily="18" charset="0"/>
              </a:rPr>
              <a:t>2</a:t>
            </a:r>
            <a:r>
              <a:rPr lang="sv-SE" sz="1800" dirty="0">
                <a:effectLst/>
                <a:latin typeface="Georgia" panose="02040502050405020303" pitchFamily="18" charset="0"/>
              </a:rPr>
              <a:t>-utsläpp. </a:t>
            </a:r>
          </a:p>
          <a:p>
            <a:r>
              <a:rPr lang="sv-SE" sz="1800" dirty="0">
                <a:effectLst/>
                <a:latin typeface="Georgia" panose="02040502050405020303" pitchFamily="18" charset="0"/>
              </a:rPr>
              <a:t>Med utgång i design och fokus på termoplaster har detta projekt studerat om det går att ersätta det stora antalet olika termoplastvarianter med ett mindre antal som har högre prestanda och tydliga specifika egenskaper. </a:t>
            </a:r>
          </a:p>
          <a:p>
            <a:r>
              <a:rPr lang="sv-SE" sz="1800" dirty="0">
                <a:effectLst/>
                <a:latin typeface="Georgia" panose="02040502050405020303" pitchFamily="18" charset="0"/>
              </a:rPr>
              <a:t>Utmaningar som har lyfts fram </a:t>
            </a:r>
            <a:br>
              <a:rPr lang="sv-SE" sz="1800" dirty="0">
                <a:effectLst/>
                <a:latin typeface="Georgia" panose="02040502050405020303" pitchFamily="18" charset="0"/>
              </a:rPr>
            </a:br>
            <a:r>
              <a:rPr lang="sv-SE" sz="1800" dirty="0">
                <a:effectLst/>
                <a:latin typeface="Georgia" panose="02040502050405020303" pitchFamily="18" charset="0"/>
              </a:rPr>
              <a:t>är bl.a. de höga förväntningarna </a:t>
            </a:r>
            <a:br>
              <a:rPr lang="sv-SE" sz="1800" dirty="0">
                <a:effectLst/>
                <a:latin typeface="Georgia" panose="02040502050405020303" pitchFamily="18" charset="0"/>
              </a:rPr>
            </a:br>
            <a:r>
              <a:rPr lang="sv-SE" sz="1800" dirty="0">
                <a:effectLst/>
                <a:latin typeface="Georgia" panose="02040502050405020303" pitchFamily="18" charset="0"/>
              </a:rPr>
              <a:t>på termoplastens kvalitet.</a:t>
            </a:r>
          </a:p>
          <a:p>
            <a:r>
              <a:rPr lang="sv-SE" sz="1800" dirty="0">
                <a:effectLst/>
                <a:latin typeface="Georgia" panose="02040502050405020303" pitchFamily="18" charset="0"/>
              </a:rPr>
              <a:t>Syftet med </a:t>
            </a:r>
            <a:r>
              <a:rPr lang="sv-SE" sz="1800" b="1" dirty="0" err="1">
                <a:effectLst/>
                <a:latin typeface="Georgia" panose="02040502050405020303" pitchFamily="18" charset="0"/>
              </a:rPr>
              <a:t>Unityprojektet</a:t>
            </a:r>
            <a:r>
              <a:rPr lang="sv-SE" sz="1800" dirty="0">
                <a:effectLst/>
                <a:latin typeface="Georgia" panose="02040502050405020303" pitchFamily="18" charset="0"/>
              </a:rPr>
              <a:t> är att </a:t>
            </a:r>
            <a:br>
              <a:rPr lang="sv-SE" sz="1800" dirty="0">
                <a:effectLst/>
                <a:latin typeface="Georgia" panose="02040502050405020303" pitchFamily="18" charset="0"/>
              </a:rPr>
            </a:br>
            <a:r>
              <a:rPr lang="sv-SE" sz="1800" dirty="0">
                <a:effectLst/>
                <a:latin typeface="Georgia" panose="02040502050405020303" pitchFamily="18" charset="0"/>
              </a:rPr>
              <a:t>undersöka inställningen hos </a:t>
            </a:r>
            <a:br>
              <a:rPr lang="sv-SE" sz="1800" dirty="0">
                <a:effectLst/>
                <a:latin typeface="Georgia" panose="02040502050405020303" pitchFamily="18" charset="0"/>
              </a:rPr>
            </a:br>
            <a:r>
              <a:rPr lang="sv-SE" sz="1800" dirty="0">
                <a:effectLst/>
                <a:latin typeface="Georgia" panose="02040502050405020303" pitchFamily="18" charset="0"/>
              </a:rPr>
              <a:t>plastbranschens aktörer till </a:t>
            </a:r>
            <a:br>
              <a:rPr lang="sv-SE" sz="1800" dirty="0">
                <a:effectLst/>
                <a:latin typeface="Georgia" panose="02040502050405020303" pitchFamily="18" charset="0"/>
              </a:rPr>
            </a:br>
            <a:r>
              <a:rPr lang="sv-SE" sz="1800" dirty="0">
                <a:effectLst/>
                <a:latin typeface="Georgia" panose="02040502050405020303" pitchFamily="18" charset="0"/>
              </a:rPr>
              <a:t>möjligheten att minska antalet </a:t>
            </a:r>
            <a:br>
              <a:rPr lang="sv-SE" sz="1800" dirty="0">
                <a:effectLst/>
                <a:latin typeface="Georgia" panose="02040502050405020303" pitchFamily="18" charset="0"/>
              </a:rPr>
            </a:br>
            <a:r>
              <a:rPr lang="sv-SE" sz="1800" dirty="0">
                <a:effectLst/>
                <a:latin typeface="Georgia" panose="02040502050405020303" pitchFamily="18" charset="0"/>
              </a:rPr>
              <a:t>varianter av termoplaster. </a:t>
            </a:r>
          </a:p>
          <a:p>
            <a:endParaRPr lang="sv-SE" sz="1800" dirty="0">
              <a:latin typeface="Georgia" panose="02040502050405020303" pitchFamily="18" charset="0"/>
            </a:endParaRPr>
          </a:p>
          <a:p>
            <a:endParaRPr lang="sv-SE" dirty="0"/>
          </a:p>
        </p:txBody>
      </p:sp>
      <p:sp>
        <p:nvSpPr>
          <p:cNvPr id="7" name="textruta 6">
            <a:extLst>
              <a:ext uri="{FF2B5EF4-FFF2-40B4-BE49-F238E27FC236}">
                <a16:creationId xmlns:a16="http://schemas.microsoft.com/office/drawing/2014/main" id="{564EBB18-ED0B-2D2A-3B21-1550BEB470B1}"/>
              </a:ext>
            </a:extLst>
          </p:cNvPr>
          <p:cNvSpPr txBox="1"/>
          <p:nvPr/>
        </p:nvSpPr>
        <p:spPr>
          <a:xfrm>
            <a:off x="4574251" y="5392517"/>
            <a:ext cx="6258445" cy="461665"/>
          </a:xfrm>
          <a:prstGeom prst="rect">
            <a:avLst/>
          </a:prstGeom>
          <a:noFill/>
        </p:spPr>
        <p:txBody>
          <a:bodyPr wrap="none" rtlCol="0">
            <a:spAutoFit/>
          </a:bodyPr>
          <a:lstStyle/>
          <a:p>
            <a:r>
              <a:rPr lang="sv-SE" sz="1200" i="1" dirty="0"/>
              <a:t>Figur 1. Illustration av ett exempel på hur de nuvarande termoplasterna kan grupperas </a:t>
            </a:r>
            <a:br>
              <a:rPr lang="sv-SE" sz="1200" i="1" dirty="0"/>
            </a:br>
            <a:r>
              <a:rPr lang="sv-SE" sz="1200" i="1" dirty="0"/>
              <a:t>efter liknande egenskaper för att kunna ersättas..</a:t>
            </a:r>
          </a:p>
        </p:txBody>
      </p:sp>
      <p:pic>
        <p:nvPicPr>
          <p:cNvPr id="9" name="Bildobjekt 8">
            <a:extLst>
              <a:ext uri="{FF2B5EF4-FFF2-40B4-BE49-F238E27FC236}">
                <a16:creationId xmlns:a16="http://schemas.microsoft.com/office/drawing/2014/main" id="{484610E9-1F50-4F3D-321B-CC8B13FBC659}"/>
              </a:ext>
            </a:extLst>
          </p:cNvPr>
          <p:cNvPicPr>
            <a:picLocks noChangeAspect="1"/>
          </p:cNvPicPr>
          <p:nvPr/>
        </p:nvPicPr>
        <p:blipFill rotWithShape="1">
          <a:blip r:embed="rId2"/>
          <a:srcRect t="18810"/>
          <a:stretch/>
        </p:blipFill>
        <p:spPr>
          <a:xfrm>
            <a:off x="4574251" y="3123210"/>
            <a:ext cx="6672145" cy="2174526"/>
          </a:xfrm>
          <a:prstGeom prst="rect">
            <a:avLst/>
          </a:prstGeom>
          <a:ln>
            <a:solidFill>
              <a:schemeClr val="tx1"/>
            </a:solidFill>
          </a:ln>
        </p:spPr>
      </p:pic>
    </p:spTree>
    <p:extLst>
      <p:ext uri="{BB962C8B-B14F-4D97-AF65-F5344CB8AC3E}">
        <p14:creationId xmlns:p14="http://schemas.microsoft.com/office/powerpoint/2010/main" val="107078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6BDF98-E1AE-BD40-A7A8-34F968D016D0}"/>
              </a:ext>
            </a:extLst>
          </p:cNvPr>
          <p:cNvSpPr>
            <a:spLocks noGrp="1"/>
          </p:cNvSpPr>
          <p:nvPr>
            <p:ph type="title"/>
          </p:nvPr>
        </p:nvSpPr>
        <p:spPr/>
        <p:txBody>
          <a:bodyPr>
            <a:normAutofit/>
          </a:bodyPr>
          <a:lstStyle/>
          <a:p>
            <a:r>
              <a:rPr lang="sv-SE" sz="3200" dirty="0"/>
              <a:t>Metod</a:t>
            </a:r>
          </a:p>
        </p:txBody>
      </p:sp>
      <p:sp>
        <p:nvSpPr>
          <p:cNvPr id="3" name="Platshållare för text 2">
            <a:extLst>
              <a:ext uri="{FF2B5EF4-FFF2-40B4-BE49-F238E27FC236}">
                <a16:creationId xmlns:a16="http://schemas.microsoft.com/office/drawing/2014/main" id="{5A6304C6-AD8C-DA49-A719-7CC886847963}"/>
              </a:ext>
            </a:extLst>
          </p:cNvPr>
          <p:cNvSpPr>
            <a:spLocks noGrp="1"/>
          </p:cNvSpPr>
          <p:nvPr>
            <p:ph type="body" sz="quarter" idx="11"/>
          </p:nvPr>
        </p:nvSpPr>
        <p:spPr>
          <a:xfrm>
            <a:off x="515937" y="1397530"/>
            <a:ext cx="11311886" cy="4258203"/>
          </a:xfrm>
        </p:spPr>
        <p:txBody>
          <a:bodyPr>
            <a:normAutofit/>
          </a:bodyPr>
          <a:lstStyle/>
          <a:p>
            <a:r>
              <a:rPr lang="sv-SE" sz="1800" dirty="0">
                <a:effectLst/>
                <a:latin typeface="Georgia" panose="02040502050405020303" pitchFamily="18" charset="0"/>
              </a:rPr>
              <a:t>För att besvara syftet och frågeställningarna två tvålitteraturstudier och en intervjustudie genomförts. </a:t>
            </a:r>
            <a:r>
              <a:rPr lang="sv-SE" sz="1800" dirty="0">
                <a:latin typeface="Georgia" panose="02040502050405020303" pitchFamily="18" charset="0"/>
              </a:rPr>
              <a:t>Intervjustudie genomfördes med 63 respondenter inom plastbranschen samt en efterföljande workshop.</a:t>
            </a:r>
            <a:br>
              <a:rPr lang="sv-SE" sz="1800" dirty="0">
                <a:latin typeface="Georgia" panose="02040502050405020303" pitchFamily="18" charset="0"/>
              </a:rPr>
            </a:br>
            <a:endParaRPr lang="sv-SE" sz="1800" dirty="0">
              <a:latin typeface="Georgia" panose="02040502050405020303" pitchFamily="18" charset="0"/>
            </a:endParaRPr>
          </a:p>
          <a:p>
            <a:r>
              <a:rPr lang="sv-SE" sz="1800" dirty="0">
                <a:latin typeface="Georgia" panose="02040502050405020303" pitchFamily="18" charset="0"/>
              </a:rPr>
              <a:t>Intervjuerna som genomfördes var av semistrukturerad karaktär med </a:t>
            </a:r>
            <a:br>
              <a:rPr lang="sv-SE" sz="1800" dirty="0">
                <a:latin typeface="Georgia" panose="02040502050405020303" pitchFamily="18" charset="0"/>
              </a:rPr>
            </a:br>
            <a:r>
              <a:rPr lang="sv-SE" sz="1800" dirty="0">
                <a:latin typeface="Georgia" panose="02040502050405020303" pitchFamily="18" charset="0"/>
              </a:rPr>
              <a:t>respondenter inom plastbranschen så som:</a:t>
            </a:r>
          </a:p>
          <a:p>
            <a:pPr marL="285750" indent="-285750">
              <a:buFont typeface="Arial" panose="020B0604020202020204" pitchFamily="34" charset="0"/>
              <a:buChar char="•"/>
            </a:pPr>
            <a:r>
              <a:rPr lang="sv-SE" sz="1800" dirty="0">
                <a:latin typeface="Georgia" panose="02040502050405020303" pitchFamily="18" charset="0"/>
              </a:rPr>
              <a:t>Tillverkare</a:t>
            </a:r>
          </a:p>
          <a:p>
            <a:pPr marL="285750" indent="-285750">
              <a:buFont typeface="Arial" panose="020B0604020202020204" pitchFamily="34" charset="0"/>
              <a:buChar char="•"/>
            </a:pPr>
            <a:r>
              <a:rPr lang="sv-SE" sz="1800" dirty="0">
                <a:latin typeface="Georgia" panose="02040502050405020303" pitchFamily="18" charset="0"/>
              </a:rPr>
              <a:t>Säljare</a:t>
            </a:r>
          </a:p>
          <a:p>
            <a:pPr marL="285750" indent="-285750">
              <a:buFont typeface="Arial" panose="020B0604020202020204" pitchFamily="34" charset="0"/>
              <a:buChar char="•"/>
            </a:pPr>
            <a:r>
              <a:rPr lang="sv-SE" sz="1800" dirty="0">
                <a:latin typeface="Georgia" panose="02040502050405020303" pitchFamily="18" charset="0"/>
              </a:rPr>
              <a:t>Inköpare</a:t>
            </a:r>
          </a:p>
          <a:p>
            <a:pPr marL="285750" indent="-285750">
              <a:buFont typeface="Arial" panose="020B0604020202020204" pitchFamily="34" charset="0"/>
              <a:buChar char="•"/>
            </a:pPr>
            <a:r>
              <a:rPr lang="sv-SE" sz="1800" dirty="0">
                <a:latin typeface="Georgia" panose="02040502050405020303" pitchFamily="18" charset="0"/>
              </a:rPr>
              <a:t>Återvinningsföretag</a:t>
            </a:r>
          </a:p>
          <a:p>
            <a:pPr marL="285750" indent="-285750">
              <a:buFont typeface="Arial" panose="020B0604020202020204" pitchFamily="34" charset="0"/>
              <a:buChar char="•"/>
            </a:pPr>
            <a:r>
              <a:rPr lang="sv-SE" sz="1800" dirty="0">
                <a:latin typeface="Georgia" panose="02040502050405020303" pitchFamily="18" charset="0"/>
              </a:rPr>
              <a:t>Branschorganisationer</a:t>
            </a:r>
          </a:p>
          <a:p>
            <a:pPr marL="285750" indent="-285750">
              <a:buFont typeface="Arial" panose="020B0604020202020204" pitchFamily="34" charset="0"/>
              <a:buChar char="•"/>
            </a:pPr>
            <a:r>
              <a:rPr lang="sv-SE" sz="1800" dirty="0">
                <a:latin typeface="Georgia" panose="02040502050405020303" pitchFamily="18" charset="0"/>
              </a:rPr>
              <a:t>Forskare och experter</a:t>
            </a:r>
          </a:p>
          <a:p>
            <a:endParaRPr lang="sv-SE" dirty="0"/>
          </a:p>
        </p:txBody>
      </p:sp>
    </p:spTree>
    <p:extLst>
      <p:ext uri="{BB962C8B-B14F-4D97-AF65-F5344CB8AC3E}">
        <p14:creationId xmlns:p14="http://schemas.microsoft.com/office/powerpoint/2010/main" val="1133861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C2928C-B920-7D75-399E-9C07B25E0D85}"/>
              </a:ext>
            </a:extLst>
          </p:cNvPr>
          <p:cNvSpPr>
            <a:spLocks noGrp="1"/>
          </p:cNvSpPr>
          <p:nvPr>
            <p:ph type="title"/>
          </p:nvPr>
        </p:nvSpPr>
        <p:spPr/>
        <p:txBody>
          <a:bodyPr>
            <a:normAutofit/>
          </a:bodyPr>
          <a:lstStyle/>
          <a:p>
            <a:r>
              <a:rPr lang="sv-SE" sz="3200" dirty="0"/>
              <a:t>Intervjuresultat - Tillverkare</a:t>
            </a:r>
          </a:p>
        </p:txBody>
      </p:sp>
      <p:sp>
        <p:nvSpPr>
          <p:cNvPr id="3" name="Platshållare för text 2">
            <a:extLst>
              <a:ext uri="{FF2B5EF4-FFF2-40B4-BE49-F238E27FC236}">
                <a16:creationId xmlns:a16="http://schemas.microsoft.com/office/drawing/2014/main" id="{7D226522-1580-FA58-9A5B-CE438D165FB6}"/>
              </a:ext>
            </a:extLst>
          </p:cNvPr>
          <p:cNvSpPr>
            <a:spLocks noGrp="1"/>
          </p:cNvSpPr>
          <p:nvPr>
            <p:ph type="body" sz="quarter" idx="11"/>
          </p:nvPr>
        </p:nvSpPr>
        <p:spPr>
          <a:xfrm>
            <a:off x="515937" y="1397530"/>
            <a:ext cx="9316832" cy="4258203"/>
          </a:xfrm>
        </p:spPr>
        <p:txBody>
          <a:bodyPr/>
          <a:lstStyle/>
          <a:p>
            <a:pPr marL="285750" indent="-285750">
              <a:buFont typeface="Arial" panose="020B0604020202020204" pitchFamily="34" charset="0"/>
              <a:buChar char="•"/>
            </a:pPr>
            <a:r>
              <a:rPr lang="sv-SE" sz="1800" dirty="0">
                <a:effectLst/>
                <a:latin typeface="Georgia" panose="02040502050405020303" pitchFamily="18" charset="0"/>
              </a:rPr>
              <a:t>Majoriteten av tillverkarna använder huvudsakligen mellan en och fem plastsorter. </a:t>
            </a:r>
          </a:p>
          <a:p>
            <a:pPr marL="285750" indent="-285750">
              <a:buFont typeface="Arial" panose="020B0604020202020204" pitchFamily="34" charset="0"/>
              <a:buChar char="•"/>
            </a:pPr>
            <a:r>
              <a:rPr lang="sv-SE" sz="1800" dirty="0">
                <a:effectLst/>
                <a:latin typeface="Georgia" panose="02040502050405020303" pitchFamily="18" charset="0"/>
              </a:rPr>
              <a:t>Inklusive additiver och färger menar majoriteten att deras totala antal ligger mellan 10–100 varianter. </a:t>
            </a:r>
          </a:p>
          <a:p>
            <a:pPr marL="285750" indent="-285750">
              <a:buFont typeface="Arial" panose="020B0604020202020204" pitchFamily="34" charset="0"/>
              <a:buChar char="•"/>
            </a:pPr>
            <a:r>
              <a:rPr lang="sv-SE" sz="1800" dirty="0">
                <a:effectLst/>
                <a:latin typeface="Georgia" panose="02040502050405020303" pitchFamily="18" charset="0"/>
              </a:rPr>
              <a:t>De sorter som används mest är PP, ABS, PE och PA. </a:t>
            </a:r>
          </a:p>
          <a:p>
            <a:pPr marL="285750" indent="-285750">
              <a:buFont typeface="Arial" panose="020B0604020202020204" pitchFamily="34" charset="0"/>
              <a:buChar char="•"/>
            </a:pPr>
            <a:r>
              <a:rPr lang="sv-SE" sz="1800" dirty="0">
                <a:effectLst/>
                <a:latin typeface="Georgia" panose="02040502050405020303" pitchFamily="18" charset="0"/>
              </a:rPr>
              <a:t>De egenskaper som anges som</a:t>
            </a:r>
            <a:br>
              <a:rPr lang="sv-SE" sz="1800" dirty="0">
                <a:effectLst/>
                <a:latin typeface="Georgia" panose="02040502050405020303" pitchFamily="18" charset="0"/>
              </a:rPr>
            </a:br>
            <a:r>
              <a:rPr lang="sv-SE" sz="1800" dirty="0">
                <a:effectLst/>
                <a:latin typeface="Georgia" panose="02040502050405020303" pitchFamily="18" charset="0"/>
              </a:rPr>
              <a:t>viktiga </a:t>
            </a:r>
            <a:r>
              <a:rPr lang="sv-SE" sz="1800" dirty="0">
                <a:latin typeface="Georgia" panose="02040502050405020303" pitchFamily="18" charset="0"/>
              </a:rPr>
              <a:t>är </a:t>
            </a:r>
            <a:r>
              <a:rPr lang="sv-SE" sz="1800" dirty="0">
                <a:effectLst/>
                <a:latin typeface="Georgia" panose="02040502050405020303" pitchFamily="18" charset="0"/>
              </a:rPr>
              <a:t>slagseghet, kemikaliebeständighet, processbarhet, transparens, värmetålighet och pris. </a:t>
            </a:r>
          </a:p>
          <a:p>
            <a:pPr marL="285750" indent="-285750">
              <a:buFont typeface="Arial" panose="020B0604020202020204" pitchFamily="34" charset="0"/>
              <a:buChar char="•"/>
            </a:pPr>
            <a:r>
              <a:rPr lang="sv-SE" sz="1800" dirty="0">
                <a:effectLst/>
                <a:latin typeface="Georgia" panose="02040502050405020303" pitchFamily="18" charset="0"/>
              </a:rPr>
              <a:t>Generellt är de viktiga egenskaperna kopplade till att tillverkningsprocesserna ska fungera. </a:t>
            </a:r>
          </a:p>
          <a:p>
            <a:pPr marL="285750" indent="-285750">
              <a:buFont typeface="Arial" panose="020B0604020202020204" pitchFamily="34" charset="0"/>
              <a:buChar char="•"/>
            </a:pPr>
            <a:r>
              <a:rPr lang="sv-SE" sz="1800" dirty="0">
                <a:latin typeface="Georgia" panose="02040502050405020303" pitchFamily="18" charset="0"/>
              </a:rPr>
              <a:t>V</a:t>
            </a:r>
            <a:r>
              <a:rPr lang="sv-SE" sz="1800" dirty="0">
                <a:effectLst/>
                <a:latin typeface="Georgia" panose="02040502050405020303" pitchFamily="18" charset="0"/>
              </a:rPr>
              <a:t>ilka egenskaper som är viktigast beror helt på produkten i fråga.</a:t>
            </a:r>
            <a:endParaRPr lang="sv-SE" dirty="0"/>
          </a:p>
          <a:p>
            <a:endParaRPr lang="sv-SE" dirty="0"/>
          </a:p>
        </p:txBody>
      </p:sp>
    </p:spTree>
    <p:extLst>
      <p:ext uri="{BB962C8B-B14F-4D97-AF65-F5344CB8AC3E}">
        <p14:creationId xmlns:p14="http://schemas.microsoft.com/office/powerpoint/2010/main" val="2984558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C2928C-B920-7D75-399E-9C07B25E0D85}"/>
              </a:ext>
            </a:extLst>
          </p:cNvPr>
          <p:cNvSpPr>
            <a:spLocks noGrp="1"/>
          </p:cNvSpPr>
          <p:nvPr>
            <p:ph type="title"/>
          </p:nvPr>
        </p:nvSpPr>
        <p:spPr>
          <a:xfrm>
            <a:off x="507234" y="512763"/>
            <a:ext cx="8933649" cy="637410"/>
          </a:xfrm>
        </p:spPr>
        <p:txBody>
          <a:bodyPr>
            <a:noAutofit/>
          </a:bodyPr>
          <a:lstStyle/>
          <a:p>
            <a:r>
              <a:rPr lang="sv-SE" sz="3200" dirty="0"/>
              <a:t>Intervjuresultat - säljare och inköpare</a:t>
            </a:r>
          </a:p>
        </p:txBody>
      </p:sp>
      <p:sp>
        <p:nvSpPr>
          <p:cNvPr id="3" name="Platshållare för text 2">
            <a:extLst>
              <a:ext uri="{FF2B5EF4-FFF2-40B4-BE49-F238E27FC236}">
                <a16:creationId xmlns:a16="http://schemas.microsoft.com/office/drawing/2014/main" id="{7D226522-1580-FA58-9A5B-CE438D165FB6}"/>
              </a:ext>
            </a:extLst>
          </p:cNvPr>
          <p:cNvSpPr>
            <a:spLocks noGrp="1"/>
          </p:cNvSpPr>
          <p:nvPr>
            <p:ph type="body" sz="quarter" idx="11"/>
          </p:nvPr>
        </p:nvSpPr>
        <p:spPr>
          <a:xfrm>
            <a:off x="515937" y="1397530"/>
            <a:ext cx="8153050" cy="4258203"/>
          </a:xfrm>
        </p:spPr>
        <p:txBody>
          <a:bodyPr>
            <a:normAutofit/>
          </a:bodyPr>
          <a:lstStyle/>
          <a:p>
            <a:pPr marL="285750" indent="-285750">
              <a:buFont typeface="Arial" panose="020B0604020202020204" pitchFamily="34" charset="0"/>
              <a:buChar char="•"/>
            </a:pPr>
            <a:r>
              <a:rPr lang="sv-SE" sz="1800" dirty="0">
                <a:latin typeface="Georgia" panose="02040502050405020303" pitchFamily="18" charset="0"/>
              </a:rPr>
              <a:t>I</a:t>
            </a:r>
            <a:r>
              <a:rPr lang="sv-SE" sz="1800" dirty="0">
                <a:effectLst/>
                <a:latin typeface="Georgia" panose="02040502050405020303" pitchFamily="18" charset="0"/>
              </a:rPr>
              <a:t>nköpare inom sjukvården är </a:t>
            </a:r>
            <a:r>
              <a:rPr lang="sv-SE" sz="1800" dirty="0">
                <a:latin typeface="Georgia" panose="02040502050405020303" pitchFamily="18" charset="0"/>
              </a:rPr>
              <a:t>öv</a:t>
            </a:r>
            <a:r>
              <a:rPr lang="sv-SE" sz="1800" dirty="0">
                <a:effectLst/>
                <a:latin typeface="Georgia" panose="02040502050405020303" pitchFamily="18" charset="0"/>
              </a:rPr>
              <a:t>erens om att det </a:t>
            </a:r>
            <a:r>
              <a:rPr lang="sv-SE" sz="1800" dirty="0">
                <a:latin typeface="Georgia" panose="02040502050405020303" pitchFamily="18" charset="0"/>
              </a:rPr>
              <a:t>är </a:t>
            </a:r>
            <a:r>
              <a:rPr lang="sv-SE" sz="1800" dirty="0">
                <a:effectLst/>
                <a:latin typeface="Georgia" panose="02040502050405020303" pitchFamily="18" charset="0"/>
              </a:rPr>
              <a:t>viktigt att plasten tål hanteringen </a:t>
            </a:r>
            <a:r>
              <a:rPr lang="sv-SE" sz="1800" dirty="0">
                <a:latin typeface="Georgia" panose="02040502050405020303" pitchFamily="18" charset="0"/>
              </a:rPr>
              <a:t>på </a:t>
            </a:r>
            <a:r>
              <a:rPr lang="sv-SE" sz="1800" dirty="0">
                <a:effectLst/>
                <a:latin typeface="Georgia" panose="02040502050405020303" pitchFamily="18" charset="0"/>
              </a:rPr>
              <a:t>sjukhusen. </a:t>
            </a:r>
          </a:p>
          <a:p>
            <a:pPr marL="742950" lvl="1" indent="-285750">
              <a:buFont typeface="Arial" panose="020B0604020202020204" pitchFamily="34" charset="0"/>
              <a:buChar char="•"/>
            </a:pPr>
            <a:r>
              <a:rPr lang="sv-SE" sz="1800" dirty="0">
                <a:latin typeface="Georgia" panose="02040502050405020303" pitchFamily="18" charset="0"/>
              </a:rPr>
              <a:t>Utmaningar med återvunnen plast i deras produkter p.g.a. kraven ex. på spårbarhet. </a:t>
            </a:r>
            <a:endParaRPr lang="sv-SE" sz="1800" dirty="0">
              <a:effectLst/>
              <a:latin typeface="Georgia" panose="02040502050405020303" pitchFamily="18" charset="0"/>
            </a:endParaRPr>
          </a:p>
          <a:p>
            <a:pPr marL="285750" indent="-285750">
              <a:buFont typeface="Arial" panose="020B0604020202020204" pitchFamily="34" charset="0"/>
              <a:buChar char="•"/>
            </a:pPr>
            <a:r>
              <a:rPr lang="sv-SE" sz="1800" dirty="0">
                <a:latin typeface="Georgia" panose="02040502050405020303" pitchFamily="18" charset="0"/>
              </a:rPr>
              <a:t>T</a:t>
            </a:r>
            <a:r>
              <a:rPr lang="sv-SE" sz="1800" dirty="0">
                <a:effectLst/>
                <a:latin typeface="Georgia" panose="02040502050405020303" pitchFamily="18" charset="0"/>
              </a:rPr>
              <a:t>rafiksektorn anser att funktionella krav som livslängd är viktigt. </a:t>
            </a:r>
          </a:p>
          <a:p>
            <a:pPr marL="285750" indent="-285750">
              <a:buFont typeface="Arial" panose="020B0604020202020204" pitchFamily="34" charset="0"/>
              <a:buChar char="•"/>
            </a:pPr>
            <a:r>
              <a:rPr lang="sv-SE" sz="1800" dirty="0">
                <a:latin typeface="Georgia" panose="02040502050405020303" pitchFamily="18" charset="0"/>
              </a:rPr>
              <a:t>Finns utmaningar med sortering på i byggbranschen.</a:t>
            </a:r>
          </a:p>
          <a:p>
            <a:pPr marL="285750" indent="-285750">
              <a:buFont typeface="Arial" panose="020B0604020202020204" pitchFamily="34" charset="0"/>
              <a:buChar char="•"/>
            </a:pPr>
            <a:r>
              <a:rPr lang="sv-SE" sz="1800" dirty="0">
                <a:latin typeface="Georgia" panose="02040502050405020303" pitchFamily="18" charset="0"/>
              </a:rPr>
              <a:t>M</a:t>
            </a:r>
            <a:r>
              <a:rPr lang="sv-SE" sz="1800" dirty="0">
                <a:effectLst/>
                <a:latin typeface="Georgia" panose="02040502050405020303" pitchFamily="18" charset="0"/>
              </a:rPr>
              <a:t>er standarder för </a:t>
            </a:r>
            <a:r>
              <a:rPr lang="sv-SE" sz="1800" dirty="0">
                <a:latin typeface="Georgia" panose="02040502050405020303" pitchFamily="18" charset="0"/>
              </a:rPr>
              <a:t>att öka homogena </a:t>
            </a:r>
            <a:r>
              <a:rPr lang="sv-SE" sz="1800" dirty="0">
                <a:effectLst/>
                <a:latin typeface="Georgia" panose="02040502050405020303" pitchFamily="18" charset="0"/>
              </a:rPr>
              <a:t>plastavfallsflöden kan göra det enklare att köpa återvunnen plast.</a:t>
            </a:r>
          </a:p>
          <a:p>
            <a:pPr marL="285750" indent="-285750">
              <a:buFont typeface="Arial" panose="020B0604020202020204" pitchFamily="34" charset="0"/>
              <a:buChar char="•"/>
            </a:pPr>
            <a:r>
              <a:rPr lang="sv-SE" sz="1800" dirty="0">
                <a:latin typeface="Georgia" panose="02040502050405020303" pitchFamily="18" charset="0"/>
              </a:rPr>
              <a:t>Förståelse för innehållet måste finnas. </a:t>
            </a:r>
          </a:p>
          <a:p>
            <a:pPr marL="285750" indent="-285750">
              <a:buFont typeface="Arial" panose="020B0604020202020204" pitchFamily="34" charset="0"/>
              <a:buChar char="•"/>
            </a:pPr>
            <a:r>
              <a:rPr lang="sv-SE" sz="1800" dirty="0">
                <a:effectLst/>
                <a:latin typeface="Georgia" panose="02040502050405020303" pitchFamily="18" charset="0"/>
              </a:rPr>
              <a:t>Minskning bör vara möjlig eftersom det snarare är produkternas funktion som </a:t>
            </a:r>
            <a:r>
              <a:rPr lang="sv-SE" sz="1800" dirty="0">
                <a:latin typeface="Georgia" panose="02040502050405020303" pitchFamily="18" charset="0"/>
              </a:rPr>
              <a:t>är </a:t>
            </a:r>
            <a:r>
              <a:rPr lang="sv-SE" sz="1800" dirty="0">
                <a:effectLst/>
                <a:latin typeface="Georgia" panose="02040502050405020303" pitchFamily="18" charset="0"/>
              </a:rPr>
              <a:t>viktig än vilken termoplast som produkten består av. </a:t>
            </a:r>
            <a:endParaRPr lang="sv-SE" sz="1800" dirty="0">
              <a:latin typeface="Georgia" panose="02040502050405020303" pitchFamily="18" charset="0"/>
            </a:endParaRPr>
          </a:p>
          <a:p>
            <a:endParaRPr lang="sv-SE" dirty="0"/>
          </a:p>
        </p:txBody>
      </p:sp>
    </p:spTree>
    <p:extLst>
      <p:ext uri="{BB962C8B-B14F-4D97-AF65-F5344CB8AC3E}">
        <p14:creationId xmlns:p14="http://schemas.microsoft.com/office/powerpoint/2010/main" val="1967932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C2928C-B920-7D75-399E-9C07B25E0D85}"/>
              </a:ext>
            </a:extLst>
          </p:cNvPr>
          <p:cNvSpPr>
            <a:spLocks noGrp="1"/>
          </p:cNvSpPr>
          <p:nvPr>
            <p:ph type="title"/>
          </p:nvPr>
        </p:nvSpPr>
        <p:spPr>
          <a:xfrm>
            <a:off x="507234" y="512763"/>
            <a:ext cx="8909898" cy="637410"/>
          </a:xfrm>
        </p:spPr>
        <p:txBody>
          <a:bodyPr>
            <a:noAutofit/>
          </a:bodyPr>
          <a:lstStyle/>
          <a:p>
            <a:r>
              <a:rPr lang="sv-SE" sz="3200" dirty="0"/>
              <a:t>Intervjuresultat - återvinningsföretag</a:t>
            </a:r>
          </a:p>
        </p:txBody>
      </p:sp>
      <p:sp>
        <p:nvSpPr>
          <p:cNvPr id="3" name="Platshållare för text 2">
            <a:extLst>
              <a:ext uri="{FF2B5EF4-FFF2-40B4-BE49-F238E27FC236}">
                <a16:creationId xmlns:a16="http://schemas.microsoft.com/office/drawing/2014/main" id="{7D226522-1580-FA58-9A5B-CE438D165FB6}"/>
              </a:ext>
            </a:extLst>
          </p:cNvPr>
          <p:cNvSpPr>
            <a:spLocks noGrp="1"/>
          </p:cNvSpPr>
          <p:nvPr>
            <p:ph type="body" sz="quarter" idx="11"/>
          </p:nvPr>
        </p:nvSpPr>
        <p:spPr/>
        <p:txBody>
          <a:bodyPr/>
          <a:lstStyle/>
          <a:p>
            <a:pPr marL="285750" indent="-285750">
              <a:buFont typeface="Arial" panose="020B0604020202020204" pitchFamily="34" charset="0"/>
              <a:buChar char="•"/>
            </a:pPr>
            <a:r>
              <a:rPr lang="sv-SE" sz="1800" dirty="0">
                <a:latin typeface="Georgia" panose="02040502050405020303" pitchFamily="18" charset="0"/>
              </a:rPr>
              <a:t>V</a:t>
            </a:r>
            <a:r>
              <a:rPr lang="sv-SE" sz="1800" dirty="0">
                <a:effectLst/>
                <a:latin typeface="Georgia" panose="02040502050405020303" pitchFamily="18" charset="0"/>
              </a:rPr>
              <a:t>erkar vara överens om att en minskning av antalet termoplastsorter skulle förenkla återvinningen och </a:t>
            </a:r>
            <a:r>
              <a:rPr lang="sv-SE" sz="1800" dirty="0">
                <a:latin typeface="Georgia" panose="02040502050405020303" pitchFamily="18" charset="0"/>
              </a:rPr>
              <a:t>därmed </a:t>
            </a:r>
            <a:r>
              <a:rPr lang="sv-SE" sz="1800" dirty="0">
                <a:effectLst/>
                <a:latin typeface="Georgia" panose="02040502050405020303" pitchFamily="18" charset="0"/>
              </a:rPr>
              <a:t>medföra en mer </a:t>
            </a:r>
            <a:r>
              <a:rPr lang="sv-SE" sz="1800" dirty="0">
                <a:latin typeface="Georgia" panose="02040502050405020303" pitchFamily="18" charset="0"/>
              </a:rPr>
              <a:t>högkvalitativ åt</a:t>
            </a:r>
            <a:r>
              <a:rPr lang="sv-SE" sz="1800" dirty="0">
                <a:effectLst/>
                <a:latin typeface="Georgia" panose="02040502050405020303" pitchFamily="18" charset="0"/>
              </a:rPr>
              <a:t>ervinning. </a:t>
            </a:r>
          </a:p>
          <a:p>
            <a:pPr marL="285750" indent="-285750">
              <a:buFont typeface="Arial" panose="020B0604020202020204" pitchFamily="34" charset="0"/>
              <a:buChar char="•"/>
            </a:pPr>
            <a:r>
              <a:rPr lang="sv-SE" sz="1800" dirty="0">
                <a:latin typeface="Georgia" panose="02040502050405020303" pitchFamily="18" charset="0"/>
              </a:rPr>
              <a:t>Färre sorters plast skulle även fungera återvinningsmässigt.</a:t>
            </a:r>
            <a:endParaRPr lang="sv-SE" sz="1800" dirty="0">
              <a:effectLst/>
              <a:latin typeface="Georgia" panose="02040502050405020303" pitchFamily="18" charset="0"/>
            </a:endParaRPr>
          </a:p>
          <a:p>
            <a:pPr marL="285750" indent="-285750">
              <a:buFont typeface="Arial" panose="020B0604020202020204" pitchFamily="34" charset="0"/>
              <a:buChar char="•"/>
            </a:pPr>
            <a:r>
              <a:rPr lang="sv-SE" sz="1800" dirty="0">
                <a:latin typeface="Georgia" panose="02040502050405020303" pitchFamily="18" charset="0"/>
              </a:rPr>
              <a:t>Noterar efterfrågan på återvunnen plast.</a:t>
            </a:r>
          </a:p>
          <a:p>
            <a:pPr marL="285750" indent="-285750">
              <a:buFont typeface="Arial" panose="020B0604020202020204" pitchFamily="34" charset="0"/>
              <a:buChar char="•"/>
            </a:pPr>
            <a:r>
              <a:rPr lang="sv-SE" sz="1800" dirty="0">
                <a:latin typeface="Georgia" panose="02040502050405020303" pitchFamily="18" charset="0"/>
              </a:rPr>
              <a:t>Kvalitén på återvunnen plast kan påverka potentialen att öka efterfrågan.</a:t>
            </a:r>
            <a:endParaRPr lang="sv-SE" dirty="0"/>
          </a:p>
          <a:p>
            <a:endParaRPr lang="sv-SE" dirty="0"/>
          </a:p>
        </p:txBody>
      </p:sp>
    </p:spTree>
    <p:extLst>
      <p:ext uri="{BB962C8B-B14F-4D97-AF65-F5344CB8AC3E}">
        <p14:creationId xmlns:p14="http://schemas.microsoft.com/office/powerpoint/2010/main" val="1910550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C2928C-B920-7D75-399E-9C07B25E0D85}"/>
              </a:ext>
            </a:extLst>
          </p:cNvPr>
          <p:cNvSpPr>
            <a:spLocks noGrp="1"/>
          </p:cNvSpPr>
          <p:nvPr>
            <p:ph type="title"/>
          </p:nvPr>
        </p:nvSpPr>
        <p:spPr>
          <a:xfrm>
            <a:off x="507234" y="512763"/>
            <a:ext cx="10049930" cy="637410"/>
          </a:xfrm>
        </p:spPr>
        <p:txBody>
          <a:bodyPr>
            <a:noAutofit/>
          </a:bodyPr>
          <a:lstStyle/>
          <a:p>
            <a:r>
              <a:rPr lang="sv-SE" sz="3200" dirty="0"/>
              <a:t>Intervjuresultat - branchorganisationen</a:t>
            </a:r>
          </a:p>
        </p:txBody>
      </p:sp>
      <p:sp>
        <p:nvSpPr>
          <p:cNvPr id="3" name="Platshållare för text 2">
            <a:extLst>
              <a:ext uri="{FF2B5EF4-FFF2-40B4-BE49-F238E27FC236}">
                <a16:creationId xmlns:a16="http://schemas.microsoft.com/office/drawing/2014/main" id="{7D226522-1580-FA58-9A5B-CE438D165FB6}"/>
              </a:ext>
            </a:extLst>
          </p:cNvPr>
          <p:cNvSpPr>
            <a:spLocks noGrp="1"/>
          </p:cNvSpPr>
          <p:nvPr>
            <p:ph type="body" sz="quarter" idx="11"/>
          </p:nvPr>
        </p:nvSpPr>
        <p:spPr>
          <a:xfrm>
            <a:off x="515937" y="1397530"/>
            <a:ext cx="7998671" cy="4258203"/>
          </a:xfrm>
        </p:spPr>
        <p:txBody>
          <a:bodyPr>
            <a:normAutofit/>
          </a:bodyPr>
          <a:lstStyle/>
          <a:p>
            <a:pPr marL="342900" indent="-342900">
              <a:buFont typeface="Arial" panose="020B0604020202020204" pitchFamily="34" charset="0"/>
              <a:buChar char="•"/>
            </a:pPr>
            <a:r>
              <a:rPr lang="sv-SE" sz="1800" dirty="0"/>
              <a:t>Mer generella svar.</a:t>
            </a:r>
          </a:p>
          <a:p>
            <a:pPr marL="342900" indent="-342900">
              <a:buFont typeface="Arial" panose="020B0604020202020204" pitchFamily="34" charset="0"/>
              <a:buChar char="•"/>
            </a:pPr>
            <a:r>
              <a:rPr lang="sv-SE" sz="1800" dirty="0"/>
              <a:t>Nödvändigt att optimera produkterna.</a:t>
            </a:r>
          </a:p>
          <a:p>
            <a:pPr marL="342900" indent="-342900">
              <a:buFont typeface="Arial" panose="020B0604020202020204" pitchFamily="34" charset="0"/>
              <a:buChar char="•"/>
            </a:pPr>
            <a:r>
              <a:rPr lang="sv-SE" sz="1800" dirty="0"/>
              <a:t>Både fördelar och nackdelar med överspecificerade produkter.</a:t>
            </a:r>
          </a:p>
          <a:p>
            <a:pPr marL="342900" indent="-342900">
              <a:buFont typeface="Arial" panose="020B0604020202020204" pitchFamily="34" charset="0"/>
              <a:buChar char="•"/>
            </a:pPr>
            <a:r>
              <a:rPr lang="sv-SE" sz="1800" dirty="0"/>
              <a:t>Identifierar hinder som återstår även vid minskade antalet plastsorter.</a:t>
            </a:r>
          </a:p>
          <a:p>
            <a:pPr marL="342900" indent="-342900">
              <a:buFont typeface="Arial" panose="020B0604020202020204" pitchFamily="34" charset="0"/>
              <a:buChar char="•"/>
            </a:pPr>
            <a:r>
              <a:rPr lang="sv-SE" sz="1800" dirty="0"/>
              <a:t>Funktionella krav på slutprodukten viktigt.</a:t>
            </a:r>
          </a:p>
        </p:txBody>
      </p:sp>
    </p:spTree>
    <p:extLst>
      <p:ext uri="{BB962C8B-B14F-4D97-AF65-F5344CB8AC3E}">
        <p14:creationId xmlns:p14="http://schemas.microsoft.com/office/powerpoint/2010/main" val="3489214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C2928C-B920-7D75-399E-9C07B25E0D85}"/>
              </a:ext>
            </a:extLst>
          </p:cNvPr>
          <p:cNvSpPr>
            <a:spLocks noGrp="1"/>
          </p:cNvSpPr>
          <p:nvPr>
            <p:ph type="title"/>
          </p:nvPr>
        </p:nvSpPr>
        <p:spPr>
          <a:xfrm>
            <a:off x="507234" y="512763"/>
            <a:ext cx="9420537" cy="637410"/>
          </a:xfrm>
        </p:spPr>
        <p:txBody>
          <a:bodyPr>
            <a:noAutofit/>
          </a:bodyPr>
          <a:lstStyle/>
          <a:p>
            <a:r>
              <a:rPr lang="sv-SE" sz="3200" dirty="0"/>
              <a:t>Intervjuresultat - forskare och experter</a:t>
            </a:r>
          </a:p>
        </p:txBody>
      </p:sp>
      <p:sp>
        <p:nvSpPr>
          <p:cNvPr id="3" name="Platshållare för text 2">
            <a:extLst>
              <a:ext uri="{FF2B5EF4-FFF2-40B4-BE49-F238E27FC236}">
                <a16:creationId xmlns:a16="http://schemas.microsoft.com/office/drawing/2014/main" id="{7D226522-1580-FA58-9A5B-CE438D165FB6}"/>
              </a:ext>
            </a:extLst>
          </p:cNvPr>
          <p:cNvSpPr>
            <a:spLocks noGrp="1"/>
          </p:cNvSpPr>
          <p:nvPr>
            <p:ph type="body" sz="quarter" idx="11"/>
          </p:nvPr>
        </p:nvSpPr>
        <p:spPr>
          <a:xfrm>
            <a:off x="515937" y="1397530"/>
            <a:ext cx="10243107" cy="4258203"/>
          </a:xfrm>
        </p:spPr>
        <p:txBody>
          <a:bodyPr>
            <a:normAutofit/>
          </a:bodyPr>
          <a:lstStyle/>
          <a:p>
            <a:pPr marL="285750" indent="-285750">
              <a:buFont typeface="Arial" panose="020B0604020202020204" pitchFamily="34" charset="0"/>
              <a:buChar char="•"/>
            </a:pPr>
            <a:r>
              <a:rPr lang="sv-SE" sz="1800" dirty="0">
                <a:latin typeface="Georgia" panose="02040502050405020303" pitchFamily="18" charset="0"/>
              </a:rPr>
              <a:t>Belyser vikten av att även se till andra studier på termoplastvarianter.</a:t>
            </a:r>
            <a:endParaRPr lang="sv-SE" sz="1800" dirty="0">
              <a:effectLst/>
              <a:latin typeface="Georgia" panose="02040502050405020303" pitchFamily="18" charset="0"/>
            </a:endParaRPr>
          </a:p>
          <a:p>
            <a:pPr marL="285750" indent="-285750">
              <a:buFont typeface="Arial" panose="020B0604020202020204" pitchFamily="34" charset="0"/>
              <a:buChar char="•"/>
            </a:pPr>
            <a:r>
              <a:rPr lang="sv-SE" sz="1800" dirty="0">
                <a:latin typeface="Georgia" panose="02040502050405020303" pitchFamily="18" charset="0"/>
              </a:rPr>
              <a:t>Övertygade om att minskat antal plastsorter medför högkvalitativ återvinning genom större volymer och därmed ökad kvalité.</a:t>
            </a:r>
          </a:p>
          <a:p>
            <a:pPr marL="285750" indent="-285750">
              <a:buFont typeface="Arial" panose="020B0604020202020204" pitchFamily="34" charset="0"/>
              <a:buChar char="•"/>
            </a:pPr>
            <a:r>
              <a:rPr lang="sv-SE" sz="1800" dirty="0">
                <a:latin typeface="Georgia" panose="02040502050405020303" pitchFamily="18" charset="0"/>
              </a:rPr>
              <a:t>Identifierar utmaningar gällande visst motstånd i samhället. </a:t>
            </a:r>
          </a:p>
          <a:p>
            <a:pPr marL="742950" lvl="1" indent="-285750">
              <a:buFont typeface="Arial" panose="020B0604020202020204" pitchFamily="34" charset="0"/>
              <a:buChar char="•"/>
            </a:pPr>
            <a:r>
              <a:rPr lang="sv-SE" sz="1800" dirty="0">
                <a:latin typeface="Georgia" panose="02040502050405020303" pitchFamily="18" charset="0"/>
              </a:rPr>
              <a:t>Affärsmässiga skäl, uppmuntran till innovation, fri konkurrens m.m. </a:t>
            </a:r>
          </a:p>
          <a:p>
            <a:pPr marL="285750" indent="-285750">
              <a:buFont typeface="Arial" panose="020B0604020202020204" pitchFamily="34" charset="0"/>
              <a:buChar char="•"/>
            </a:pPr>
            <a:r>
              <a:rPr lang="sv-SE" sz="1800" dirty="0">
                <a:latin typeface="Georgia" panose="02040502050405020303" pitchFamily="18" charset="0"/>
              </a:rPr>
              <a:t>Förslagsvis kan förpackningar vara lämpligt att börja med.</a:t>
            </a:r>
          </a:p>
          <a:p>
            <a:pPr marL="742950" lvl="1" indent="-285750">
              <a:buFont typeface="Arial" panose="020B0604020202020204" pitchFamily="34" charset="0"/>
              <a:buChar char="•"/>
            </a:pPr>
            <a:r>
              <a:rPr lang="sv-SE" sz="1800" dirty="0">
                <a:latin typeface="Georgia" panose="02040502050405020303" pitchFamily="18" charset="0"/>
              </a:rPr>
              <a:t>Men också elektronik, fordon, textilier och byggprodukter.</a:t>
            </a:r>
          </a:p>
          <a:p>
            <a:pPr marL="285750" indent="-285750">
              <a:buFont typeface="Arial" panose="020B0604020202020204" pitchFamily="34" charset="0"/>
              <a:buChar char="•"/>
            </a:pPr>
            <a:r>
              <a:rPr lang="sv-SE" sz="1800" dirty="0">
                <a:latin typeface="Georgia" panose="02040502050405020303" pitchFamily="18" charset="0"/>
              </a:rPr>
              <a:t>Egenskaper som är viktiga ur produktionens del samt funktionella egenskaper.</a:t>
            </a:r>
          </a:p>
        </p:txBody>
      </p:sp>
    </p:spTree>
    <p:extLst>
      <p:ext uri="{BB962C8B-B14F-4D97-AF65-F5344CB8AC3E}">
        <p14:creationId xmlns:p14="http://schemas.microsoft.com/office/powerpoint/2010/main" val="1076806584"/>
      </p:ext>
    </p:extLst>
  </p:cSld>
  <p:clrMapOvr>
    <a:masterClrMapping/>
  </p:clrMapOvr>
</p:sld>
</file>

<file path=ppt/theme/theme1.xml><?xml version="1.0" encoding="utf-8"?>
<a:theme xmlns:a="http://schemas.openxmlformats.org/drawingml/2006/main" name="AvfallSverige-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apportpresentation-mall 190429" id="{B66FCBE3-748F-3C4D-8ABD-947A9AFB897E}" vid="{BA1568FF-1C9B-9F49-924E-93DC5DC385A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AvfallSverige-mall</Template>
  <TotalTime>429</TotalTime>
  <Words>1067</Words>
  <Application>Microsoft Macintosh PowerPoint</Application>
  <PresentationFormat>Bredbild</PresentationFormat>
  <Paragraphs>94</Paragraphs>
  <Slides>13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13</vt:i4>
      </vt:variant>
    </vt:vector>
  </HeadingPairs>
  <TitlesOfParts>
    <vt:vector size="17" baseType="lpstr">
      <vt:lpstr>Arial</vt:lpstr>
      <vt:lpstr>Calibri</vt:lpstr>
      <vt:lpstr>Georgia</vt:lpstr>
      <vt:lpstr>AvfallSverige-mall</vt:lpstr>
      <vt:lpstr>Unity - Går det att ersätta dagens alla plastvarianter med ett färre antal?</vt:lpstr>
      <vt:lpstr>Unity - Går det att ersätta dagens alla plastvarianter med ett färre antal?</vt:lpstr>
      <vt:lpstr>Bakgrund och syfte</vt:lpstr>
      <vt:lpstr>Metod</vt:lpstr>
      <vt:lpstr>Intervjuresultat - Tillverkare</vt:lpstr>
      <vt:lpstr>Intervjuresultat - säljare och inköpare</vt:lpstr>
      <vt:lpstr>Intervjuresultat - återvinningsföretag</vt:lpstr>
      <vt:lpstr>Intervjuresultat - branchorganisationen</vt:lpstr>
      <vt:lpstr>Intervjuresultat - forskare och experter</vt:lpstr>
      <vt:lpstr>Resultatsammanfattning</vt:lpstr>
      <vt:lpstr>Slutsatser</vt:lpstr>
      <vt:lpstr>Åtgärdsförslag</vt:lpstr>
      <vt:lpstr>Rapportinformation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Rapporttitel</dc:title>
  <dc:creator>Carolina Tufvesson</dc:creator>
  <cp:lastModifiedBy>Jessica Christiansen</cp:lastModifiedBy>
  <cp:revision>2</cp:revision>
  <dcterms:created xsi:type="dcterms:W3CDTF">2023-02-06T07:42:28Z</dcterms:created>
  <dcterms:modified xsi:type="dcterms:W3CDTF">2023-02-07T07:37:24Z</dcterms:modified>
</cp:coreProperties>
</file>