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64" r:id="rId5"/>
    <p:sldId id="261" r:id="rId6"/>
    <p:sldId id="288" r:id="rId7"/>
    <p:sldId id="461" r:id="rId8"/>
    <p:sldId id="466" r:id="rId9"/>
    <p:sldId id="462" r:id="rId10"/>
    <p:sldId id="475" r:id="rId11"/>
    <p:sldId id="472" r:id="rId12"/>
    <p:sldId id="467" r:id="rId13"/>
    <p:sldId id="464" r:id="rId14"/>
    <p:sldId id="468" r:id="rId15"/>
    <p:sldId id="294"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10"/>
    <p:restoredTop sz="79719"/>
  </p:normalViewPr>
  <p:slideViewPr>
    <p:cSldViewPr snapToGrid="0">
      <p:cViewPr varScale="1">
        <p:scale>
          <a:sx n="98" d="100"/>
          <a:sy n="98" d="100"/>
        </p:scale>
        <p:origin x="36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2020-12-09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1</a:t>
            </a:fld>
            <a:endParaRPr lang="sv-SE"/>
          </a:p>
        </p:txBody>
      </p:sp>
    </p:spTree>
    <p:extLst>
      <p:ext uri="{BB962C8B-B14F-4D97-AF65-F5344CB8AC3E}">
        <p14:creationId xmlns:p14="http://schemas.microsoft.com/office/powerpoint/2010/main" val="427886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Vid införande av ett kommunalt ansvar för insamling och materialåtervinning av returpapper så drabbas kommunerna, utöver ökade kostnader per hushåll, även av investeringar. En del av dessa investeringar måste göras inför införande av ett nytt insamlingssystem eller övertagande av ansvaret från producenterna.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kommunen istället för att få ersättning för insamlat returpapper skulle tvingas betala en behandlingsavgift för returpappret i nivå med dagens förbränningspris (exempelvis 800 kr/ton) skulle kommunen förlora en intäkt på 10–50 kr/hushåll och år och samtidigt tvingas betala en behandlingsavgift motsvarande en kostnad på 10–50 kr/hushåll och år i studerade pilotkommuner.</a:t>
            </a:r>
          </a:p>
        </p:txBody>
      </p:sp>
      <p:sp>
        <p:nvSpPr>
          <p:cNvPr id="4" name="Platshållare för bildnummer 3"/>
          <p:cNvSpPr>
            <a:spLocks noGrp="1"/>
          </p:cNvSpPr>
          <p:nvPr>
            <p:ph type="sldNum" sz="quarter" idx="5"/>
          </p:nvPr>
        </p:nvSpPr>
        <p:spPr/>
        <p:txBody>
          <a:bodyPr/>
          <a:lstStyle/>
          <a:p>
            <a:fld id="{7E13CE56-799D-4225-BCDA-4F216B5A5422}" type="slidenum">
              <a:rPr lang="sv-SE" smtClean="0"/>
              <a:pPr/>
              <a:t>11</a:t>
            </a:fld>
            <a:endParaRPr lang="sv-SE"/>
          </a:p>
        </p:txBody>
      </p:sp>
    </p:spTree>
    <p:extLst>
      <p:ext uri="{BB962C8B-B14F-4D97-AF65-F5344CB8AC3E}">
        <p14:creationId xmlns:p14="http://schemas.microsoft.com/office/powerpoint/2010/main" val="212918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Miljödepartementet har i PM </a:t>
            </a:r>
            <a:r>
              <a:rPr lang="sv-SE" sz="1200" i="1" kern="1200" dirty="0">
                <a:solidFill>
                  <a:schemeClr val="tx1"/>
                </a:solidFill>
                <a:effectLst/>
                <a:latin typeface="+mn-lt"/>
                <a:ea typeface="+mn-ea"/>
                <a:cs typeface="+mn-cs"/>
              </a:rPr>
              <a:t>Kommunalt ansvar för insamling och materialåtervinning av returpapper </a:t>
            </a:r>
            <a:r>
              <a:rPr lang="sv-SE" sz="1200" kern="1200" dirty="0">
                <a:solidFill>
                  <a:schemeClr val="tx1"/>
                </a:solidFill>
                <a:effectLst/>
                <a:latin typeface="+mn-lt"/>
                <a:ea typeface="+mn-ea"/>
                <a:cs typeface="+mn-cs"/>
              </a:rPr>
              <a:t>bedömt att de löpande kostnaderna för hanteringen i genomsnitt understiger 100 kronor per hushåll och år. Det misstänkte Avfall Sverige vara lågt räknat. För att få mer faktabaserade siffror på vad det skulle kosta för kommunerna att samla in returpapper tog Avfall Sveriges styrelse initiativ till ett projekt. Eftersom kommunerna har olika förutsättningar och det finns flera insamlingssystem som kan vara tänkbara har olika beräkningar gjorts. En viktig förutsättning som har beaktats är i vilken utsträckning hanteringen av returpapper kan samordnas med annan avfallshantering. Över tid kommer även förutsättningarna för avsättning av insamlat returpapper att variera, vilket är en osäkerhet som kommer att bli av betydelse.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Projektets syfte har inte varit att ta fram en beräkningsmodell som kan användas för beräkningar i enskilda kommuner. För kommuner som önskar göra egna beräkningar av kostnader för exempelvis hantering av returpapper har Avfall Sverige tagit fram en särskild beräkningsmodell för insamling av returpapper från småhus med vissa typer av insamlingssystem.</a:t>
            </a:r>
            <a:r>
              <a:rPr lang="sv-SE" dirty="0">
                <a:effectLst/>
              </a:rPr>
              <a:t> Den finns tillgänglig på Avfall Sveriges medlemssidor</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3</a:t>
            </a:fld>
            <a:endParaRPr lang="sv-SE"/>
          </a:p>
        </p:txBody>
      </p:sp>
    </p:spTree>
    <p:extLst>
      <p:ext uri="{BB962C8B-B14F-4D97-AF65-F5344CB8AC3E}">
        <p14:creationId xmlns:p14="http://schemas.microsoft.com/office/powerpoint/2010/main" val="276376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11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Pilotkommuner har valts ut för att representera förutsättningar som kan bedömas vara av särskild betydelse för kommunens avfallshanteringskostnader.</a:t>
            </a:r>
          </a:p>
          <a:p>
            <a:r>
              <a:rPr lang="sv-SE" sz="1200" kern="1200" dirty="0">
                <a:solidFill>
                  <a:schemeClr val="tx1"/>
                </a:solidFill>
                <a:effectLst/>
                <a:latin typeface="+mn-lt"/>
                <a:ea typeface="+mn-ea"/>
                <a:cs typeface="+mn-cs"/>
              </a:rPr>
              <a:t>Insamlingen, inklusive påsar, kärl och tömning, utgör en betydande del av kommunens kostnader för avfallshantering. Faktorer som bedöms vara av stor betydelse för kostnaderna är befolkningstäthet och boendestruktur (villa respektive lägenhet). </a:t>
            </a:r>
          </a:p>
          <a:p>
            <a:r>
              <a:rPr lang="sv-SE" sz="1200" kern="1200" dirty="0">
                <a:solidFill>
                  <a:schemeClr val="tx1"/>
                </a:solidFill>
                <a:effectLst/>
                <a:latin typeface="+mn-lt"/>
                <a:ea typeface="+mn-ea"/>
                <a:cs typeface="+mn-cs"/>
              </a:rPr>
              <a:t>Sammanlagt har åtta pilotkommuner valts ut för att representera följande typer av kommuner:</a:t>
            </a:r>
          </a:p>
          <a:p>
            <a:pPr marL="228600" lvl="0" indent="-228600">
              <a:buFont typeface="+mj-lt"/>
              <a:buAutoNum type="arabicPeriod"/>
            </a:pPr>
            <a:r>
              <a:rPr lang="sv-SE" sz="1200" kern="1200" dirty="0">
                <a:solidFill>
                  <a:schemeClr val="tx1"/>
                </a:solidFill>
                <a:effectLst/>
                <a:latin typeface="+mn-lt"/>
                <a:ea typeface="+mn-ea"/>
                <a:cs typeface="+mn-cs"/>
              </a:rPr>
              <a:t>Storstad</a:t>
            </a:r>
          </a:p>
          <a:p>
            <a:pPr marL="228600" lvl="0" indent="-228600">
              <a:buFont typeface="+mj-lt"/>
              <a:buAutoNum type="arabicPeriod"/>
            </a:pPr>
            <a:r>
              <a:rPr lang="sv-SE" sz="1200" kern="1200" dirty="0">
                <a:solidFill>
                  <a:schemeClr val="tx1"/>
                </a:solidFill>
                <a:effectLst/>
                <a:latin typeface="+mn-lt"/>
                <a:ea typeface="+mn-ea"/>
                <a:cs typeface="+mn-cs"/>
              </a:rPr>
              <a:t>Stort invånarantal, ej storstad</a:t>
            </a:r>
          </a:p>
          <a:p>
            <a:pPr marL="228600" lvl="0" indent="-228600">
              <a:buFont typeface="+mj-lt"/>
              <a:buAutoNum type="arabicPeriod"/>
            </a:pPr>
            <a:r>
              <a:rPr lang="sv-SE" sz="1200" kern="1200" dirty="0">
                <a:solidFill>
                  <a:schemeClr val="tx1"/>
                </a:solidFill>
                <a:effectLst/>
                <a:latin typeface="+mn-lt"/>
                <a:ea typeface="+mn-ea"/>
                <a:cs typeface="+mn-cs"/>
              </a:rPr>
              <a:t>Medelstort invånarantal, medelstor yta</a:t>
            </a:r>
          </a:p>
          <a:p>
            <a:pPr marL="228600" lvl="0" indent="-228600">
              <a:buFont typeface="+mj-lt"/>
              <a:buAutoNum type="arabicPeriod"/>
            </a:pPr>
            <a:r>
              <a:rPr lang="sv-SE" sz="1200" kern="1200" dirty="0">
                <a:solidFill>
                  <a:schemeClr val="tx1"/>
                </a:solidFill>
                <a:effectLst/>
                <a:latin typeface="+mn-lt"/>
                <a:ea typeface="+mn-ea"/>
                <a:cs typeface="+mn-cs"/>
              </a:rPr>
              <a:t>Medianstort invånarantal, medelstor yta</a:t>
            </a:r>
          </a:p>
          <a:p>
            <a:pPr marL="228600" lvl="0" indent="-228600">
              <a:buFont typeface="+mj-lt"/>
              <a:buAutoNum type="arabicPeriod"/>
            </a:pPr>
            <a:r>
              <a:rPr lang="sv-SE" sz="1200" kern="1200" dirty="0">
                <a:solidFill>
                  <a:schemeClr val="tx1"/>
                </a:solidFill>
                <a:effectLst/>
                <a:latin typeface="+mn-lt"/>
                <a:ea typeface="+mn-ea"/>
                <a:cs typeface="+mn-cs"/>
              </a:rPr>
              <a:t>Litet-medelstort invånarantal, stor yta</a:t>
            </a:r>
          </a:p>
          <a:p>
            <a:pPr marL="228600" lvl="0" indent="-228600">
              <a:buFont typeface="+mj-lt"/>
              <a:buAutoNum type="arabicPeriod"/>
            </a:pPr>
            <a:r>
              <a:rPr lang="sv-SE" sz="1200" kern="1200" dirty="0">
                <a:solidFill>
                  <a:schemeClr val="tx1"/>
                </a:solidFill>
                <a:effectLst/>
                <a:latin typeface="+mn-lt"/>
                <a:ea typeface="+mn-ea"/>
                <a:cs typeface="+mn-cs"/>
              </a:rPr>
              <a:t>Litet invånarantal, turistkommun</a:t>
            </a:r>
          </a:p>
          <a:p>
            <a:pPr marL="228600" lvl="0" indent="-228600">
              <a:buFont typeface="+mj-lt"/>
              <a:buAutoNum type="arabicPeriod"/>
            </a:pPr>
            <a:r>
              <a:rPr lang="sv-SE" sz="1200" kern="1200" dirty="0">
                <a:solidFill>
                  <a:schemeClr val="tx1"/>
                </a:solidFill>
                <a:effectLst/>
                <a:latin typeface="+mn-lt"/>
                <a:ea typeface="+mn-ea"/>
                <a:cs typeface="+mn-cs"/>
              </a:rPr>
              <a:t>Litet invånarantal, landsbygdsregion</a:t>
            </a:r>
          </a:p>
          <a:p>
            <a:pPr marL="228600" lvl="0" indent="-228600">
              <a:buFont typeface="+mj-lt"/>
              <a:buAutoNum type="arabicPeriod"/>
            </a:pPr>
            <a:r>
              <a:rPr lang="sv-SE" sz="1200" kern="1200" dirty="0">
                <a:solidFill>
                  <a:schemeClr val="tx1"/>
                </a:solidFill>
                <a:effectLst/>
                <a:latin typeface="+mn-lt"/>
                <a:ea typeface="+mn-ea"/>
                <a:cs typeface="+mn-cs"/>
              </a:rPr>
              <a:t>Litet invånarantal, stor yta, glesbygd</a:t>
            </a:r>
          </a:p>
          <a:p>
            <a:endParaRPr lang="sv-SE" dirty="0"/>
          </a:p>
        </p:txBody>
      </p:sp>
      <p:sp>
        <p:nvSpPr>
          <p:cNvPr id="4" name="Platshållare för bildnummer 3"/>
          <p:cNvSpPr>
            <a:spLocks noGrp="1"/>
          </p:cNvSpPr>
          <p:nvPr>
            <p:ph type="sldNum" sz="quarter" idx="5"/>
          </p:nvPr>
        </p:nvSpPr>
        <p:spPr/>
        <p:txBody>
          <a:bodyPr/>
          <a:lstStyle/>
          <a:p>
            <a:fld id="{7E13CE56-799D-4225-BCDA-4F216B5A5422}" type="slidenum">
              <a:rPr lang="sv-SE" smtClean="0"/>
              <a:pPr/>
              <a:t>4</a:t>
            </a:fld>
            <a:endParaRPr lang="sv-SE"/>
          </a:p>
        </p:txBody>
      </p:sp>
    </p:spTree>
    <p:extLst>
      <p:ext uri="{BB962C8B-B14F-4D97-AF65-F5344CB8AC3E}">
        <p14:creationId xmlns:p14="http://schemas.microsoft.com/office/powerpoint/2010/main" val="308289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11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 insamlingslösningar för returpapper som har kostnadsberäknats är källsorterande system som är vanligt förekommande som huvudsystem för insamling av mat- och restavfall och/eller returpapper i en hel kommun eller bebyggelsekategori. Insamlingslösningarna utgörs av fyra olika kombinationer av insamlingssystem. De har o</a:t>
            </a:r>
            <a:r>
              <a:rPr lang="sv-SE" dirty="0"/>
              <a:t>lika grad av samordning med annan avfallshantering och olika servicenivå.</a:t>
            </a:r>
          </a:p>
          <a:p>
            <a:endParaRPr lang="sv-SE" dirty="0"/>
          </a:p>
          <a:p>
            <a:r>
              <a:rPr lang="sv-SE" sz="1200" kern="1200" dirty="0">
                <a:solidFill>
                  <a:schemeClr val="tx1"/>
                </a:solidFill>
                <a:effectLst/>
                <a:latin typeface="+mn-lt"/>
                <a:ea typeface="+mn-ea"/>
                <a:cs typeface="+mn-cs"/>
              </a:rPr>
              <a:t>Alla valda insamlingslösningar har även insamlingsplatser för returpapper på kommunernas återvinningscentraler som backup, vilket ingår i kostnadsberäkningarna.</a:t>
            </a:r>
          </a:p>
          <a:p>
            <a:r>
              <a:rPr lang="sv-SE" sz="1200" kern="1200" dirty="0">
                <a:solidFill>
                  <a:schemeClr val="tx1"/>
                </a:solidFill>
                <a:effectLst/>
                <a:latin typeface="+mn-lt"/>
                <a:ea typeface="+mn-ea"/>
                <a:cs typeface="+mn-cs"/>
              </a:rPr>
              <a:t>Insamlingslösningarna för returpapper bygger på att det finns fysiska förutsättningar för införande av systemen och tillgång till erforderliga anläggningar. I praktiken kan dock fysiska förutsättningar begränsa möjligheterna att införa ett och samma system i en hel kommun eller bebyggelsekategori. Det gäller särskilt system med publika insamlingsplatser där det ofta råder brist på ytor. Även införande av system med FNI kan, särskilt i vissa kommuner och i vissa fastigheter, begränsas av brist på utrymme för fler eller större kärl.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7E13CE56-799D-4225-BCDA-4F216B5A5422}" type="slidenum">
              <a:rPr lang="sv-SE" smtClean="0"/>
              <a:pPr/>
              <a:t>5</a:t>
            </a:fld>
            <a:endParaRPr lang="sv-SE"/>
          </a:p>
        </p:txBody>
      </p:sp>
    </p:spTree>
    <p:extLst>
      <p:ext uri="{BB962C8B-B14F-4D97-AF65-F5344CB8AC3E}">
        <p14:creationId xmlns:p14="http://schemas.microsoft.com/office/powerpoint/2010/main" val="205321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11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Intäkter från försäljning av insamlat returpapper ingår också i beräkningarna.</a:t>
            </a:r>
          </a:p>
          <a:p>
            <a:r>
              <a:rPr lang="sv-SE" sz="1200" kern="1200" dirty="0">
                <a:solidFill>
                  <a:schemeClr val="tx1"/>
                </a:solidFill>
                <a:effectLst/>
                <a:latin typeface="+mn-lt"/>
                <a:ea typeface="+mn-ea"/>
                <a:cs typeface="+mn-cs"/>
              </a:rPr>
              <a:t>I den utsträckning som hanteringen även omfattar mat- och restavfall och förpackningar har motsvarande kostnader för hantering av dessa fraktioner inkluderats i beräkningarna och fördelats mellan returpapper och övriga fraktioner.</a:t>
            </a:r>
          </a:p>
          <a:p>
            <a:r>
              <a:rPr lang="sv-SE" sz="1200" kern="1200" dirty="0">
                <a:solidFill>
                  <a:schemeClr val="tx1"/>
                </a:solidFill>
                <a:effectLst/>
                <a:latin typeface="+mn-lt"/>
                <a:ea typeface="+mn-ea"/>
                <a:cs typeface="+mn-cs"/>
              </a:rPr>
              <a:t>Kostnader för omställning av insamlingssystemet har inte inkluderats. Sådana kostnader är exempelvis planering, upphandlingar och projektledning samt resursförstärkning för administration, kommunikation och montering av behållare.</a:t>
            </a:r>
          </a:p>
          <a:p>
            <a:r>
              <a:rPr lang="sv-SE" sz="1200" kern="1200" dirty="0">
                <a:solidFill>
                  <a:schemeClr val="tx1"/>
                </a:solidFill>
                <a:effectLst/>
                <a:latin typeface="+mn-lt"/>
                <a:ea typeface="+mn-ea"/>
                <a:cs typeface="+mn-cs"/>
              </a:rPr>
              <a:t>Minskade kostnader för behandling av restavfall till följd av förväntad ökning av utsorteringen av returpapper vid fastighetsnära insamling har inte beaktats i kostnadsberäkningarna, eftersom detta är av begränsad betydelse i relation till de totala kostnaderna för hanteringen.</a:t>
            </a:r>
            <a:endParaRPr lang="sv-SE" dirty="0"/>
          </a:p>
          <a:p>
            <a:r>
              <a:rPr lang="sv-SE" dirty="0"/>
              <a:t>Materialersättning tillkommer.</a:t>
            </a:r>
          </a:p>
        </p:txBody>
      </p:sp>
      <p:sp>
        <p:nvSpPr>
          <p:cNvPr id="4" name="Platshållare för bildnummer 3"/>
          <p:cNvSpPr>
            <a:spLocks noGrp="1"/>
          </p:cNvSpPr>
          <p:nvPr>
            <p:ph type="sldNum" sz="quarter" idx="5"/>
          </p:nvPr>
        </p:nvSpPr>
        <p:spPr/>
        <p:txBody>
          <a:bodyPr/>
          <a:lstStyle/>
          <a:p>
            <a:fld id="{7E13CE56-799D-4225-BCDA-4F216B5A5422}" type="slidenum">
              <a:rPr lang="sv-SE" smtClean="0"/>
              <a:pPr/>
              <a:t>6</a:t>
            </a:fld>
            <a:endParaRPr lang="sv-SE"/>
          </a:p>
        </p:txBody>
      </p:sp>
    </p:spTree>
    <p:extLst>
      <p:ext uri="{BB962C8B-B14F-4D97-AF65-F5344CB8AC3E}">
        <p14:creationId xmlns:p14="http://schemas.microsoft.com/office/powerpoint/2010/main" val="359322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11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Kostnadsberäkningarna bygger på en förenklad och delvis generaliserad modell av verkligheten i pilotkommunerna. Inför val av systemlösning i en kommun bör därför beräkningar göras utifrån förhållanden som är specifika för den enskilda kommunen.</a:t>
            </a:r>
            <a:r>
              <a:rPr lang="sv-SE" dirty="0">
                <a:effectLst/>
              </a:rPr>
              <a:t>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dirty="0"/>
              <a:t>Fördelningsnycklar behövs för: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T.ex. för administration samt insamling och kärlkostnad vid </a:t>
            </a:r>
            <a:r>
              <a:rPr lang="sv-SE" dirty="0" err="1"/>
              <a:t>fyrfack</a:t>
            </a:r>
            <a:r>
              <a:rPr lang="sv-SE" dirty="0"/>
              <a:t>/optiskt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Vid beräkningar avseende insamlingslösningar med fastighetsnära insamling (FNI) förutsätts att 100 procent av hushållen inom en bebyggelsekategori, till exempel villa eller lägenhet, ansluts till systemet även om en del fastigheter i praktiken inte kan anslutas till FNI.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Införande av FNI antas medföra en procentuell minskning av mängd förpackningar och returpapper i restavfallet oavsett insamlingslösning och bebyggelsekategori. Den procentuella minskningen antas vara densamma som vid införande av </a:t>
            </a:r>
            <a:r>
              <a:rPr lang="sv-SE" sz="1200" kern="1200" dirty="0" err="1">
                <a:solidFill>
                  <a:schemeClr val="tx1"/>
                </a:solidFill>
                <a:effectLst/>
                <a:latin typeface="+mn-lt"/>
                <a:ea typeface="+mn-ea"/>
                <a:cs typeface="+mn-cs"/>
              </a:rPr>
              <a:t>fyrfackskärl</a:t>
            </a:r>
            <a:r>
              <a:rPr lang="sv-SE" sz="1200" kern="1200" dirty="0">
                <a:solidFill>
                  <a:schemeClr val="tx1"/>
                </a:solidFill>
                <a:effectLst/>
                <a:latin typeface="+mn-lt"/>
                <a:ea typeface="+mn-ea"/>
                <a:cs typeface="+mn-cs"/>
              </a:rPr>
              <a:t>. </a:t>
            </a:r>
            <a:r>
              <a:rPr lang="sv-SE" dirty="0"/>
              <a:t>Utsorteringen av returpapper förutsätts inte öka vid insamling vid publika insamlingsplatser även om antalet platser utökas.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I beräkningarna förutsätts att samma typer av insamlingsfordon används i alla pilotkommuner, vilket gör att exempelvis användning av sidlastare i vissa kommuner inte beaktas. I beräkningarna förutsätts också att samma transportsätt för returpapper används i alla pilotkommuner. </a:t>
            </a:r>
            <a:endParaRPr lang="sv-SE" dirty="0"/>
          </a:p>
        </p:txBody>
      </p:sp>
      <p:sp>
        <p:nvSpPr>
          <p:cNvPr id="4" name="Platshållare för bildnummer 3"/>
          <p:cNvSpPr>
            <a:spLocks noGrp="1"/>
          </p:cNvSpPr>
          <p:nvPr>
            <p:ph type="sldNum" sz="quarter" idx="5"/>
          </p:nvPr>
        </p:nvSpPr>
        <p:spPr/>
        <p:txBody>
          <a:bodyPr/>
          <a:lstStyle/>
          <a:p>
            <a:fld id="{7E13CE56-799D-4225-BCDA-4F216B5A5422}" type="slidenum">
              <a:rPr lang="sv-SE" smtClean="0"/>
              <a:pPr/>
              <a:t>7</a:t>
            </a:fld>
            <a:endParaRPr lang="sv-SE"/>
          </a:p>
        </p:txBody>
      </p:sp>
    </p:spTree>
    <p:extLst>
      <p:ext uri="{BB962C8B-B14F-4D97-AF65-F5344CB8AC3E}">
        <p14:creationId xmlns:p14="http://schemas.microsoft.com/office/powerpoint/2010/main" val="217805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Observera att kostnaderna som visas avser returpappersdelen i de olika systemen, inte totala kostnader för insamlingen av alla fraktioner. </a:t>
            </a:r>
          </a:p>
          <a:p>
            <a:r>
              <a:rPr lang="sv-SE" dirty="0"/>
              <a:t>Kostnaden &gt;100 kr/hushåll och år för flertalet pilotkommuner och insamlingssystem</a:t>
            </a:r>
          </a:p>
          <a:p>
            <a:pPr lvl="1"/>
            <a:r>
              <a:rPr lang="sv-SE" dirty="0"/>
              <a:t>Lokala förutsättningar av stor betydelse för kostnaden (t.ex. antal hushåll, avfallsmängd, behov av insamlingsplatser, transportavstånd)</a:t>
            </a:r>
          </a:p>
          <a:p>
            <a:pPr lvl="1"/>
            <a:r>
              <a:rPr lang="sv-SE" dirty="0"/>
              <a:t>Billigast i befolkningsmässigt stora kommuner</a:t>
            </a:r>
          </a:p>
          <a:p>
            <a:pPr lvl="1"/>
            <a:r>
              <a:rPr lang="sv-SE" dirty="0"/>
              <a:t>Dyrast i geografiskt stora kommuner</a:t>
            </a:r>
          </a:p>
          <a:p>
            <a:endParaRPr lang="sv-SE" dirty="0"/>
          </a:p>
          <a:p>
            <a:r>
              <a:rPr lang="sv-SE" dirty="0"/>
              <a:t>Viktigt med samordnad hantering. Hög grad av samordning med andra fraktioner blir kostnadseffektivt, t.ex. genom fyrfackssystem</a:t>
            </a:r>
          </a:p>
          <a:p>
            <a:endParaRPr lang="sv-SE" dirty="0"/>
          </a:p>
          <a:p>
            <a:r>
              <a:rPr lang="sv-SE" dirty="0"/>
              <a:t>System med s.k. lättillgängliga publika insamlingsplatser billigast.</a:t>
            </a:r>
          </a:p>
          <a:p>
            <a:r>
              <a:rPr lang="sv-SE" dirty="0"/>
              <a:t>          Kan bli svårt att införa p.g.a. fysiska förutsättningar</a:t>
            </a:r>
          </a:p>
          <a:p>
            <a:r>
              <a:rPr lang="sv-SE" dirty="0"/>
              <a:t>          Antal platser viktigt för totala kostnaden</a:t>
            </a:r>
          </a:p>
          <a:p>
            <a:endParaRPr lang="sv-SE" dirty="0"/>
          </a:p>
          <a:p>
            <a:r>
              <a:rPr lang="sv-SE" dirty="0"/>
              <a:t>Insamlingskostnaden betydande vid FNI</a:t>
            </a:r>
          </a:p>
          <a:p>
            <a:r>
              <a:rPr lang="sv-SE" dirty="0"/>
              <a:t>Även kostnaderna för transport, sortering och balning kan bli betydande</a:t>
            </a:r>
          </a:p>
        </p:txBody>
      </p:sp>
      <p:sp>
        <p:nvSpPr>
          <p:cNvPr id="4" name="Platshållare för bildnummer 3"/>
          <p:cNvSpPr>
            <a:spLocks noGrp="1"/>
          </p:cNvSpPr>
          <p:nvPr>
            <p:ph type="sldNum" sz="quarter" idx="5"/>
          </p:nvPr>
        </p:nvSpPr>
        <p:spPr/>
        <p:txBody>
          <a:bodyPr/>
          <a:lstStyle/>
          <a:p>
            <a:fld id="{7E13CE56-799D-4225-BCDA-4F216B5A5422}" type="slidenum">
              <a:rPr lang="sv-SE" smtClean="0"/>
              <a:pPr/>
              <a:t>8</a:t>
            </a:fld>
            <a:endParaRPr lang="sv-SE"/>
          </a:p>
        </p:txBody>
      </p:sp>
    </p:spTree>
    <p:extLst>
      <p:ext uri="{BB962C8B-B14F-4D97-AF65-F5344CB8AC3E}">
        <p14:creationId xmlns:p14="http://schemas.microsoft.com/office/powerpoint/2010/main" val="41921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11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Känslighetsanalysen visar att en förändring av transportkostnaden för returpapper, genom exempelvis ändrat transportsätt eller transport till pappersbruk på annat avstånd, kan bli av stor betydelse för kostnaderna. Detta gäller särskilt för kommuner med långt avstånd till pappersbruk.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Antalet insamlingsplatser av returpapper kan bli av stor betydelse för alternativet där insamlingen av returpapper inte sker med FNI, utan genom att hushållen lämnar returpapper vid lättillgängliga publika insamlingsplatser. Detta gäller särskilt om antalet platser skulle öka kraftigt så att servicenivån därmed närmar sig kvartersnära insamling. En förändring av prestationen vid FNI bedöms i de flesta fall påverka kostnaden för hantering av returpapper i mindre utsträckning än en förändring av transportkostnaderna eller antal insamlingsplatser.</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7E13CE56-799D-4225-BCDA-4F216B5A5422}" type="slidenum">
              <a:rPr lang="sv-SE" smtClean="0"/>
              <a:pPr/>
              <a:t>9</a:t>
            </a:fld>
            <a:endParaRPr lang="sv-SE"/>
          </a:p>
        </p:txBody>
      </p:sp>
    </p:spTree>
    <p:extLst>
      <p:ext uri="{BB962C8B-B14F-4D97-AF65-F5344CB8AC3E}">
        <p14:creationId xmlns:p14="http://schemas.microsoft.com/office/powerpoint/2010/main" val="299652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1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E13CE56-799D-4225-BCDA-4F216B5A5422}" type="slidenum">
              <a:rPr lang="sv-SE" smtClean="0"/>
              <a:pPr/>
              <a:t>10</a:t>
            </a:fld>
            <a:endParaRPr lang="sv-SE"/>
          </a:p>
        </p:txBody>
      </p:sp>
    </p:spTree>
    <p:extLst>
      <p:ext uri="{BB962C8B-B14F-4D97-AF65-F5344CB8AC3E}">
        <p14:creationId xmlns:p14="http://schemas.microsoft.com/office/powerpoint/2010/main" val="1952687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a:t>PRESENTATIONS RUBRIK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a:solidFill>
                  <a:schemeClr val="bg2"/>
                </a:solidFill>
              </a:rPr>
              <a:t>TACK!</a:t>
            </a:r>
            <a:endParaRPr lang="sv-SE" sz="2400" b="1">
              <a:solidFill>
                <a:schemeClr val="bg2"/>
              </a:solidFill>
            </a:endParaRPr>
          </a:p>
        </p:txBody>
      </p:sp>
    </p:spTree>
    <p:extLst>
      <p:ext uri="{BB962C8B-B14F-4D97-AF65-F5344CB8AC3E}">
        <p14:creationId xmlns:p14="http://schemas.microsoft.com/office/powerpoint/2010/main" val="198208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br>
              <a:rPr lang="sv-SE"/>
            </a:br>
            <a:r>
              <a:rPr lang="sv-SE" err="1"/>
              <a:t>Mobilnr</a:t>
            </a:r>
            <a:r>
              <a:rPr lang="sv-SE"/>
              <a:t>, </a:t>
            </a:r>
            <a:r>
              <a:rPr lang="sv-SE" err="1"/>
              <a:t>Telefonnr</a:t>
            </a:r>
            <a:r>
              <a:rPr lang="sv-SE"/>
              <a:t>, e-postadress</a:t>
            </a:r>
            <a:br>
              <a:rPr lang="sv-SE"/>
            </a:br>
            <a:r>
              <a:rPr lang="sv-SE" err="1"/>
              <a:t>avfallsverige.se</a:t>
            </a:r>
            <a:endParaRPr lang="sv-SE"/>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a:solidFill>
                  <a:schemeClr val="bg2"/>
                </a:solidFill>
              </a:rPr>
              <a:t>THANK YOU</a:t>
            </a:r>
            <a:endParaRPr lang="sv-SE" sz="2400" b="1">
              <a:solidFill>
                <a:schemeClr val="bg2"/>
              </a:solidFill>
            </a:endParaRPr>
          </a:p>
        </p:txBody>
      </p:sp>
    </p:spTree>
    <p:extLst>
      <p:ext uri="{BB962C8B-B14F-4D97-AF65-F5344CB8AC3E}">
        <p14:creationId xmlns:p14="http://schemas.microsoft.com/office/powerpoint/2010/main" val="18110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Vit grundsida">
    <p:spTree>
      <p:nvGrpSpPr>
        <p:cNvPr id="1" name=""/>
        <p:cNvGrpSpPr/>
        <p:nvPr/>
      </p:nvGrpSpPr>
      <p:grpSpPr>
        <a:xfrm>
          <a:off x="0" y="0"/>
          <a:ext cx="0" cy="0"/>
          <a:chOff x="0" y="0"/>
          <a:chExt cx="0" cy="0"/>
        </a:xfrm>
      </p:grpSpPr>
      <p:pic>
        <p:nvPicPr>
          <p:cNvPr id="5" name="Picture 4" descr="log_green_lig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38" y="6042635"/>
            <a:ext cx="2700000" cy="345158"/>
          </a:xfrm>
          <a:prstGeom prst="rect">
            <a:avLst/>
          </a:prstGeom>
        </p:spPr>
      </p:pic>
      <p:sp>
        <p:nvSpPr>
          <p:cNvPr id="15" name="Platshållare för bild 14"/>
          <p:cNvSpPr>
            <a:spLocks noGrp="1"/>
          </p:cNvSpPr>
          <p:nvPr>
            <p:ph type="pic" sz="quarter" idx="12" hasCustomPrompt="1"/>
          </p:nvPr>
        </p:nvSpPr>
        <p:spPr>
          <a:xfrm>
            <a:off x="8685728" y="1177380"/>
            <a:ext cx="2990336" cy="4478354"/>
          </a:xfrm>
        </p:spPr>
        <p:txBody>
          <a:bodyPr>
            <a:normAutofit/>
          </a:bodyPr>
          <a:lstStyle>
            <a:lvl1pPr>
              <a:defRPr sz="2000"/>
            </a:lvl1pPr>
          </a:lstStyle>
          <a:p>
            <a:r>
              <a:rPr lang="sv-SE" noProof="0" dirty="0"/>
              <a:t>Omslagsbild (läggs in av Avfall Sverige)</a:t>
            </a:r>
          </a:p>
        </p:txBody>
      </p:sp>
    </p:spTree>
    <p:extLst>
      <p:ext uri="{BB962C8B-B14F-4D97-AF65-F5344CB8AC3E}">
        <p14:creationId xmlns:p14="http://schemas.microsoft.com/office/powerpoint/2010/main" val="257744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775520" y="990000"/>
            <a:ext cx="8640960" cy="1070248"/>
          </a:xfrm>
        </p:spPr>
        <p:txBody>
          <a:bodyPr/>
          <a:lstStyle/>
          <a:p>
            <a:r>
              <a:rPr lang="sv-SE"/>
              <a:t>Klicka här för att ändra format</a:t>
            </a:r>
          </a:p>
        </p:txBody>
      </p:sp>
      <p:sp>
        <p:nvSpPr>
          <p:cNvPr id="3" name="Platshållare för innehåll 2"/>
          <p:cNvSpPr>
            <a:spLocks noGrp="1"/>
          </p:cNvSpPr>
          <p:nvPr>
            <p:ph idx="1"/>
          </p:nvPr>
        </p:nvSpPr>
        <p:spPr>
          <a:xfrm>
            <a:off x="1775520" y="2206800"/>
            <a:ext cx="8640960" cy="3891600"/>
          </a:xfrm>
        </p:spPr>
        <p:txBody>
          <a:bodyPr/>
          <a:lstStyle>
            <a:lvl2pPr>
              <a:defRPr sz="2000"/>
            </a:lvl2pPr>
            <a:lvl3pPr>
              <a:defRPr sz="1800"/>
            </a:lvl3pPr>
            <a:lvl4pPr marL="900113" indent="-179388">
              <a:buFont typeface="Arial" pitchFamily="34" charset="0"/>
              <a:buChar char="-"/>
              <a:defRPr sz="1600"/>
            </a:lvl4pPr>
            <a:lvl5pPr marL="1077913" indent="-177800">
              <a:buFont typeface="Arial" panose="020B0604020202020204" pitchFamily="34" charset="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r>
              <a:rPr lang="sv-SE"/>
              <a:t>2020-12-02</a:t>
            </a:r>
          </a:p>
        </p:txBody>
      </p:sp>
      <p:sp>
        <p:nvSpPr>
          <p:cNvPr id="5" name="Rectangle 5"/>
          <p:cNvSpPr>
            <a:spLocks noGrp="1" noChangeArrowheads="1"/>
          </p:cNvSpPr>
          <p:nvPr>
            <p:ph type="ftr" sz="quarter" idx="11"/>
          </p:nvPr>
        </p:nvSpPr>
        <p:spPr>
          <a:ln/>
        </p:spPr>
        <p:txBody>
          <a:bodyPr/>
          <a:lstStyle>
            <a:lvl1pPr>
              <a:defRPr/>
            </a:lvl1pPr>
          </a:lstStyle>
          <a:p>
            <a:pPr>
              <a:defRPr/>
            </a:pPr>
            <a:r>
              <a:rPr lang="sv-SE"/>
              <a:t>Jörgen Leander, tel. 076-767 16 04</a:t>
            </a:r>
          </a:p>
        </p:txBody>
      </p:sp>
      <p:sp>
        <p:nvSpPr>
          <p:cNvPr id="6" name="Rectangle 6"/>
          <p:cNvSpPr>
            <a:spLocks noGrp="1" noChangeArrowheads="1"/>
          </p:cNvSpPr>
          <p:nvPr>
            <p:ph type="sldNum" sz="quarter" idx="12"/>
          </p:nvPr>
        </p:nvSpPr>
        <p:spPr>
          <a:ln/>
        </p:spPr>
        <p:txBody>
          <a:bodyPr/>
          <a:lstStyle>
            <a:lvl1pPr>
              <a:defRPr/>
            </a:lvl1pPr>
          </a:lstStyle>
          <a:p>
            <a:fld id="{E53319EB-4474-40C0-9AE7-39B982ED8D6F}" type="slidenum">
              <a:rPr lang="sv-SE"/>
              <a:pPr/>
              <a:t>‹#›</a:t>
            </a:fld>
            <a:endParaRPr lang="sv-SE"/>
          </a:p>
        </p:txBody>
      </p:sp>
    </p:spTree>
    <p:extLst>
      <p:ext uri="{BB962C8B-B14F-4D97-AF65-F5344CB8AC3E}">
        <p14:creationId xmlns:p14="http://schemas.microsoft.com/office/powerpoint/2010/main" val="370776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Dra bilden till platshållaren eller klicka på ikonen för att lägga till den</a:t>
            </a:r>
          </a:p>
        </p:txBody>
      </p:sp>
    </p:spTree>
    <p:extLst>
      <p:ext uri="{BB962C8B-B14F-4D97-AF65-F5344CB8AC3E}">
        <p14:creationId xmlns:p14="http://schemas.microsoft.com/office/powerpoint/2010/main" val="66941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Dra bilden till platshållaren eller klicka på ikonen för att lägga till den</a:t>
            </a:r>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 id="2147483664" r:id="rId14"/>
    <p:sldLayoutId id="21474836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jenny.westin@avfallsverige.se" TargetMode="External"/><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tiff"/><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38199" y="1275328"/>
            <a:ext cx="10547555" cy="1364633"/>
          </a:xfrm>
        </p:spPr>
        <p:txBody>
          <a:bodyPr>
            <a:normAutofit/>
          </a:bodyPr>
          <a:lstStyle/>
          <a:p>
            <a:r>
              <a:rPr lang="sv-SE" cap="all" dirty="0"/>
              <a:t>Beräkning av Kostnader för hantering </a:t>
            </a:r>
            <a:br>
              <a:rPr lang="sv-SE" cap="all" dirty="0"/>
            </a:br>
            <a:r>
              <a:rPr lang="sv-SE" cap="all" dirty="0"/>
              <a:t>av returpapper i svenska kommuner</a:t>
            </a:r>
            <a:endParaRPr lang="sv-SE" dirty="0"/>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793075"/>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Rapport 2020:30</a:t>
            </a:r>
          </a:p>
        </p:txBody>
      </p:sp>
    </p:spTree>
    <p:extLst>
      <p:ext uri="{BB962C8B-B14F-4D97-AF65-F5344CB8AC3E}">
        <p14:creationId xmlns:p14="http://schemas.microsoft.com/office/powerpoint/2010/main" val="92590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ABBB3-AC6A-EF49-B379-C63EFFFCB494}"/>
              </a:ext>
            </a:extLst>
          </p:cNvPr>
          <p:cNvSpPr>
            <a:spLocks noGrp="1"/>
          </p:cNvSpPr>
          <p:nvPr>
            <p:ph type="title"/>
          </p:nvPr>
        </p:nvSpPr>
        <p:spPr/>
        <p:txBody>
          <a:bodyPr/>
          <a:lstStyle/>
          <a:p>
            <a:r>
              <a:rPr lang="sv-SE"/>
              <a:t>Slutsatser </a:t>
            </a:r>
          </a:p>
        </p:txBody>
      </p:sp>
      <p:sp>
        <p:nvSpPr>
          <p:cNvPr id="3" name="Platshållare för innehåll 2">
            <a:extLst>
              <a:ext uri="{FF2B5EF4-FFF2-40B4-BE49-F238E27FC236}">
                <a16:creationId xmlns:a16="http://schemas.microsoft.com/office/drawing/2014/main" id="{7EA2B14D-843D-7A4B-A527-5138458C128C}"/>
              </a:ext>
            </a:extLst>
          </p:cNvPr>
          <p:cNvSpPr>
            <a:spLocks noGrp="1"/>
          </p:cNvSpPr>
          <p:nvPr>
            <p:ph type="body" sz="quarter" idx="11"/>
          </p:nvPr>
        </p:nvSpPr>
        <p:spPr>
          <a:xfrm>
            <a:off x="515937" y="1397530"/>
            <a:ext cx="7964386" cy="4258203"/>
          </a:xfrm>
        </p:spPr>
        <p:txBody>
          <a:bodyPr>
            <a:normAutofit/>
          </a:bodyPr>
          <a:lstStyle/>
          <a:p>
            <a:pPr marL="342900" indent="-342900">
              <a:buFont typeface="Wingdings" pitchFamily="2" charset="2"/>
              <a:buChar char="§"/>
            </a:pPr>
            <a:r>
              <a:rPr lang="sv-SE" sz="2200" dirty="0"/>
              <a:t>Kostnaden 150-250 kr/hushåll och år för flertalet pilotkommuner och insamlingssystem</a:t>
            </a:r>
          </a:p>
          <a:p>
            <a:pPr marL="800100" lvl="1" indent="-342900">
              <a:buFont typeface="Systemtypsnitt"/>
              <a:buChar char="-"/>
            </a:pPr>
            <a:r>
              <a:rPr lang="sv-SE" sz="1800" dirty="0"/>
              <a:t>Lokala förutsättningar av stor betydelse för kostnaden</a:t>
            </a:r>
          </a:p>
          <a:p>
            <a:pPr marL="800100" lvl="1" indent="-342900">
              <a:buFont typeface="Systemtypsnitt"/>
              <a:buChar char="-"/>
            </a:pPr>
            <a:r>
              <a:rPr lang="sv-SE" sz="1800" dirty="0"/>
              <a:t>Billigast i befolkningsmässigt stora kommuner</a:t>
            </a:r>
          </a:p>
          <a:p>
            <a:pPr marL="800100" lvl="1" indent="-342900">
              <a:buFont typeface="Systemtypsnitt"/>
              <a:buChar char="-"/>
            </a:pPr>
            <a:r>
              <a:rPr lang="sv-SE" sz="1800" dirty="0"/>
              <a:t>Dyrast i geografiskt stora kommuner</a:t>
            </a:r>
          </a:p>
          <a:p>
            <a:pPr marL="342900" indent="-342900">
              <a:buFont typeface="Wingdings" pitchFamily="2" charset="2"/>
              <a:buChar char="§"/>
            </a:pPr>
            <a:r>
              <a:rPr lang="sv-SE" sz="2200" dirty="0"/>
              <a:t>Viktigt med samordnad hantering</a:t>
            </a:r>
          </a:p>
          <a:p>
            <a:pPr marL="800100" lvl="1" indent="-342900">
              <a:lnSpc>
                <a:spcPct val="100000"/>
              </a:lnSpc>
              <a:buFont typeface="Systemtypsnitt"/>
              <a:buChar char="-"/>
            </a:pPr>
            <a:r>
              <a:rPr lang="sv-SE" sz="1800" dirty="0"/>
              <a:t>Hög grad av samordning med andra fraktioner blir kostnadseffektivt, t.ex. genom fyrfackssystem</a:t>
            </a:r>
          </a:p>
          <a:p>
            <a:pPr marL="342900" indent="-342900">
              <a:buFont typeface="Wingdings" pitchFamily="2" charset="2"/>
              <a:buChar char="§"/>
            </a:pPr>
            <a:r>
              <a:rPr lang="sv-SE" sz="2200" dirty="0"/>
              <a:t>System med lättillgängliga publika insamlingsplatser är generellt billigast</a:t>
            </a:r>
          </a:p>
          <a:p>
            <a:pPr marL="800100" lvl="1" indent="-342900">
              <a:lnSpc>
                <a:spcPct val="110000"/>
              </a:lnSpc>
              <a:buFont typeface="Systemtypsnitt"/>
              <a:buChar char="-"/>
            </a:pPr>
            <a:r>
              <a:rPr lang="sv-SE" sz="1800" dirty="0"/>
              <a:t>Kan dock bli svårt att införa pga. fysiska förutsättningar</a:t>
            </a:r>
          </a:p>
          <a:p>
            <a:pPr marL="800100" lvl="1" indent="-342900">
              <a:lnSpc>
                <a:spcPct val="110000"/>
              </a:lnSpc>
              <a:buFont typeface="Systemtypsnitt"/>
              <a:buChar char="-"/>
            </a:pPr>
            <a:r>
              <a:rPr lang="sv-SE" sz="1800" dirty="0"/>
              <a:t>Antal platser viktigt för totala kostnaden</a:t>
            </a:r>
          </a:p>
          <a:p>
            <a:pPr marL="800100" lvl="1" indent="-342900">
              <a:lnSpc>
                <a:spcPct val="110000"/>
              </a:lnSpc>
              <a:buFont typeface="Systemtypsnitt"/>
              <a:buChar char="-"/>
            </a:pPr>
            <a:endParaRPr lang="sv-SE" dirty="0"/>
          </a:p>
        </p:txBody>
      </p:sp>
      <p:sp>
        <p:nvSpPr>
          <p:cNvPr id="7" name="Platshållare för bild 6">
            <a:extLst>
              <a:ext uri="{FF2B5EF4-FFF2-40B4-BE49-F238E27FC236}">
                <a16:creationId xmlns:a16="http://schemas.microsoft.com/office/drawing/2014/main" id="{8E77144A-6248-4549-8128-666923FFF2B6}"/>
              </a:ext>
            </a:extLst>
          </p:cNvPr>
          <p:cNvSpPr>
            <a:spLocks noGrp="1"/>
          </p:cNvSpPr>
          <p:nvPr>
            <p:ph type="pic" sz="quarter" idx="12"/>
          </p:nvPr>
        </p:nvSpPr>
        <p:spPr/>
      </p:sp>
      <p:sp>
        <p:nvSpPr>
          <p:cNvPr id="5" name="Platshållare för bildnummer 4">
            <a:extLst>
              <a:ext uri="{FF2B5EF4-FFF2-40B4-BE49-F238E27FC236}">
                <a16:creationId xmlns:a16="http://schemas.microsoft.com/office/drawing/2014/main" id="{E61BDDB2-2E46-324F-A4AF-521A085B29C4}"/>
              </a:ext>
            </a:extLst>
          </p:cNvPr>
          <p:cNvSpPr>
            <a:spLocks noGrp="1"/>
          </p:cNvSpPr>
          <p:nvPr>
            <p:ph type="sldNum" sz="quarter" idx="4294967295"/>
          </p:nvPr>
        </p:nvSpPr>
        <p:spPr>
          <a:xfrm>
            <a:off x="0" y="0"/>
            <a:ext cx="0" cy="0"/>
          </a:xfrm>
        </p:spPr>
        <p:txBody>
          <a:bodyPr/>
          <a:lstStyle/>
          <a:p>
            <a:fld id="{E53319EB-4474-40C0-9AE7-39B982ED8D6F}" type="slidenum">
              <a:rPr lang="sv-SE" smtClean="0"/>
              <a:pPr/>
              <a:t>10</a:t>
            </a:fld>
            <a:endParaRPr lang="sv-SE"/>
          </a:p>
        </p:txBody>
      </p:sp>
    </p:spTree>
    <p:extLst>
      <p:ext uri="{BB962C8B-B14F-4D97-AF65-F5344CB8AC3E}">
        <p14:creationId xmlns:p14="http://schemas.microsoft.com/office/powerpoint/2010/main" val="259686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ABBB3-AC6A-EF49-B379-C63EFFFCB494}"/>
              </a:ext>
            </a:extLst>
          </p:cNvPr>
          <p:cNvSpPr>
            <a:spLocks noGrp="1"/>
          </p:cNvSpPr>
          <p:nvPr>
            <p:ph type="title"/>
          </p:nvPr>
        </p:nvSpPr>
        <p:spPr/>
        <p:txBody>
          <a:bodyPr/>
          <a:lstStyle/>
          <a:p>
            <a:r>
              <a:rPr lang="sv-SE" dirty="0"/>
              <a:t>Slutsatser </a:t>
            </a:r>
          </a:p>
        </p:txBody>
      </p:sp>
      <p:sp>
        <p:nvSpPr>
          <p:cNvPr id="3" name="Platshållare för innehåll 2">
            <a:extLst>
              <a:ext uri="{FF2B5EF4-FFF2-40B4-BE49-F238E27FC236}">
                <a16:creationId xmlns:a16="http://schemas.microsoft.com/office/drawing/2014/main" id="{7EA2B14D-843D-7A4B-A527-5138458C128C}"/>
              </a:ext>
            </a:extLst>
          </p:cNvPr>
          <p:cNvSpPr>
            <a:spLocks noGrp="1"/>
          </p:cNvSpPr>
          <p:nvPr>
            <p:ph type="body" sz="quarter" idx="11"/>
          </p:nvPr>
        </p:nvSpPr>
        <p:spPr/>
        <p:txBody>
          <a:bodyPr/>
          <a:lstStyle/>
          <a:p>
            <a:pPr marL="342900" indent="-342900">
              <a:buFont typeface="Wingdings" pitchFamily="2" charset="2"/>
              <a:buChar char="§"/>
            </a:pPr>
            <a:r>
              <a:rPr lang="sv-SE" sz="2400" dirty="0"/>
              <a:t>Investeringsbehovet blir betydande för kommunerna, utöver ökade kostnader per hushåll</a:t>
            </a:r>
          </a:p>
          <a:p>
            <a:pPr marL="342900" indent="-342900">
              <a:buFont typeface="Wingdings" pitchFamily="2" charset="2"/>
              <a:buChar char="§"/>
            </a:pPr>
            <a:r>
              <a:rPr lang="sv-SE" sz="2400" dirty="0"/>
              <a:t>Tonersättningen behöver flerfaldigas för att ge kostnadstäckning</a:t>
            </a:r>
          </a:p>
          <a:p>
            <a:pPr marL="800100" lvl="1" indent="-342900">
              <a:buFont typeface="Systemtypsnitt"/>
              <a:buChar char="-"/>
            </a:pPr>
            <a:r>
              <a:rPr lang="sv-SE" dirty="0"/>
              <a:t>Nuvarande tonersättning inte avgörande för ekonomin (10-50 kr/hushåll i pilotkommunerna)</a:t>
            </a:r>
          </a:p>
        </p:txBody>
      </p:sp>
      <p:sp>
        <p:nvSpPr>
          <p:cNvPr id="6" name="Platshållare för bild 5">
            <a:extLst>
              <a:ext uri="{FF2B5EF4-FFF2-40B4-BE49-F238E27FC236}">
                <a16:creationId xmlns:a16="http://schemas.microsoft.com/office/drawing/2014/main" id="{CAEEB84E-1A42-9E47-BE1D-039647E4D42A}"/>
              </a:ext>
            </a:extLst>
          </p:cNvPr>
          <p:cNvSpPr>
            <a:spLocks noGrp="1"/>
          </p:cNvSpPr>
          <p:nvPr>
            <p:ph type="pic" sz="quarter" idx="12"/>
          </p:nvPr>
        </p:nvSpPr>
        <p:spPr/>
      </p:sp>
      <p:sp>
        <p:nvSpPr>
          <p:cNvPr id="4" name="Platshållare för datum 3">
            <a:extLst>
              <a:ext uri="{FF2B5EF4-FFF2-40B4-BE49-F238E27FC236}">
                <a16:creationId xmlns:a16="http://schemas.microsoft.com/office/drawing/2014/main" id="{53FCB924-9609-E94A-8DFF-3FB49AFB10C9}"/>
              </a:ext>
            </a:extLst>
          </p:cNvPr>
          <p:cNvSpPr>
            <a:spLocks noGrp="1"/>
          </p:cNvSpPr>
          <p:nvPr>
            <p:ph type="dt" sz="half" idx="4294967295"/>
          </p:nvPr>
        </p:nvSpPr>
        <p:spPr>
          <a:xfrm>
            <a:off x="0" y="0"/>
            <a:ext cx="0" cy="0"/>
          </a:xfrm>
        </p:spPr>
        <p:txBody>
          <a:bodyPr/>
          <a:lstStyle/>
          <a:p>
            <a:endParaRPr lang="sv-SE" dirty="0"/>
          </a:p>
        </p:txBody>
      </p:sp>
      <p:sp>
        <p:nvSpPr>
          <p:cNvPr id="5" name="Platshållare för bildnummer 4">
            <a:extLst>
              <a:ext uri="{FF2B5EF4-FFF2-40B4-BE49-F238E27FC236}">
                <a16:creationId xmlns:a16="http://schemas.microsoft.com/office/drawing/2014/main" id="{E61BDDB2-2E46-324F-A4AF-521A085B29C4}"/>
              </a:ext>
            </a:extLst>
          </p:cNvPr>
          <p:cNvSpPr>
            <a:spLocks noGrp="1"/>
          </p:cNvSpPr>
          <p:nvPr>
            <p:ph type="sldNum" sz="quarter" idx="4294967295"/>
          </p:nvPr>
        </p:nvSpPr>
        <p:spPr>
          <a:xfrm>
            <a:off x="0" y="0"/>
            <a:ext cx="0" cy="0"/>
          </a:xfrm>
        </p:spPr>
        <p:txBody>
          <a:bodyPr/>
          <a:lstStyle/>
          <a:p>
            <a:fld id="{E53319EB-4474-40C0-9AE7-39B982ED8D6F}" type="slidenum">
              <a:rPr lang="sv-SE" smtClean="0"/>
              <a:pPr/>
              <a:t>11</a:t>
            </a:fld>
            <a:endParaRPr lang="sv-SE"/>
          </a:p>
        </p:txBody>
      </p:sp>
    </p:spTree>
    <p:extLst>
      <p:ext uri="{BB962C8B-B14F-4D97-AF65-F5344CB8AC3E}">
        <p14:creationId xmlns:p14="http://schemas.microsoft.com/office/powerpoint/2010/main" val="29075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Rapportinformation</a:t>
            </a:r>
          </a:p>
        </p:txBody>
      </p:sp>
      <p:sp>
        <p:nvSpPr>
          <p:cNvPr id="3" name="Platshållare för text 2"/>
          <p:cNvSpPr>
            <a:spLocks noGrp="1"/>
          </p:cNvSpPr>
          <p:nvPr>
            <p:ph type="body" sz="quarter" idx="11"/>
          </p:nvPr>
        </p:nvSpPr>
        <p:spPr/>
        <p:txBody>
          <a:bodyPr/>
          <a:lstStyle/>
          <a:p>
            <a:r>
              <a:rPr lang="sv-SE" dirty="0"/>
              <a:t>Rapporten finns för nedladdning (kostnadsfritt för Avfall Sveriges medlemmar) från </a:t>
            </a:r>
            <a:r>
              <a:rPr lang="sv-SE" dirty="0">
                <a:hlinkClick r:id="rId2"/>
              </a:rPr>
              <a:t>www.avfallsverige.se</a:t>
            </a:r>
            <a:endParaRPr lang="sv-SE" dirty="0"/>
          </a:p>
          <a:p>
            <a:endParaRPr lang="sv-SE" dirty="0"/>
          </a:p>
          <a:p>
            <a:r>
              <a:rPr lang="sv-SE" dirty="0"/>
              <a:t>Mer information om detta projekt kan du få från:</a:t>
            </a:r>
          </a:p>
          <a:p>
            <a:r>
              <a:rPr lang="sv-SE"/>
              <a:t>Jenny </a:t>
            </a:r>
            <a:r>
              <a:rPr lang="sv-SE" dirty="0"/>
              <a:t>Westin, rådgivare för statistik och avfallstaxor</a:t>
            </a:r>
          </a:p>
          <a:p>
            <a:r>
              <a:rPr lang="sv-SE" dirty="0"/>
              <a:t>Tel. 040-35 66 15, e-post: </a:t>
            </a:r>
            <a:r>
              <a:rPr lang="sv-SE" dirty="0">
                <a:hlinkClick r:id="rId3"/>
              </a:rPr>
              <a:t>jenny.westin@avfallsverige.se</a:t>
            </a:r>
            <a:endParaRPr lang="sv-SE" dirty="0"/>
          </a:p>
          <a:p>
            <a:endParaRPr lang="sv-SE" dirty="0"/>
          </a:p>
          <a:p>
            <a:endParaRPr lang="sv-SE" dirty="0"/>
          </a:p>
          <a:p>
            <a:r>
              <a:rPr lang="sv-SE" dirty="0"/>
              <a:t>	</a:t>
            </a:r>
          </a:p>
        </p:txBody>
      </p:sp>
      <p:sp>
        <p:nvSpPr>
          <p:cNvPr id="4" name="Platshållare för bild 3"/>
          <p:cNvSpPr>
            <a:spLocks noGrp="1"/>
          </p:cNvSpPr>
          <p:nvPr>
            <p:ph type="pic" sz="quarter" idx="12"/>
          </p:nvPr>
        </p:nvSpPr>
        <p:spPr/>
      </p:sp>
    </p:spTree>
    <p:extLst>
      <p:ext uri="{BB962C8B-B14F-4D97-AF65-F5344CB8AC3E}">
        <p14:creationId xmlns:p14="http://schemas.microsoft.com/office/powerpoint/2010/main" val="313595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927751" y="1177380"/>
            <a:ext cx="5263211" cy="3477875"/>
          </a:xfrm>
          <a:prstGeom prst="rect">
            <a:avLst/>
          </a:prstGeom>
          <a:noFill/>
        </p:spPr>
        <p:txBody>
          <a:bodyPr wrap="square" rtlCol="0">
            <a:spAutoFit/>
          </a:bodyPr>
          <a:lstStyle/>
          <a:p>
            <a:r>
              <a:rPr lang="sv-SE" sz="2000" dirty="0">
                <a:solidFill>
                  <a:srgbClr val="68A2A6"/>
                </a:solidFill>
              </a:rPr>
              <a:t>Genomförare:</a:t>
            </a:r>
          </a:p>
          <a:p>
            <a:r>
              <a:rPr lang="sv-SE" sz="2000" dirty="0"/>
              <a:t>Jörgen Leander och Eleonor </a:t>
            </a:r>
            <a:r>
              <a:rPr lang="sv-SE" sz="2000" dirty="0" err="1"/>
              <a:t>Zeidlitz</a:t>
            </a:r>
            <a:r>
              <a:rPr lang="sv-SE" sz="2000" dirty="0"/>
              <a:t> vid Miljö &amp; Avfallsbyrån</a:t>
            </a:r>
          </a:p>
          <a:p>
            <a:endParaRPr lang="sv-SE" sz="2000" dirty="0"/>
          </a:p>
          <a:p>
            <a:r>
              <a:rPr lang="sv-SE" sz="2000" dirty="0">
                <a:solidFill>
                  <a:srgbClr val="68A2A6"/>
                </a:solidFill>
              </a:rPr>
              <a:t>Projektledare:</a:t>
            </a:r>
          </a:p>
          <a:p>
            <a:r>
              <a:rPr lang="sv-SE" sz="2000" dirty="0"/>
              <a:t>Jenny Westin, Avfall Sverige</a:t>
            </a:r>
          </a:p>
          <a:p>
            <a:endParaRPr lang="sv-SE" sz="2000" dirty="0"/>
          </a:p>
          <a:p>
            <a:r>
              <a:rPr lang="sv-SE" sz="2000" dirty="0">
                <a:solidFill>
                  <a:srgbClr val="68A2A6"/>
                </a:solidFill>
              </a:rPr>
              <a:t>Finansiär:</a:t>
            </a:r>
          </a:p>
          <a:p>
            <a:r>
              <a:rPr lang="sv-SE" sz="2000" dirty="0"/>
              <a:t>Avfall Sveriges utvecklingssatsning</a:t>
            </a:r>
          </a:p>
          <a:p>
            <a:endParaRPr lang="sv-SE" sz="2000" dirty="0"/>
          </a:p>
          <a:p>
            <a:endParaRPr lang="sv-SE" sz="2000" dirty="0"/>
          </a:p>
        </p:txBody>
      </p:sp>
      <p:pic>
        <p:nvPicPr>
          <p:cNvPr id="7" name="Platshållare för bild 6">
            <a:extLst>
              <a:ext uri="{FF2B5EF4-FFF2-40B4-BE49-F238E27FC236}">
                <a16:creationId xmlns:a16="http://schemas.microsoft.com/office/drawing/2014/main" id="{2AD6C4EF-448B-D54A-B62F-9A2CA0BEB893}"/>
              </a:ext>
            </a:extLst>
          </p:cNvPr>
          <p:cNvPicPr>
            <a:picLocks noGrp="1" noChangeAspect="1"/>
          </p:cNvPicPr>
          <p:nvPr>
            <p:ph type="pic" sz="quarter" idx="12"/>
          </p:nvPr>
        </p:nvPicPr>
        <p:blipFill>
          <a:blip r:embed="rId2"/>
          <a:srcRect l="2694" r="2694"/>
          <a:stretch>
            <a:fillRect/>
          </a:stretch>
        </p:blipFill>
        <p:spPr>
          <a:xfrm>
            <a:off x="7608888" y="1177925"/>
            <a:ext cx="2990850" cy="4478338"/>
          </a:xfrm>
        </p:spPr>
      </p:pic>
    </p:spTree>
    <p:extLst>
      <p:ext uri="{BB962C8B-B14F-4D97-AF65-F5344CB8AC3E}">
        <p14:creationId xmlns:p14="http://schemas.microsoft.com/office/powerpoint/2010/main" val="83969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F5A5B3-4077-47E3-9174-85598AAA1D92}"/>
              </a:ext>
            </a:extLst>
          </p:cNvPr>
          <p:cNvSpPr>
            <a:spLocks noGrp="1"/>
          </p:cNvSpPr>
          <p:nvPr>
            <p:ph type="title"/>
          </p:nvPr>
        </p:nvSpPr>
        <p:spPr/>
        <p:txBody>
          <a:bodyPr/>
          <a:lstStyle/>
          <a:p>
            <a:r>
              <a:rPr lang="sv-SE" dirty="0"/>
              <a:t>Bakgrund </a:t>
            </a:r>
          </a:p>
        </p:txBody>
      </p:sp>
      <p:sp>
        <p:nvSpPr>
          <p:cNvPr id="3" name="Platshållare för text 2">
            <a:extLst>
              <a:ext uri="{FF2B5EF4-FFF2-40B4-BE49-F238E27FC236}">
                <a16:creationId xmlns:a16="http://schemas.microsoft.com/office/drawing/2014/main" id="{B8E04221-8704-4420-81D6-5BAD7A9CBB96}"/>
              </a:ext>
            </a:extLst>
          </p:cNvPr>
          <p:cNvSpPr>
            <a:spLocks noGrp="1"/>
          </p:cNvSpPr>
          <p:nvPr>
            <p:ph type="body" sz="quarter" idx="11"/>
          </p:nvPr>
        </p:nvSpPr>
        <p:spPr/>
        <p:txBody>
          <a:bodyPr>
            <a:normAutofit/>
          </a:bodyPr>
          <a:lstStyle/>
          <a:p>
            <a:pPr marL="342900" indent="-342900">
              <a:buFont typeface="Wingdings" pitchFamily="2" charset="2"/>
              <a:buChar char="§"/>
            </a:pPr>
            <a:r>
              <a:rPr lang="sv-SE" sz="2400" dirty="0"/>
              <a:t>Miljödepartementets PM Kommunalt ansvar för insamling och materialåtervinning av returpapper</a:t>
            </a:r>
          </a:p>
          <a:p>
            <a:pPr marL="800100" lvl="1" indent="-342900">
              <a:lnSpc>
                <a:spcPct val="100000"/>
              </a:lnSpc>
              <a:buFont typeface="Systemtypsnitt"/>
              <a:buChar char="-"/>
            </a:pPr>
            <a:r>
              <a:rPr lang="sv-SE" dirty="0"/>
              <a:t>Löpande kostnader för insamlingen </a:t>
            </a:r>
            <a:br>
              <a:rPr lang="sv-SE" dirty="0"/>
            </a:br>
            <a:r>
              <a:rPr lang="sv-SE" dirty="0"/>
              <a:t>&lt; 100 kr/hushåll och år</a:t>
            </a:r>
          </a:p>
          <a:p>
            <a:pPr marL="800100" lvl="1" indent="-342900">
              <a:lnSpc>
                <a:spcPct val="100000"/>
              </a:lnSpc>
              <a:buFont typeface="Systemtypsnitt"/>
              <a:buChar char="-"/>
            </a:pPr>
            <a:r>
              <a:rPr lang="sv-SE" dirty="0"/>
              <a:t>Lättillgängligt insamlingssystem</a:t>
            </a:r>
          </a:p>
          <a:p>
            <a:pPr marL="342900" indent="-342900">
              <a:buFont typeface="Wingdings" pitchFamily="2" charset="2"/>
              <a:buChar char="§"/>
            </a:pPr>
            <a:r>
              <a:rPr lang="sv-SE" sz="2400" dirty="0"/>
              <a:t>Avfall Sverige har gjort beräkningar</a:t>
            </a:r>
          </a:p>
          <a:p>
            <a:pPr marL="800100" lvl="1" indent="-342900">
              <a:buFont typeface="Systemtypsnitt"/>
              <a:buChar char="-"/>
            </a:pPr>
            <a:r>
              <a:rPr lang="sv-SE" dirty="0"/>
              <a:t>Inspiration från framtagen kostnadsberäkningsmodell för bostadsnära insamling (t.ex. fördelningsnycklar)</a:t>
            </a:r>
          </a:p>
          <a:p>
            <a:pPr marL="800100" lvl="1" indent="-342900">
              <a:buFont typeface="Systemtypsnitt"/>
              <a:buChar char="-"/>
            </a:pPr>
            <a:r>
              <a:rPr lang="sv-SE" dirty="0"/>
              <a:t>Omfattar andra systemlösningar</a:t>
            </a:r>
          </a:p>
          <a:p>
            <a:pPr marL="800100" lvl="1" indent="-342900">
              <a:buFont typeface="Systemtypsnitt"/>
              <a:buChar char="-"/>
            </a:pPr>
            <a:r>
              <a:rPr lang="sv-SE" dirty="0"/>
              <a:t>Fokus på returpapper</a:t>
            </a:r>
          </a:p>
          <a:p>
            <a:endParaRPr lang="sv-SE" sz="2400" dirty="0"/>
          </a:p>
        </p:txBody>
      </p:sp>
      <p:pic>
        <p:nvPicPr>
          <p:cNvPr id="7" name="Platshållare för bild 6" descr="En bild som visar inomhus&#10;&#10;Automatiskt genererad beskrivning">
            <a:extLst>
              <a:ext uri="{FF2B5EF4-FFF2-40B4-BE49-F238E27FC236}">
                <a16:creationId xmlns:a16="http://schemas.microsoft.com/office/drawing/2014/main" id="{45FD5DDF-7903-D440-BC21-E633C7270D16}"/>
              </a:ext>
            </a:extLst>
          </p:cNvPr>
          <p:cNvPicPr>
            <a:picLocks noGrp="1" noChangeAspect="1"/>
          </p:cNvPicPr>
          <p:nvPr>
            <p:ph type="pic" sz="quarter" idx="12"/>
          </p:nvPr>
        </p:nvPicPr>
        <p:blipFill rotWithShape="1">
          <a:blip r:embed="rId3"/>
          <a:srcRect l="798" r="2530"/>
          <a:stretch/>
        </p:blipFill>
        <p:spPr>
          <a:xfrm>
            <a:off x="7142163" y="3217298"/>
            <a:ext cx="4533900" cy="3127939"/>
          </a:xfrm>
        </p:spPr>
      </p:pic>
    </p:spTree>
    <p:extLst>
      <p:ext uri="{BB962C8B-B14F-4D97-AF65-F5344CB8AC3E}">
        <p14:creationId xmlns:p14="http://schemas.microsoft.com/office/powerpoint/2010/main" val="20491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ABBB3-AC6A-EF49-B379-C63EFFFCB494}"/>
              </a:ext>
            </a:extLst>
          </p:cNvPr>
          <p:cNvSpPr>
            <a:spLocks noGrp="1"/>
          </p:cNvSpPr>
          <p:nvPr>
            <p:ph type="title"/>
          </p:nvPr>
        </p:nvSpPr>
        <p:spPr/>
        <p:txBody>
          <a:bodyPr/>
          <a:lstStyle/>
          <a:p>
            <a:r>
              <a:rPr lang="sv-SE"/>
              <a:t>Pilotkommuner</a:t>
            </a:r>
          </a:p>
        </p:txBody>
      </p:sp>
      <p:sp>
        <p:nvSpPr>
          <p:cNvPr id="3" name="Platshållare för innehåll 2">
            <a:extLst>
              <a:ext uri="{FF2B5EF4-FFF2-40B4-BE49-F238E27FC236}">
                <a16:creationId xmlns:a16="http://schemas.microsoft.com/office/drawing/2014/main" id="{7EA2B14D-843D-7A4B-A527-5138458C128C}"/>
              </a:ext>
            </a:extLst>
          </p:cNvPr>
          <p:cNvSpPr>
            <a:spLocks noGrp="1"/>
          </p:cNvSpPr>
          <p:nvPr>
            <p:ph type="body" sz="quarter" idx="11"/>
          </p:nvPr>
        </p:nvSpPr>
        <p:spPr/>
        <p:txBody>
          <a:bodyPr/>
          <a:lstStyle/>
          <a:p>
            <a:r>
              <a:rPr lang="sv-SE" sz="2400" dirty="0"/>
              <a:t>8 pilotkommuner med olika förutsättningar</a:t>
            </a:r>
          </a:p>
          <a:p>
            <a:pPr marL="800100" lvl="1" indent="-342900">
              <a:spcBef>
                <a:spcPts val="900"/>
              </a:spcBef>
              <a:buFont typeface="Wingdings" pitchFamily="2" charset="2"/>
              <a:buChar char="ü"/>
            </a:pPr>
            <a:r>
              <a:rPr lang="sv-SE" dirty="0"/>
              <a:t>Antal invånare</a:t>
            </a:r>
          </a:p>
          <a:p>
            <a:pPr marL="800100" lvl="1" indent="-342900">
              <a:spcBef>
                <a:spcPts val="900"/>
              </a:spcBef>
              <a:buFont typeface="Wingdings" pitchFamily="2" charset="2"/>
              <a:buChar char="ü"/>
            </a:pPr>
            <a:r>
              <a:rPr lang="sv-SE" dirty="0"/>
              <a:t>Andel hushåll i tätort</a:t>
            </a:r>
          </a:p>
          <a:p>
            <a:pPr marL="800100" lvl="1" indent="-342900">
              <a:spcBef>
                <a:spcPts val="900"/>
              </a:spcBef>
              <a:buFont typeface="Wingdings" pitchFamily="2" charset="2"/>
              <a:buChar char="ü"/>
            </a:pPr>
            <a:r>
              <a:rPr lang="sv-SE" dirty="0"/>
              <a:t>Andel hushåll i flerbostadshus</a:t>
            </a:r>
          </a:p>
          <a:p>
            <a:pPr marL="800100" lvl="1" indent="-342900">
              <a:spcBef>
                <a:spcPts val="900"/>
              </a:spcBef>
              <a:buFont typeface="Wingdings" pitchFamily="2" charset="2"/>
              <a:buChar char="ü"/>
            </a:pPr>
            <a:r>
              <a:rPr lang="sv-SE" dirty="0"/>
              <a:t>Omfattning av turism</a:t>
            </a:r>
          </a:p>
          <a:p>
            <a:pPr marL="800100" lvl="1" indent="-342900">
              <a:spcBef>
                <a:spcPts val="900"/>
              </a:spcBef>
              <a:buFont typeface="Wingdings" pitchFamily="2" charset="2"/>
              <a:buChar char="ü"/>
            </a:pPr>
            <a:r>
              <a:rPr lang="sv-SE" dirty="0"/>
              <a:t>Geografisk storlek</a:t>
            </a:r>
          </a:p>
          <a:p>
            <a:pPr marL="800100" lvl="1" indent="-342900">
              <a:spcBef>
                <a:spcPts val="900"/>
              </a:spcBef>
              <a:buFont typeface="Wingdings" pitchFamily="2" charset="2"/>
              <a:buChar char="ü"/>
            </a:pPr>
            <a:r>
              <a:rPr lang="sv-SE" dirty="0"/>
              <a:t>Avstånd till återvinningsanläggning</a:t>
            </a:r>
          </a:p>
          <a:p>
            <a:pPr marL="800100" lvl="1" indent="-342900">
              <a:spcBef>
                <a:spcPts val="900"/>
              </a:spcBef>
              <a:buFont typeface="Wingdings" pitchFamily="2" charset="2"/>
              <a:buChar char="ü"/>
            </a:pPr>
            <a:r>
              <a:rPr lang="sv-SE" dirty="0"/>
              <a:t>Markpriser</a:t>
            </a:r>
          </a:p>
        </p:txBody>
      </p:sp>
      <p:sp>
        <p:nvSpPr>
          <p:cNvPr id="7" name="Platshållare för bild 6">
            <a:extLst>
              <a:ext uri="{FF2B5EF4-FFF2-40B4-BE49-F238E27FC236}">
                <a16:creationId xmlns:a16="http://schemas.microsoft.com/office/drawing/2014/main" id="{FD801BF2-E07D-264E-BD92-A829BCF3048B}"/>
              </a:ext>
            </a:extLst>
          </p:cNvPr>
          <p:cNvSpPr>
            <a:spLocks noGrp="1"/>
          </p:cNvSpPr>
          <p:nvPr>
            <p:ph type="pic" sz="quarter" idx="12"/>
          </p:nvPr>
        </p:nvSpPr>
        <p:spPr/>
      </p:sp>
      <p:sp>
        <p:nvSpPr>
          <p:cNvPr id="4" name="Platshållare för datum 3">
            <a:extLst>
              <a:ext uri="{FF2B5EF4-FFF2-40B4-BE49-F238E27FC236}">
                <a16:creationId xmlns:a16="http://schemas.microsoft.com/office/drawing/2014/main" id="{53FCB924-9609-E94A-8DFF-3FB49AFB10C9}"/>
              </a:ext>
            </a:extLst>
          </p:cNvPr>
          <p:cNvSpPr>
            <a:spLocks noGrp="1"/>
          </p:cNvSpPr>
          <p:nvPr>
            <p:ph type="dt" sz="half" idx="4294967295"/>
          </p:nvPr>
        </p:nvSpPr>
        <p:spPr>
          <a:xfrm>
            <a:off x="0" y="0"/>
            <a:ext cx="0" cy="0"/>
          </a:xfrm>
        </p:spPr>
        <p:txBody>
          <a:bodyPr/>
          <a:lstStyle/>
          <a:p>
            <a:endParaRPr lang="sv-SE" dirty="0"/>
          </a:p>
        </p:txBody>
      </p:sp>
      <p:sp>
        <p:nvSpPr>
          <p:cNvPr id="5" name="Platshållare för bildnummer 4">
            <a:extLst>
              <a:ext uri="{FF2B5EF4-FFF2-40B4-BE49-F238E27FC236}">
                <a16:creationId xmlns:a16="http://schemas.microsoft.com/office/drawing/2014/main" id="{E61BDDB2-2E46-324F-A4AF-521A085B29C4}"/>
              </a:ext>
            </a:extLst>
          </p:cNvPr>
          <p:cNvSpPr>
            <a:spLocks noGrp="1"/>
          </p:cNvSpPr>
          <p:nvPr>
            <p:ph type="sldNum" sz="quarter" idx="4294967295"/>
          </p:nvPr>
        </p:nvSpPr>
        <p:spPr>
          <a:xfrm>
            <a:off x="0" y="0"/>
            <a:ext cx="0" cy="0"/>
          </a:xfrm>
        </p:spPr>
        <p:txBody>
          <a:bodyPr/>
          <a:lstStyle/>
          <a:p>
            <a:fld id="{E53319EB-4474-40C0-9AE7-39B982ED8D6F}" type="slidenum">
              <a:rPr lang="sv-SE" smtClean="0"/>
              <a:pPr/>
              <a:t>4</a:t>
            </a:fld>
            <a:endParaRPr lang="sv-SE" dirty="0"/>
          </a:p>
        </p:txBody>
      </p:sp>
      <p:pic>
        <p:nvPicPr>
          <p:cNvPr id="6" name="Platshållare för bild 8" descr="En bild som visar byggnad, utomhus, berg, hus&#10;&#10;Automatiskt genererad beskrivning">
            <a:extLst>
              <a:ext uri="{FF2B5EF4-FFF2-40B4-BE49-F238E27FC236}">
                <a16:creationId xmlns:a16="http://schemas.microsoft.com/office/drawing/2014/main" id="{B037F845-AD20-2B4F-BB36-0EEF71824E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8233067" y="1573890"/>
            <a:ext cx="3005204" cy="3776602"/>
          </a:xfrm>
          <a:prstGeom prst="rect">
            <a:avLst/>
          </a:prstGeom>
          <a:noFill/>
          <a:ln w="9525">
            <a:noFill/>
            <a:miter lim="800000"/>
            <a:headEnd/>
            <a:tailEnd/>
          </a:ln>
          <a:effectLst/>
        </p:spPr>
      </p:pic>
    </p:spTree>
    <p:extLst>
      <p:ext uri="{BB962C8B-B14F-4D97-AF65-F5344CB8AC3E}">
        <p14:creationId xmlns:p14="http://schemas.microsoft.com/office/powerpoint/2010/main" val="32852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ABBB3-AC6A-EF49-B379-C63EFFFCB494}"/>
              </a:ext>
            </a:extLst>
          </p:cNvPr>
          <p:cNvSpPr>
            <a:spLocks noGrp="1"/>
          </p:cNvSpPr>
          <p:nvPr>
            <p:ph type="title"/>
          </p:nvPr>
        </p:nvSpPr>
        <p:spPr/>
        <p:txBody>
          <a:bodyPr/>
          <a:lstStyle/>
          <a:p>
            <a:r>
              <a:rPr lang="sv-SE" dirty="0"/>
              <a:t>Studerade system</a:t>
            </a:r>
          </a:p>
        </p:txBody>
      </p:sp>
      <p:sp>
        <p:nvSpPr>
          <p:cNvPr id="3" name="Platshållare för innehåll 2">
            <a:extLst>
              <a:ext uri="{FF2B5EF4-FFF2-40B4-BE49-F238E27FC236}">
                <a16:creationId xmlns:a16="http://schemas.microsoft.com/office/drawing/2014/main" id="{7EA2B14D-843D-7A4B-A527-5138458C128C}"/>
              </a:ext>
            </a:extLst>
          </p:cNvPr>
          <p:cNvSpPr>
            <a:spLocks noGrp="1"/>
          </p:cNvSpPr>
          <p:nvPr>
            <p:ph type="body" sz="quarter" idx="11"/>
          </p:nvPr>
        </p:nvSpPr>
        <p:spPr>
          <a:xfrm>
            <a:off x="515937" y="1397531"/>
            <a:ext cx="7771286" cy="2755370"/>
          </a:xfrm>
        </p:spPr>
        <p:txBody>
          <a:bodyPr/>
          <a:lstStyle/>
          <a:p>
            <a:r>
              <a:rPr lang="sv-SE" sz="2400" dirty="0"/>
              <a:t>Fyra insamlingssystem med olika servicenivå och olika grad av samordning mellan fraktioner</a:t>
            </a:r>
          </a:p>
          <a:p>
            <a:pPr marL="914400" lvl="1" indent="-457200">
              <a:spcBef>
                <a:spcPts val="800"/>
              </a:spcBef>
              <a:buFont typeface="+mj-lt"/>
              <a:buAutoNum type="arabicPeriod"/>
            </a:pPr>
            <a:r>
              <a:rPr lang="sv-SE" dirty="0"/>
              <a:t>Fyrfackskärl i villa, separata kärl i lägenhet</a:t>
            </a:r>
          </a:p>
          <a:p>
            <a:pPr marL="914400" lvl="1" indent="-457200">
              <a:spcBef>
                <a:spcPts val="800"/>
              </a:spcBef>
              <a:buFont typeface="+mj-lt"/>
              <a:buAutoNum type="arabicPeriod"/>
            </a:pPr>
            <a:r>
              <a:rPr lang="sv-SE" dirty="0"/>
              <a:t>Separat kärl för returpapper</a:t>
            </a:r>
          </a:p>
          <a:p>
            <a:pPr marL="914400" lvl="1" indent="-457200">
              <a:spcBef>
                <a:spcPts val="800"/>
              </a:spcBef>
              <a:buFont typeface="+mj-lt"/>
              <a:buAutoNum type="arabicPeriod"/>
            </a:pPr>
            <a:r>
              <a:rPr lang="sv-SE" dirty="0"/>
              <a:t>Optisk sortering av mat- och restavfall och returpapper</a:t>
            </a:r>
          </a:p>
          <a:p>
            <a:pPr marL="914400" lvl="1" indent="-457200">
              <a:spcBef>
                <a:spcPts val="800"/>
              </a:spcBef>
              <a:buFont typeface="+mj-lt"/>
              <a:buAutoNum type="arabicPeriod"/>
            </a:pPr>
            <a:r>
              <a:rPr lang="sv-SE" dirty="0"/>
              <a:t>Lättillgängliga publika insamlingsplatser för returpapper</a:t>
            </a:r>
          </a:p>
        </p:txBody>
      </p:sp>
      <p:sp>
        <p:nvSpPr>
          <p:cNvPr id="4" name="Platshållare för datum 3">
            <a:extLst>
              <a:ext uri="{FF2B5EF4-FFF2-40B4-BE49-F238E27FC236}">
                <a16:creationId xmlns:a16="http://schemas.microsoft.com/office/drawing/2014/main" id="{53FCB924-9609-E94A-8DFF-3FB49AFB10C9}"/>
              </a:ext>
            </a:extLst>
          </p:cNvPr>
          <p:cNvSpPr>
            <a:spLocks noGrp="1"/>
          </p:cNvSpPr>
          <p:nvPr>
            <p:ph type="dt" sz="half" idx="4294967295"/>
          </p:nvPr>
        </p:nvSpPr>
        <p:spPr>
          <a:xfrm>
            <a:off x="0" y="0"/>
            <a:ext cx="0" cy="0"/>
          </a:xfrm>
        </p:spPr>
        <p:txBody>
          <a:bodyPr/>
          <a:lstStyle/>
          <a:p>
            <a:endParaRPr lang="sv-SE" dirty="0"/>
          </a:p>
        </p:txBody>
      </p:sp>
      <p:sp>
        <p:nvSpPr>
          <p:cNvPr id="5" name="Platshållare för bildnummer 4">
            <a:extLst>
              <a:ext uri="{FF2B5EF4-FFF2-40B4-BE49-F238E27FC236}">
                <a16:creationId xmlns:a16="http://schemas.microsoft.com/office/drawing/2014/main" id="{E61BDDB2-2E46-324F-A4AF-521A085B29C4}"/>
              </a:ext>
            </a:extLst>
          </p:cNvPr>
          <p:cNvSpPr>
            <a:spLocks noGrp="1"/>
          </p:cNvSpPr>
          <p:nvPr>
            <p:ph type="sldNum" sz="quarter" idx="4294967295"/>
          </p:nvPr>
        </p:nvSpPr>
        <p:spPr>
          <a:xfrm>
            <a:off x="0" y="0"/>
            <a:ext cx="0" cy="0"/>
          </a:xfrm>
        </p:spPr>
        <p:txBody>
          <a:bodyPr/>
          <a:lstStyle/>
          <a:p>
            <a:fld id="{E53319EB-4474-40C0-9AE7-39B982ED8D6F}" type="slidenum">
              <a:rPr lang="sv-SE" smtClean="0"/>
              <a:pPr/>
              <a:t>5</a:t>
            </a:fld>
            <a:endParaRPr lang="sv-SE"/>
          </a:p>
        </p:txBody>
      </p:sp>
      <p:pic>
        <p:nvPicPr>
          <p:cNvPr id="6" name="Bildobjekt 22" descr="Beskrivning: Beskrivning: Beskrivning: _DSC2581.jpg">
            <a:extLst>
              <a:ext uri="{FF2B5EF4-FFF2-40B4-BE49-F238E27FC236}">
                <a16:creationId xmlns:a16="http://schemas.microsoft.com/office/drawing/2014/main" id="{7A033C12-9E85-CB42-81FB-AB76EDA397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9956" y="4232176"/>
            <a:ext cx="1992855" cy="1228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dobjekt 6">
            <a:extLst>
              <a:ext uri="{FF2B5EF4-FFF2-40B4-BE49-F238E27FC236}">
                <a16:creationId xmlns:a16="http://schemas.microsoft.com/office/drawing/2014/main" id="{FEEA00DD-6F67-9142-B7DC-4A8E6358FE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8906" y="4343089"/>
            <a:ext cx="1777253" cy="1228294"/>
          </a:xfrm>
          <a:prstGeom prst="rect">
            <a:avLst/>
          </a:prstGeom>
        </p:spPr>
      </p:pic>
      <p:grpSp>
        <p:nvGrpSpPr>
          <p:cNvPr id="20" name="Grupp 19">
            <a:extLst>
              <a:ext uri="{FF2B5EF4-FFF2-40B4-BE49-F238E27FC236}">
                <a16:creationId xmlns:a16="http://schemas.microsoft.com/office/drawing/2014/main" id="{DDA46900-CAB9-D645-96D0-2C12E0F3E271}"/>
              </a:ext>
            </a:extLst>
          </p:cNvPr>
          <p:cNvGrpSpPr/>
          <p:nvPr/>
        </p:nvGrpSpPr>
        <p:grpSpPr>
          <a:xfrm>
            <a:off x="3388353" y="4446011"/>
            <a:ext cx="2188883" cy="1014458"/>
            <a:chOff x="3891609" y="5003412"/>
            <a:chExt cx="2188883" cy="1014458"/>
          </a:xfrm>
        </p:grpSpPr>
        <p:pic>
          <p:nvPicPr>
            <p:cNvPr id="11" name="Bildobjekt 10" descr="En bild som visar soptunna, behållare, inomhus, grön&#10;&#10;Automatiskt genererad beskrivning">
              <a:extLst>
                <a:ext uri="{FF2B5EF4-FFF2-40B4-BE49-F238E27FC236}">
                  <a16:creationId xmlns:a16="http://schemas.microsoft.com/office/drawing/2014/main" id="{08BAD26D-CAE5-AC42-B220-BC5C8EDA00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91609" y="5003412"/>
              <a:ext cx="1458807" cy="1006379"/>
            </a:xfrm>
            <a:prstGeom prst="rect">
              <a:avLst/>
            </a:prstGeom>
          </p:spPr>
        </p:pic>
        <p:pic>
          <p:nvPicPr>
            <p:cNvPr id="16" name="Bildobjekt 15" descr="En bild som visar soptunna, behållare, blå, sitter&#10;&#10;Automatiskt genererad beskrivning">
              <a:extLst>
                <a:ext uri="{FF2B5EF4-FFF2-40B4-BE49-F238E27FC236}">
                  <a16:creationId xmlns:a16="http://schemas.microsoft.com/office/drawing/2014/main" id="{26577720-C289-5F4D-8D04-0ECF741962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48543" y="5015006"/>
              <a:ext cx="731949" cy="1002864"/>
            </a:xfrm>
            <a:prstGeom prst="rect">
              <a:avLst/>
            </a:prstGeom>
          </p:spPr>
        </p:pic>
      </p:grpSp>
      <p:grpSp>
        <p:nvGrpSpPr>
          <p:cNvPr id="21" name="Grupp 20">
            <a:extLst>
              <a:ext uri="{FF2B5EF4-FFF2-40B4-BE49-F238E27FC236}">
                <a16:creationId xmlns:a16="http://schemas.microsoft.com/office/drawing/2014/main" id="{9BDA09A1-2C6A-F346-A3BA-23E4CF6376CA}"/>
              </a:ext>
            </a:extLst>
          </p:cNvPr>
          <p:cNvGrpSpPr/>
          <p:nvPr/>
        </p:nvGrpSpPr>
        <p:grpSpPr>
          <a:xfrm>
            <a:off x="6483897" y="4564660"/>
            <a:ext cx="1770135" cy="769079"/>
            <a:chOff x="6517088" y="5115823"/>
            <a:chExt cx="1770135" cy="769079"/>
          </a:xfrm>
        </p:grpSpPr>
        <p:pic>
          <p:nvPicPr>
            <p:cNvPr id="8" name="Bildobjekt 7" descr="En bild som visar grön, väska&#10;&#10;Automatiskt genererad beskrivning">
              <a:extLst>
                <a:ext uri="{FF2B5EF4-FFF2-40B4-BE49-F238E27FC236}">
                  <a16:creationId xmlns:a16="http://schemas.microsoft.com/office/drawing/2014/main" id="{5B461A51-3FEB-AB4C-97BD-1AD1DD77A6B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17088" y="5115823"/>
              <a:ext cx="570575" cy="769079"/>
            </a:xfrm>
            <a:prstGeom prst="rect">
              <a:avLst/>
            </a:prstGeom>
          </p:spPr>
        </p:pic>
        <p:pic>
          <p:nvPicPr>
            <p:cNvPr id="10" name="Bildobjekt 9" descr="En bild som visar väska&#10;&#10;Automatiskt genererad beskrivning">
              <a:extLst>
                <a:ext uri="{FF2B5EF4-FFF2-40B4-BE49-F238E27FC236}">
                  <a16:creationId xmlns:a16="http://schemas.microsoft.com/office/drawing/2014/main" id="{F9E10AAA-F935-1343-BFB6-15A116D449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716648" y="5141207"/>
              <a:ext cx="570575" cy="734384"/>
            </a:xfrm>
            <a:prstGeom prst="rect">
              <a:avLst/>
            </a:prstGeom>
          </p:spPr>
        </p:pic>
        <p:pic>
          <p:nvPicPr>
            <p:cNvPr id="19" name="Bildobjekt 18">
              <a:extLst>
                <a:ext uri="{FF2B5EF4-FFF2-40B4-BE49-F238E27FC236}">
                  <a16:creationId xmlns:a16="http://schemas.microsoft.com/office/drawing/2014/main" id="{68951487-7E4D-534A-B568-4BD4D5DE94B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31288" y="5115823"/>
              <a:ext cx="570575" cy="751731"/>
            </a:xfrm>
            <a:prstGeom prst="rect">
              <a:avLst/>
            </a:prstGeom>
          </p:spPr>
        </p:pic>
      </p:grpSp>
    </p:spTree>
    <p:extLst>
      <p:ext uri="{BB962C8B-B14F-4D97-AF65-F5344CB8AC3E}">
        <p14:creationId xmlns:p14="http://schemas.microsoft.com/office/powerpoint/2010/main" val="346938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ABBB3-AC6A-EF49-B379-C63EFFFCB494}"/>
              </a:ext>
            </a:extLst>
          </p:cNvPr>
          <p:cNvSpPr>
            <a:spLocks noGrp="1"/>
          </p:cNvSpPr>
          <p:nvPr>
            <p:ph type="title"/>
          </p:nvPr>
        </p:nvSpPr>
        <p:spPr/>
        <p:txBody>
          <a:bodyPr/>
          <a:lstStyle/>
          <a:p>
            <a:r>
              <a:rPr lang="sv-SE" dirty="0"/>
              <a:t>Kostnadsposter </a:t>
            </a:r>
          </a:p>
        </p:txBody>
      </p:sp>
      <p:sp>
        <p:nvSpPr>
          <p:cNvPr id="3" name="Platshållare för innehåll 2">
            <a:extLst>
              <a:ext uri="{FF2B5EF4-FFF2-40B4-BE49-F238E27FC236}">
                <a16:creationId xmlns:a16="http://schemas.microsoft.com/office/drawing/2014/main" id="{7EA2B14D-843D-7A4B-A527-5138458C128C}"/>
              </a:ext>
            </a:extLst>
          </p:cNvPr>
          <p:cNvSpPr>
            <a:spLocks noGrp="1"/>
          </p:cNvSpPr>
          <p:nvPr>
            <p:ph type="body" sz="quarter" idx="11"/>
          </p:nvPr>
        </p:nvSpPr>
        <p:spPr/>
        <p:txBody>
          <a:bodyPr>
            <a:normAutofit/>
          </a:bodyPr>
          <a:lstStyle/>
          <a:p>
            <a:pPr marL="342900" indent="-342900">
              <a:spcBef>
                <a:spcPts val="1100"/>
              </a:spcBef>
              <a:buFont typeface="Wingdings" pitchFamily="2" charset="2"/>
              <a:buChar char="§"/>
            </a:pPr>
            <a:r>
              <a:rPr lang="sv-SE" sz="2400" dirty="0"/>
              <a:t>Administration</a:t>
            </a:r>
          </a:p>
          <a:p>
            <a:pPr marL="342900" indent="-342900">
              <a:spcBef>
                <a:spcPts val="1100"/>
              </a:spcBef>
              <a:buFont typeface="Wingdings" pitchFamily="2" charset="2"/>
              <a:buChar char="§"/>
            </a:pPr>
            <a:r>
              <a:rPr lang="sv-SE" sz="2400" dirty="0"/>
              <a:t>Kärl/behållare</a:t>
            </a:r>
          </a:p>
          <a:p>
            <a:pPr marL="342900" indent="-342900">
              <a:spcBef>
                <a:spcPts val="1100"/>
              </a:spcBef>
              <a:buFont typeface="Wingdings" pitchFamily="2" charset="2"/>
              <a:buChar char="§"/>
            </a:pPr>
            <a:r>
              <a:rPr lang="sv-SE" sz="2400" dirty="0"/>
              <a:t>Insamling</a:t>
            </a:r>
          </a:p>
          <a:p>
            <a:pPr marL="342900" indent="-342900">
              <a:spcBef>
                <a:spcPts val="1100"/>
              </a:spcBef>
              <a:buFont typeface="Wingdings" pitchFamily="2" charset="2"/>
              <a:buChar char="§"/>
            </a:pPr>
            <a:r>
              <a:rPr lang="sv-SE" sz="2400" dirty="0"/>
              <a:t>Iordningställande av insamlingsplatser</a:t>
            </a:r>
          </a:p>
          <a:p>
            <a:pPr marL="342900" indent="-342900">
              <a:spcBef>
                <a:spcPts val="1100"/>
              </a:spcBef>
              <a:buFont typeface="Wingdings" pitchFamily="2" charset="2"/>
              <a:buChar char="§"/>
            </a:pPr>
            <a:r>
              <a:rPr lang="sv-SE" sz="2400" dirty="0"/>
              <a:t>Omlastning och transport</a:t>
            </a:r>
          </a:p>
          <a:p>
            <a:pPr marL="342900" indent="-342900">
              <a:spcBef>
                <a:spcPts val="1100"/>
              </a:spcBef>
              <a:buFont typeface="Wingdings" pitchFamily="2" charset="2"/>
              <a:buChar char="§"/>
            </a:pPr>
            <a:r>
              <a:rPr lang="sv-SE" sz="2400" dirty="0"/>
              <a:t>Sortering/kvalitetssäkring och ev. balning</a:t>
            </a:r>
          </a:p>
          <a:p>
            <a:pPr marL="342900" indent="-342900">
              <a:spcBef>
                <a:spcPts val="1100"/>
              </a:spcBef>
              <a:buFont typeface="Wingdings" pitchFamily="2" charset="2"/>
              <a:buChar char="§"/>
            </a:pPr>
            <a:r>
              <a:rPr lang="sv-SE" sz="2400" dirty="0"/>
              <a:t>Ev. påsar och optisk sortering</a:t>
            </a:r>
          </a:p>
        </p:txBody>
      </p:sp>
      <p:sp>
        <p:nvSpPr>
          <p:cNvPr id="6" name="Platshållare för bild 5">
            <a:extLst>
              <a:ext uri="{FF2B5EF4-FFF2-40B4-BE49-F238E27FC236}">
                <a16:creationId xmlns:a16="http://schemas.microsoft.com/office/drawing/2014/main" id="{BFA589C8-015D-F944-BFDC-41D57461CBA3}"/>
              </a:ext>
            </a:extLst>
          </p:cNvPr>
          <p:cNvSpPr>
            <a:spLocks noGrp="1"/>
          </p:cNvSpPr>
          <p:nvPr>
            <p:ph type="pic" sz="quarter" idx="12"/>
          </p:nvPr>
        </p:nvSpPr>
        <p:spPr/>
      </p:sp>
      <p:sp>
        <p:nvSpPr>
          <p:cNvPr id="4" name="Platshållare för datum 3">
            <a:extLst>
              <a:ext uri="{FF2B5EF4-FFF2-40B4-BE49-F238E27FC236}">
                <a16:creationId xmlns:a16="http://schemas.microsoft.com/office/drawing/2014/main" id="{53FCB924-9609-E94A-8DFF-3FB49AFB10C9}"/>
              </a:ext>
            </a:extLst>
          </p:cNvPr>
          <p:cNvSpPr>
            <a:spLocks noGrp="1"/>
          </p:cNvSpPr>
          <p:nvPr>
            <p:ph type="dt" sz="half" idx="4294967295"/>
          </p:nvPr>
        </p:nvSpPr>
        <p:spPr>
          <a:xfrm>
            <a:off x="0" y="0"/>
            <a:ext cx="0" cy="0"/>
          </a:xfrm>
        </p:spPr>
        <p:txBody>
          <a:bodyPr/>
          <a:lstStyle/>
          <a:p>
            <a:endParaRPr lang="sv-SE" dirty="0"/>
          </a:p>
        </p:txBody>
      </p:sp>
      <p:sp>
        <p:nvSpPr>
          <p:cNvPr id="5" name="Platshållare för bildnummer 4">
            <a:extLst>
              <a:ext uri="{FF2B5EF4-FFF2-40B4-BE49-F238E27FC236}">
                <a16:creationId xmlns:a16="http://schemas.microsoft.com/office/drawing/2014/main" id="{E61BDDB2-2E46-324F-A4AF-521A085B29C4}"/>
              </a:ext>
            </a:extLst>
          </p:cNvPr>
          <p:cNvSpPr>
            <a:spLocks noGrp="1"/>
          </p:cNvSpPr>
          <p:nvPr>
            <p:ph type="sldNum" sz="quarter" idx="4294967295"/>
          </p:nvPr>
        </p:nvSpPr>
        <p:spPr>
          <a:xfrm>
            <a:off x="0" y="0"/>
            <a:ext cx="0" cy="0"/>
          </a:xfrm>
        </p:spPr>
        <p:txBody>
          <a:bodyPr/>
          <a:lstStyle/>
          <a:p>
            <a:endParaRPr lang="sv-SE" dirty="0"/>
          </a:p>
        </p:txBody>
      </p:sp>
      <p:pic>
        <p:nvPicPr>
          <p:cNvPr id="7" name="Bildobjekt 6" descr="En bild som visar verktyg, pensel, kniv&#10;&#10;Automatiskt genererad beskrivning">
            <a:extLst>
              <a:ext uri="{FF2B5EF4-FFF2-40B4-BE49-F238E27FC236}">
                <a16:creationId xmlns:a16="http://schemas.microsoft.com/office/drawing/2014/main" id="{ED51ABC9-4D16-6C4B-ABD9-C9BD38414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13031" y="1388533"/>
            <a:ext cx="2191735" cy="4267200"/>
          </a:xfrm>
          <a:prstGeom prst="rect">
            <a:avLst/>
          </a:prstGeom>
        </p:spPr>
      </p:pic>
    </p:spTree>
    <p:extLst>
      <p:ext uri="{BB962C8B-B14F-4D97-AF65-F5344CB8AC3E}">
        <p14:creationId xmlns:p14="http://schemas.microsoft.com/office/powerpoint/2010/main" val="23914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ABBB3-AC6A-EF49-B379-C63EFFFCB494}"/>
              </a:ext>
            </a:extLst>
          </p:cNvPr>
          <p:cNvSpPr>
            <a:spLocks noGrp="1"/>
          </p:cNvSpPr>
          <p:nvPr>
            <p:ph type="title"/>
          </p:nvPr>
        </p:nvSpPr>
        <p:spPr>
          <a:xfrm>
            <a:off x="507234" y="512763"/>
            <a:ext cx="9388934" cy="534372"/>
          </a:xfrm>
        </p:spPr>
        <p:txBody>
          <a:bodyPr>
            <a:normAutofit/>
          </a:bodyPr>
          <a:lstStyle/>
          <a:p>
            <a:r>
              <a:rPr lang="sv-SE" dirty="0"/>
              <a:t>Beräkningsförutsättningar och antaganden</a:t>
            </a:r>
          </a:p>
        </p:txBody>
      </p:sp>
      <p:sp>
        <p:nvSpPr>
          <p:cNvPr id="3" name="Platshållare för innehåll 2">
            <a:extLst>
              <a:ext uri="{FF2B5EF4-FFF2-40B4-BE49-F238E27FC236}">
                <a16:creationId xmlns:a16="http://schemas.microsoft.com/office/drawing/2014/main" id="{7EA2B14D-843D-7A4B-A527-5138458C128C}"/>
              </a:ext>
            </a:extLst>
          </p:cNvPr>
          <p:cNvSpPr>
            <a:spLocks noGrp="1"/>
          </p:cNvSpPr>
          <p:nvPr>
            <p:ph type="body" sz="quarter" idx="11"/>
          </p:nvPr>
        </p:nvSpPr>
        <p:spPr>
          <a:xfrm>
            <a:off x="515937" y="1397530"/>
            <a:ext cx="7315457" cy="4258203"/>
          </a:xfrm>
        </p:spPr>
        <p:txBody>
          <a:bodyPr>
            <a:normAutofit/>
          </a:bodyPr>
          <a:lstStyle/>
          <a:p>
            <a:pPr marL="342900" indent="-342900">
              <a:spcBef>
                <a:spcPts val="1100"/>
              </a:spcBef>
              <a:buFont typeface="Wingdings" pitchFamily="2" charset="2"/>
              <a:buChar char="§"/>
            </a:pPr>
            <a:r>
              <a:rPr lang="sv-SE" sz="2400" dirty="0"/>
              <a:t>Fördelningsnycklar för beräkning av returpapprets andel av vissa kostnader</a:t>
            </a:r>
          </a:p>
          <a:p>
            <a:pPr marL="342900" indent="-342900">
              <a:spcBef>
                <a:spcPts val="1100"/>
              </a:spcBef>
              <a:buFont typeface="Wingdings" pitchFamily="2" charset="2"/>
              <a:buChar char="§"/>
            </a:pPr>
            <a:r>
              <a:rPr lang="sv-SE" sz="2400" dirty="0"/>
              <a:t>Alla fastigheter kan anslutas till FNI</a:t>
            </a:r>
          </a:p>
          <a:p>
            <a:pPr marL="342900" indent="-342900">
              <a:spcBef>
                <a:spcPts val="1100"/>
              </a:spcBef>
              <a:buFont typeface="Wingdings" pitchFamily="2" charset="2"/>
              <a:buChar char="§"/>
            </a:pPr>
            <a:r>
              <a:rPr lang="sv-SE" sz="2400" dirty="0"/>
              <a:t>Tillräckligt många insamlingsplatser kan etableras</a:t>
            </a:r>
          </a:p>
          <a:p>
            <a:pPr marL="342900" indent="-342900">
              <a:spcBef>
                <a:spcPts val="1100"/>
              </a:spcBef>
              <a:buFont typeface="Wingdings" pitchFamily="2" charset="2"/>
              <a:buChar char="§"/>
            </a:pPr>
            <a:r>
              <a:rPr lang="sv-SE" sz="2400" dirty="0"/>
              <a:t>Samma ökning av utsorteringen av returpapper </a:t>
            </a:r>
            <a:br>
              <a:rPr lang="sv-SE" sz="2400" dirty="0"/>
            </a:br>
            <a:r>
              <a:rPr lang="sv-SE" sz="2400" dirty="0"/>
              <a:t>för alla insamlingssystem med FNI</a:t>
            </a:r>
          </a:p>
          <a:p>
            <a:pPr marL="342900" indent="-342900">
              <a:spcBef>
                <a:spcPts val="1100"/>
              </a:spcBef>
              <a:buFont typeface="Wingdings" pitchFamily="2" charset="2"/>
              <a:buChar char="§"/>
            </a:pPr>
            <a:r>
              <a:rPr lang="sv-SE" sz="2400" dirty="0"/>
              <a:t>Samma typer av insamlingsfordon i alla kommuner</a:t>
            </a:r>
          </a:p>
          <a:p>
            <a:pPr marL="342900" indent="-342900">
              <a:spcBef>
                <a:spcPts val="1100"/>
              </a:spcBef>
              <a:buFont typeface="Wingdings" pitchFamily="2" charset="2"/>
              <a:buChar char="§"/>
            </a:pPr>
            <a:r>
              <a:rPr lang="sv-SE" sz="2400" dirty="0"/>
              <a:t>Samma </a:t>
            </a:r>
            <a:r>
              <a:rPr lang="sv-SE" sz="2400" dirty="0" err="1"/>
              <a:t>lastbärare</a:t>
            </a:r>
            <a:r>
              <a:rPr lang="sv-SE" sz="2400" dirty="0"/>
              <a:t> vid transport till pappersbruk</a:t>
            </a:r>
          </a:p>
          <a:p>
            <a:pPr>
              <a:spcBef>
                <a:spcPts val="1100"/>
              </a:spcBef>
            </a:pPr>
            <a:endParaRPr lang="sv-SE" dirty="0"/>
          </a:p>
        </p:txBody>
      </p:sp>
      <p:sp>
        <p:nvSpPr>
          <p:cNvPr id="6" name="Platshållare för bild 5">
            <a:extLst>
              <a:ext uri="{FF2B5EF4-FFF2-40B4-BE49-F238E27FC236}">
                <a16:creationId xmlns:a16="http://schemas.microsoft.com/office/drawing/2014/main" id="{44B0A0BB-959E-1A46-9AC7-8A623C2DD521}"/>
              </a:ext>
            </a:extLst>
          </p:cNvPr>
          <p:cNvSpPr>
            <a:spLocks noGrp="1"/>
          </p:cNvSpPr>
          <p:nvPr>
            <p:ph type="pic" sz="quarter" idx="12"/>
          </p:nvPr>
        </p:nvSpPr>
        <p:spPr/>
      </p:sp>
      <p:sp>
        <p:nvSpPr>
          <p:cNvPr id="4" name="Platshållare för datum 3">
            <a:extLst>
              <a:ext uri="{FF2B5EF4-FFF2-40B4-BE49-F238E27FC236}">
                <a16:creationId xmlns:a16="http://schemas.microsoft.com/office/drawing/2014/main" id="{53FCB924-9609-E94A-8DFF-3FB49AFB10C9}"/>
              </a:ext>
            </a:extLst>
          </p:cNvPr>
          <p:cNvSpPr>
            <a:spLocks noGrp="1"/>
          </p:cNvSpPr>
          <p:nvPr>
            <p:ph type="dt" sz="half" idx="4294967295"/>
          </p:nvPr>
        </p:nvSpPr>
        <p:spPr>
          <a:xfrm>
            <a:off x="0" y="0"/>
            <a:ext cx="0" cy="0"/>
          </a:xfrm>
        </p:spPr>
        <p:txBody>
          <a:bodyPr/>
          <a:lstStyle/>
          <a:p>
            <a:endParaRPr lang="sv-SE" dirty="0"/>
          </a:p>
        </p:txBody>
      </p:sp>
      <p:sp>
        <p:nvSpPr>
          <p:cNvPr id="5" name="Platshållare för bildnummer 4">
            <a:extLst>
              <a:ext uri="{FF2B5EF4-FFF2-40B4-BE49-F238E27FC236}">
                <a16:creationId xmlns:a16="http://schemas.microsoft.com/office/drawing/2014/main" id="{E61BDDB2-2E46-324F-A4AF-521A085B29C4}"/>
              </a:ext>
            </a:extLst>
          </p:cNvPr>
          <p:cNvSpPr>
            <a:spLocks noGrp="1"/>
          </p:cNvSpPr>
          <p:nvPr>
            <p:ph type="sldNum" sz="quarter" idx="4294967295"/>
          </p:nvPr>
        </p:nvSpPr>
        <p:spPr>
          <a:xfrm>
            <a:off x="0" y="0"/>
            <a:ext cx="0" cy="0"/>
          </a:xfrm>
        </p:spPr>
        <p:txBody>
          <a:bodyPr/>
          <a:lstStyle/>
          <a:p>
            <a:fld id="{E53319EB-4474-40C0-9AE7-39B982ED8D6F}" type="slidenum">
              <a:rPr lang="sv-SE" smtClean="0"/>
              <a:pPr/>
              <a:t>7</a:t>
            </a:fld>
            <a:endParaRPr lang="sv-SE"/>
          </a:p>
        </p:txBody>
      </p:sp>
      <p:pic>
        <p:nvPicPr>
          <p:cNvPr id="7" name="Bildobjekt 6" descr="En bild som visar verktyg, pensel, kniv&#10;&#10;Automatiskt genererad beskrivning">
            <a:extLst>
              <a:ext uri="{FF2B5EF4-FFF2-40B4-BE49-F238E27FC236}">
                <a16:creationId xmlns:a16="http://schemas.microsoft.com/office/drawing/2014/main" id="{ED51ABC9-4D16-6C4B-ABD9-C9BD38414F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80959" y="1886856"/>
            <a:ext cx="2191735" cy="4267200"/>
          </a:xfrm>
          <a:prstGeom prst="rect">
            <a:avLst/>
          </a:prstGeom>
        </p:spPr>
      </p:pic>
    </p:spTree>
    <p:extLst>
      <p:ext uri="{BB962C8B-B14F-4D97-AF65-F5344CB8AC3E}">
        <p14:creationId xmlns:p14="http://schemas.microsoft.com/office/powerpoint/2010/main" val="34715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ABBB3-AC6A-EF49-B379-C63EFFFCB494}"/>
              </a:ext>
            </a:extLst>
          </p:cNvPr>
          <p:cNvSpPr>
            <a:spLocks noGrp="1"/>
          </p:cNvSpPr>
          <p:nvPr>
            <p:ph type="title"/>
          </p:nvPr>
        </p:nvSpPr>
        <p:spPr>
          <a:xfrm>
            <a:off x="507234" y="512763"/>
            <a:ext cx="9525040" cy="637410"/>
          </a:xfrm>
        </p:spPr>
        <p:txBody>
          <a:bodyPr>
            <a:normAutofit/>
          </a:bodyPr>
          <a:lstStyle/>
          <a:p>
            <a:r>
              <a:rPr lang="sv-SE" dirty="0"/>
              <a:t>Resultat – kostnader för hantering av returpapper</a:t>
            </a:r>
          </a:p>
        </p:txBody>
      </p:sp>
      <p:sp>
        <p:nvSpPr>
          <p:cNvPr id="4" name="Platshållare för datum 3">
            <a:extLst>
              <a:ext uri="{FF2B5EF4-FFF2-40B4-BE49-F238E27FC236}">
                <a16:creationId xmlns:a16="http://schemas.microsoft.com/office/drawing/2014/main" id="{53FCB924-9609-E94A-8DFF-3FB49AFB10C9}"/>
              </a:ext>
            </a:extLst>
          </p:cNvPr>
          <p:cNvSpPr>
            <a:spLocks noGrp="1"/>
          </p:cNvSpPr>
          <p:nvPr>
            <p:ph type="dt" sz="half" idx="4294967295"/>
          </p:nvPr>
        </p:nvSpPr>
        <p:spPr>
          <a:xfrm>
            <a:off x="0" y="0"/>
            <a:ext cx="0" cy="0"/>
          </a:xfrm>
        </p:spPr>
        <p:txBody>
          <a:bodyPr/>
          <a:lstStyle/>
          <a:p>
            <a:endParaRPr lang="sv-SE" dirty="0"/>
          </a:p>
        </p:txBody>
      </p:sp>
      <p:sp>
        <p:nvSpPr>
          <p:cNvPr id="5" name="Platshållare för bildnummer 4">
            <a:extLst>
              <a:ext uri="{FF2B5EF4-FFF2-40B4-BE49-F238E27FC236}">
                <a16:creationId xmlns:a16="http://schemas.microsoft.com/office/drawing/2014/main" id="{E61BDDB2-2E46-324F-A4AF-521A085B29C4}"/>
              </a:ext>
            </a:extLst>
          </p:cNvPr>
          <p:cNvSpPr>
            <a:spLocks noGrp="1"/>
          </p:cNvSpPr>
          <p:nvPr>
            <p:ph type="sldNum" sz="quarter" idx="4294967295"/>
          </p:nvPr>
        </p:nvSpPr>
        <p:spPr>
          <a:xfrm>
            <a:off x="0" y="0"/>
            <a:ext cx="0" cy="0"/>
          </a:xfrm>
        </p:spPr>
        <p:txBody>
          <a:bodyPr/>
          <a:lstStyle/>
          <a:p>
            <a:fld id="{E53319EB-4474-40C0-9AE7-39B982ED8D6F}" type="slidenum">
              <a:rPr lang="sv-SE" smtClean="0"/>
              <a:pPr/>
              <a:t>8</a:t>
            </a:fld>
            <a:endParaRPr lang="sv-SE"/>
          </a:p>
        </p:txBody>
      </p:sp>
      <p:pic>
        <p:nvPicPr>
          <p:cNvPr id="19" name="Platshållare för bild 18">
            <a:extLst>
              <a:ext uri="{FF2B5EF4-FFF2-40B4-BE49-F238E27FC236}">
                <a16:creationId xmlns:a16="http://schemas.microsoft.com/office/drawing/2014/main" id="{9C50CA13-415F-1645-84B3-5B2E801ECB16}"/>
              </a:ext>
            </a:extLst>
          </p:cNvPr>
          <p:cNvPicPr>
            <a:picLocks noGrp="1" noChangeAspect="1"/>
          </p:cNvPicPr>
          <p:nvPr>
            <p:ph type="pic" sz="quarter" idx="12"/>
          </p:nvPr>
        </p:nvPicPr>
        <p:blipFill rotWithShape="1">
          <a:blip r:embed="rId3"/>
          <a:srcRect l="22" t="346" r="-2913" b="-346"/>
          <a:stretch/>
        </p:blipFill>
        <p:spPr>
          <a:xfrm>
            <a:off x="507233" y="1073394"/>
            <a:ext cx="7161927" cy="5784605"/>
          </a:xfrm>
        </p:spPr>
      </p:pic>
      <p:pic>
        <p:nvPicPr>
          <p:cNvPr id="21" name="Bildobjekt 20" descr="En bild som visar text&#10;&#10;Automatiskt genererad beskrivning">
            <a:extLst>
              <a:ext uri="{FF2B5EF4-FFF2-40B4-BE49-F238E27FC236}">
                <a16:creationId xmlns:a16="http://schemas.microsoft.com/office/drawing/2014/main" id="{4F26475C-8444-CD42-97CB-77B52C4E0D55}"/>
              </a:ext>
            </a:extLst>
          </p:cNvPr>
          <p:cNvPicPr>
            <a:picLocks noChangeAspect="1"/>
          </p:cNvPicPr>
          <p:nvPr/>
        </p:nvPicPr>
        <p:blipFill>
          <a:blip r:embed="rId4"/>
          <a:stretch>
            <a:fillRect/>
          </a:stretch>
        </p:blipFill>
        <p:spPr>
          <a:xfrm>
            <a:off x="8176751" y="2999044"/>
            <a:ext cx="2150273" cy="2561098"/>
          </a:xfrm>
          <a:prstGeom prst="rect">
            <a:avLst/>
          </a:prstGeom>
        </p:spPr>
      </p:pic>
    </p:spTree>
    <p:extLst>
      <p:ext uri="{BB962C8B-B14F-4D97-AF65-F5344CB8AC3E}">
        <p14:creationId xmlns:p14="http://schemas.microsoft.com/office/powerpoint/2010/main" val="256463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EABBB3-AC6A-EF49-B379-C63EFFFCB494}"/>
              </a:ext>
            </a:extLst>
          </p:cNvPr>
          <p:cNvSpPr>
            <a:spLocks noGrp="1"/>
          </p:cNvSpPr>
          <p:nvPr>
            <p:ph type="title"/>
          </p:nvPr>
        </p:nvSpPr>
        <p:spPr/>
        <p:txBody>
          <a:bodyPr/>
          <a:lstStyle/>
          <a:p>
            <a:r>
              <a:rPr lang="sv-SE" dirty="0"/>
              <a:t>Känslighetsanalys </a:t>
            </a:r>
          </a:p>
        </p:txBody>
      </p:sp>
      <p:pic>
        <p:nvPicPr>
          <p:cNvPr id="9" name="Platshållare för bild 8" descr="En bild som visar bord&#10;&#10;Automatiskt genererad beskrivning">
            <a:extLst>
              <a:ext uri="{FF2B5EF4-FFF2-40B4-BE49-F238E27FC236}">
                <a16:creationId xmlns:a16="http://schemas.microsoft.com/office/drawing/2014/main" id="{21EBBD1C-9D0C-8D4E-8D01-D673E908BFB7}"/>
              </a:ext>
            </a:extLst>
          </p:cNvPr>
          <p:cNvPicPr>
            <a:picLocks noGrp="1" noChangeAspect="1"/>
          </p:cNvPicPr>
          <p:nvPr>
            <p:ph type="pic" sz="quarter" idx="12"/>
          </p:nvPr>
        </p:nvPicPr>
        <p:blipFill rotWithShape="1">
          <a:blip r:embed="rId3"/>
          <a:srcRect l="-716" r="-2562"/>
          <a:stretch/>
        </p:blipFill>
        <p:spPr>
          <a:xfrm>
            <a:off x="507234" y="1263639"/>
            <a:ext cx="8171614" cy="4768412"/>
          </a:xfrm>
        </p:spPr>
      </p:pic>
      <p:sp>
        <p:nvSpPr>
          <p:cNvPr id="4" name="Platshållare för datum 3">
            <a:extLst>
              <a:ext uri="{FF2B5EF4-FFF2-40B4-BE49-F238E27FC236}">
                <a16:creationId xmlns:a16="http://schemas.microsoft.com/office/drawing/2014/main" id="{53FCB924-9609-E94A-8DFF-3FB49AFB10C9}"/>
              </a:ext>
            </a:extLst>
          </p:cNvPr>
          <p:cNvSpPr>
            <a:spLocks noGrp="1"/>
          </p:cNvSpPr>
          <p:nvPr>
            <p:ph type="dt" sz="half" idx="4294967295"/>
          </p:nvPr>
        </p:nvSpPr>
        <p:spPr>
          <a:xfrm>
            <a:off x="0" y="0"/>
            <a:ext cx="0" cy="0"/>
          </a:xfrm>
        </p:spPr>
        <p:txBody>
          <a:bodyPr/>
          <a:lstStyle/>
          <a:p>
            <a:endParaRPr lang="sv-SE" dirty="0"/>
          </a:p>
        </p:txBody>
      </p:sp>
      <p:sp>
        <p:nvSpPr>
          <p:cNvPr id="5" name="Platshållare för bildnummer 4">
            <a:extLst>
              <a:ext uri="{FF2B5EF4-FFF2-40B4-BE49-F238E27FC236}">
                <a16:creationId xmlns:a16="http://schemas.microsoft.com/office/drawing/2014/main" id="{E61BDDB2-2E46-324F-A4AF-521A085B29C4}"/>
              </a:ext>
            </a:extLst>
          </p:cNvPr>
          <p:cNvSpPr>
            <a:spLocks noGrp="1"/>
          </p:cNvSpPr>
          <p:nvPr>
            <p:ph type="sldNum" sz="quarter" idx="4294967295"/>
          </p:nvPr>
        </p:nvSpPr>
        <p:spPr>
          <a:xfrm>
            <a:off x="0" y="0"/>
            <a:ext cx="0" cy="0"/>
          </a:xfrm>
        </p:spPr>
        <p:txBody>
          <a:bodyPr/>
          <a:lstStyle/>
          <a:p>
            <a:fld id="{E53319EB-4474-40C0-9AE7-39B982ED8D6F}" type="slidenum">
              <a:rPr lang="sv-SE" smtClean="0"/>
              <a:pPr/>
              <a:t>9</a:t>
            </a:fld>
            <a:endParaRPr lang="sv-SE"/>
          </a:p>
        </p:txBody>
      </p:sp>
    </p:spTree>
    <p:extLst>
      <p:ext uri="{BB962C8B-B14F-4D97-AF65-F5344CB8AC3E}">
        <p14:creationId xmlns:p14="http://schemas.microsoft.com/office/powerpoint/2010/main" val="316935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513FAB4-9B75-FF4C-BECC-F3E08DB8C382}" vid="{73BE8458-447E-214D-B0E1-7921F600595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2F0A8CD54359D41966337CA92D247D4" ma:contentTypeVersion="12" ma:contentTypeDescription="Skapa ett nytt dokument." ma:contentTypeScope="" ma:versionID="83d27f4cf2e7245e14fa5e4897bf0b12">
  <xsd:schema xmlns:xsd="http://www.w3.org/2001/XMLSchema" xmlns:xs="http://www.w3.org/2001/XMLSchema" xmlns:p="http://schemas.microsoft.com/office/2006/metadata/properties" xmlns:ns2="e84485f2-fe5b-4450-b6e5-00c215c2776c" xmlns:ns3="fcf1dfa7-90b3-46ec-8897-c206e4c43be8" targetNamespace="http://schemas.microsoft.com/office/2006/metadata/properties" ma:root="true" ma:fieldsID="b6b05269753768f2c27ce04dc11c4e07" ns2:_="" ns3:_="">
    <xsd:import namespace="e84485f2-fe5b-4450-b6e5-00c215c2776c"/>
    <xsd:import namespace="fcf1dfa7-90b3-46ec-8897-c206e4c43b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485f2-fe5b-4450-b6e5-00c215c27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f1dfa7-90b3-46ec-8897-c206e4c43be8"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44C534-BED5-4DFF-920C-D83AF4A44BC5}">
  <ds:schemaRefs>
    <ds:schemaRef ds:uri="e84485f2-fe5b-4450-b6e5-00c215c2776c"/>
    <ds:schemaRef ds:uri="fcf1dfa7-90b3-46ec-8897-c206e4c43b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AA613C-1505-4C58-AA81-FEEF5809608B}">
  <ds:schemaRefs>
    <ds:schemaRef ds:uri="34ccc8df-0b16-4a32-bfed-dc4ee0391b96"/>
    <ds:schemaRef ds:uri="fcf1dfa7-90b3-46ec-8897-c206e4c43b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A89CDC-A5EF-4692-A98F-B15BE6C6FD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3787</TotalTime>
  <Words>1515</Words>
  <Application>Microsoft Macintosh PowerPoint</Application>
  <PresentationFormat>Bredbild</PresentationFormat>
  <Paragraphs>143</Paragraphs>
  <Slides>12</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Systemtypsnitt</vt:lpstr>
      <vt:lpstr>Arial</vt:lpstr>
      <vt:lpstr>Calibri</vt:lpstr>
      <vt:lpstr>Georgia</vt:lpstr>
      <vt:lpstr>Wingdings</vt:lpstr>
      <vt:lpstr>AvfallSverige-mall</vt:lpstr>
      <vt:lpstr>Beräkning av Kostnader för hantering  av returpapper i svenska kommuner</vt:lpstr>
      <vt:lpstr>PowerPoint-presentation</vt:lpstr>
      <vt:lpstr>Bakgrund </vt:lpstr>
      <vt:lpstr>Pilotkommuner</vt:lpstr>
      <vt:lpstr>Studerade system</vt:lpstr>
      <vt:lpstr>Kostnadsposter </vt:lpstr>
      <vt:lpstr>Beräkningsförutsättningar och antaganden</vt:lpstr>
      <vt:lpstr>Resultat – kostnader för hantering av returpapper</vt:lpstr>
      <vt:lpstr>Känslighetsanalys </vt:lpstr>
      <vt:lpstr>Slutsatser </vt:lpstr>
      <vt:lpstr>Slutsatser </vt:lpstr>
      <vt:lpstr>Rapportinformation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Miljöstyrande avfallstaxor</dc:title>
  <dc:creator>Karin Engström</dc:creator>
  <cp:lastModifiedBy>Jenny Westin</cp:lastModifiedBy>
  <cp:revision>36</cp:revision>
  <dcterms:created xsi:type="dcterms:W3CDTF">2020-11-27T12:35:19Z</dcterms:created>
  <dcterms:modified xsi:type="dcterms:W3CDTF">2020-12-10T09:20:18Z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0x010100A2F0A8CD54359D41966337CA92D247D4</vt:lpwstr>
  </property>
</Properties>
</file>