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52"/>
    <p:restoredTop sz="94684"/>
  </p:normalViewPr>
  <p:slideViewPr>
    <p:cSldViewPr snapToGrid="0" snapToObjects="1">
      <p:cViewPr varScale="1">
        <p:scale>
          <a:sx n="109" d="100"/>
          <a:sy n="109" d="100"/>
        </p:scale>
        <p:origin x="336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2020-04-29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05803" y="2382510"/>
            <a:ext cx="9144000" cy="395269"/>
          </a:xfrm>
        </p:spPr>
        <p:txBody>
          <a:bodyPr/>
          <a:lstStyle/>
          <a:p>
            <a:r>
              <a:rPr lang="sv-SE" dirty="0"/>
              <a:t>2020:05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104633" y="600501"/>
            <a:ext cx="11982734" cy="1782009"/>
          </a:xfrm>
        </p:spPr>
        <p:txBody>
          <a:bodyPr>
            <a:normAutofit fontScale="90000"/>
          </a:bodyPr>
          <a:lstStyle/>
          <a:p>
            <a:r>
              <a:rPr lang="sv-SE" sz="3600" dirty="0"/>
              <a:t>Allokering av fossila utsläpp från energiåtervinning till producent- och konsumentled</a:t>
            </a:r>
            <a:br>
              <a:rPr lang="sv-SE" sz="3600" dirty="0"/>
            </a:br>
            <a:r>
              <a:rPr lang="sv-SE" sz="2700" dirty="0"/>
              <a:t>Förslag till modell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5803" y="2777779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februari 2020</a:t>
            </a:r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latshållare för bild 2">
            <a:extLst>
              <a:ext uri="{FF2B5EF4-FFF2-40B4-BE49-F238E27FC236}">
                <a16:creationId xmlns:a16="http://schemas.microsoft.com/office/drawing/2014/main" id="{D7064BB9-0149-FC49-8453-6DF7F8764F8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t="30" b="241"/>
          <a:stretch/>
        </p:blipFill>
        <p:spPr>
          <a:xfrm>
            <a:off x="7941734" y="914400"/>
            <a:ext cx="3734330" cy="5213445"/>
          </a:xfrm>
        </p:spPr>
      </p:pic>
      <p:sp>
        <p:nvSpPr>
          <p:cNvPr id="8" name="Rubrik 7">
            <a:extLst>
              <a:ext uri="{FF2B5EF4-FFF2-40B4-BE49-F238E27FC236}">
                <a16:creationId xmlns:a16="http://schemas.microsoft.com/office/drawing/2014/main" id="{D4C68242-003B-9E4A-91C1-577E63AB1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sv-SE" sz="3200" dirty="0"/>
          </a:p>
        </p:txBody>
      </p:sp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3483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dirty="0">
                <a:solidFill>
                  <a:schemeClr val="tx1"/>
                </a:solidFill>
              </a:rPr>
              <a:t>Pernilla Holgersson, Martin Lindqvist och Agneta Persson, samtliga från </a:t>
            </a:r>
            <a:r>
              <a:rPr lang="sv-SE" dirty="0" err="1">
                <a:solidFill>
                  <a:schemeClr val="tx1"/>
                </a:solidFill>
              </a:rPr>
              <a:t>Anthesis</a:t>
            </a:r>
            <a:endParaRPr lang="sv-SE" sz="2000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dirty="0">
                <a:solidFill>
                  <a:schemeClr val="tx1"/>
                </a:solidFill>
              </a:rPr>
              <a:t>Agneta Persson, </a:t>
            </a:r>
            <a:r>
              <a:rPr lang="sv-SE" dirty="0" err="1">
                <a:solidFill>
                  <a:schemeClr val="tx1"/>
                </a:solidFill>
              </a:rPr>
              <a:t>Anthesis</a:t>
            </a:r>
            <a:endParaRPr lang="sv-SE" dirty="0">
              <a:solidFill>
                <a:schemeClr val="tx1"/>
              </a:solidFill>
            </a:endParaRPr>
          </a:p>
          <a:p>
            <a:endParaRPr lang="sv-SE" sz="2000" dirty="0"/>
          </a:p>
          <a:p>
            <a:r>
              <a:rPr lang="sv-SE" sz="2000" dirty="0">
                <a:solidFill>
                  <a:srgbClr val="68A2A6"/>
                </a:solidFill>
              </a:rPr>
              <a:t>Finansiär:</a:t>
            </a:r>
          </a:p>
          <a:p>
            <a:r>
              <a:rPr lang="sv-SE" sz="2000" dirty="0">
                <a:solidFill>
                  <a:schemeClr val="tx1"/>
                </a:solidFill>
              </a:rPr>
              <a:t>Sveriges Utvecklingssatsning Energiåtervinning</a:t>
            </a:r>
          </a:p>
        </p:txBody>
      </p:sp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Bakgrund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A6304C6-AD8C-DA49-A719-7CC88684796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b="1" dirty="0"/>
              <a:t>Problembeskrivning</a:t>
            </a:r>
            <a:br>
              <a:rPr lang="sv-SE" b="1" dirty="0"/>
            </a:br>
            <a:r>
              <a:rPr lang="sv-SE" dirty="0"/>
              <a:t>Idag allokeras restavfallets växthusgasutsläpp till energiåtervinning som sista led i värdekedjan</a:t>
            </a:r>
          </a:p>
          <a:p>
            <a:pPr marL="342900" indent="-342900">
              <a:buFontTx/>
              <a:buChar char="-"/>
            </a:pPr>
            <a:r>
              <a:rPr lang="sv-SE" dirty="0"/>
              <a:t>Detta trots att utsläppen i praktiken skapas av produktion och konsumtion</a:t>
            </a:r>
          </a:p>
          <a:p>
            <a:endParaRPr lang="sv-SE" dirty="0"/>
          </a:p>
          <a:p>
            <a:r>
              <a:rPr lang="sv-SE" b="1" dirty="0"/>
              <a:t>Syfte och mål</a:t>
            </a:r>
          </a:p>
          <a:p>
            <a:r>
              <a:rPr lang="sv-SE" dirty="0"/>
              <a:t>Ta fram förslag till en livscykelbaserad modell för allokering av fossila koldioxidutsläpp genom att tillskriva aktörer utsläpp i proportion till ekonomiska flöden i resursernas värdekedjor</a:t>
            </a:r>
          </a:p>
          <a:p>
            <a:endParaRPr lang="sv-SE" b="1" dirty="0"/>
          </a:p>
        </p:txBody>
      </p:sp>
      <p:pic>
        <p:nvPicPr>
          <p:cNvPr id="6" name="Platshållare för bild 5" descr="En bild som visar enhet&#10;&#10;Automatiskt genererad beskrivning">
            <a:extLst>
              <a:ext uri="{FF2B5EF4-FFF2-40B4-BE49-F238E27FC236}">
                <a16:creationId xmlns:a16="http://schemas.microsoft.com/office/drawing/2014/main" id="{7DCD6A95-CE27-394E-BFC0-8BD7780A078A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-151" r="2714"/>
          <a:stretch/>
        </p:blipFill>
        <p:spPr>
          <a:xfrm>
            <a:off x="7524060" y="1882795"/>
            <a:ext cx="4444113" cy="3287671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B76E239E-3534-BC48-AAFF-F83FACEC80FC}"/>
              </a:ext>
            </a:extLst>
          </p:cNvPr>
          <p:cNvSpPr txBox="1"/>
          <p:nvPr/>
        </p:nvSpPr>
        <p:spPr>
          <a:xfrm>
            <a:off x="7877908" y="1224097"/>
            <a:ext cx="34700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i="1" dirty="0"/>
              <a:t>Diagram 1. fördelning av plast som sätts på marknaden</a:t>
            </a:r>
          </a:p>
        </p:txBody>
      </p:sp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Resultat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6" y="1111087"/>
            <a:ext cx="7008123" cy="4635825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Fokusområde = plast (PE, PP, PET, PS, PVC, PUR)</a:t>
            </a:r>
          </a:p>
          <a:p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Allokering av utsläpp från plast i restavfall görs baserat på plastens relativa värde vid energiåtervinning till värdekedjans start (platsgranulat)</a:t>
            </a:r>
          </a:p>
          <a:p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Beräkningar ger ett totalt värde av plast i värdekedjans </a:t>
            </a:r>
            <a:br>
              <a:rPr lang="sv-SE" sz="1800" dirty="0"/>
            </a:br>
            <a:r>
              <a:rPr lang="sv-SE" sz="1800" dirty="0"/>
              <a:t>start på 1900 SEK för de 185 kg som bedöms finnas i</a:t>
            </a:r>
            <a:br>
              <a:rPr lang="sv-SE" sz="1800" dirty="0"/>
            </a:br>
            <a:r>
              <a:rPr lang="sv-SE" sz="1800" dirty="0"/>
              <a:t>ett ton restavfall </a:t>
            </a:r>
          </a:p>
          <a:p>
            <a:pPr marL="342900" indent="-342900">
              <a:buFontTx/>
              <a:buChar char="-"/>
            </a:pPr>
            <a:r>
              <a:rPr lang="sv-SE" sz="1800" dirty="0"/>
              <a:t>Värdet vid energiåtervinning uppgår till 412 SEK</a:t>
            </a:r>
            <a:br>
              <a:rPr lang="sv-SE" sz="1800" dirty="0"/>
            </a:br>
            <a:r>
              <a:rPr lang="sv-SE" sz="1800" dirty="0"/>
              <a:t> per 185 kg</a:t>
            </a:r>
          </a:p>
          <a:p>
            <a:endParaRPr lang="sv-SE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1800" dirty="0"/>
              <a:t>Enligt föreslagen modell ska 18 procent av utsläpp </a:t>
            </a:r>
            <a:br>
              <a:rPr lang="sv-SE" sz="1800" dirty="0"/>
            </a:br>
            <a:r>
              <a:rPr lang="sv-SE" sz="1800" dirty="0"/>
              <a:t>allokeras till kraftvärmeproduktion och 82 procent till producent,- konsumentled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24B8C6BF-7B29-BF4C-B5A8-4B9232EF8602}"/>
              </a:ext>
            </a:extLst>
          </p:cNvPr>
          <p:cNvSpPr txBox="1"/>
          <p:nvPr/>
        </p:nvSpPr>
        <p:spPr>
          <a:xfrm>
            <a:off x="7713664" y="2164825"/>
            <a:ext cx="3962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i="1" dirty="0"/>
              <a:t>Figur 1. Plastens värdekedja</a:t>
            </a:r>
          </a:p>
        </p:txBody>
      </p:sp>
      <p:pic>
        <p:nvPicPr>
          <p:cNvPr id="11" name="Platshållare för bild 10">
            <a:extLst>
              <a:ext uri="{FF2B5EF4-FFF2-40B4-BE49-F238E27FC236}">
                <a16:creationId xmlns:a16="http://schemas.microsoft.com/office/drawing/2014/main" id="{B3E67056-E35F-174F-B3C7-035B9B5153C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1784" t="-2141" r="-295" b="2141"/>
          <a:stretch/>
        </p:blipFill>
        <p:spPr>
          <a:xfrm>
            <a:off x="6471139" y="2445758"/>
            <a:ext cx="5720862" cy="3110831"/>
          </a:xfrm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I nuläget fördelas hela koldioxidutsläppet (384 kg per ton restavfall) till energi från kraftvärmeproduktion – trots att 82 procent av plastens värde finns i värdekedjans början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Det är effektivare att sätta in styrmedel för en mer resurseffektiv och cirkulär ekonomi, med ökad andel återvunnen plast, i början av värdekedjan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dirty="0"/>
              <a:t>En skatt på 125 SEK/ton skulle exempelvis kunna allokeras till värdekedjans början som skatt på plastgranulat</a:t>
            </a:r>
          </a:p>
        </p:txBody>
      </p:sp>
      <p:pic>
        <p:nvPicPr>
          <p:cNvPr id="6" name="Platshållare för bild 5" descr="En bild som visar text&#10;&#10;Automatiskt genererad beskrivning">
            <a:extLst>
              <a:ext uri="{FF2B5EF4-FFF2-40B4-BE49-F238E27FC236}">
                <a16:creationId xmlns:a16="http://schemas.microsoft.com/office/drawing/2014/main" id="{E921AE18-B708-754A-88F5-09926FEB7C7B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4456"/>
          <a:stretch/>
        </p:blipFill>
        <p:spPr>
          <a:xfrm>
            <a:off x="7021537" y="2485292"/>
            <a:ext cx="5041390" cy="3264225"/>
          </a:xfr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F95FC40D-B579-7E4D-A4D6-83428C3AEC8F}"/>
              </a:ext>
            </a:extLst>
          </p:cNvPr>
          <p:cNvSpPr txBox="1"/>
          <p:nvPr/>
        </p:nvSpPr>
        <p:spPr>
          <a:xfrm>
            <a:off x="7524060" y="1551843"/>
            <a:ext cx="43748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i="1" dirty="0"/>
              <a:t>Figur 2. Översiktlig beskrivning av den värdebaserade modellen för </a:t>
            </a:r>
            <a:r>
              <a:rPr lang="sv-SE" sz="1600" i="1" dirty="0" err="1"/>
              <a:t>återallokering</a:t>
            </a:r>
            <a:r>
              <a:rPr lang="sv-SE" sz="1600" i="1" dirty="0"/>
              <a:t> av koldioxid i plastrestavfall</a:t>
            </a:r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 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endParaRPr lang="sv-SE" kern="0" dirty="0"/>
          </a:p>
          <a:p>
            <a:r>
              <a:rPr lang="sv-SE" kern="0" dirty="0"/>
              <a:t>Klas Svensson, rådgivare för energiåtervinning</a:t>
            </a:r>
          </a:p>
          <a:p>
            <a:r>
              <a:rPr lang="sv-SE" kern="0" dirty="0"/>
              <a:t>Tel. 040-35 66 16, e-post. </a:t>
            </a:r>
            <a:r>
              <a:rPr lang="sv-SE" kern="0" dirty="0" err="1"/>
              <a:t>Klas.svensson@avfallsverige.se</a:t>
            </a:r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AvfallSverige-mall</Template>
  <TotalTime>144</TotalTime>
  <Words>341</Words>
  <Application>Microsoft Macintosh PowerPoint</Application>
  <PresentationFormat>Bredbild</PresentationFormat>
  <Paragraphs>42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Georgia</vt:lpstr>
      <vt:lpstr>AvfallSverige-mall</vt:lpstr>
      <vt:lpstr>Allokering av fossila utsläpp från energiåtervinning till producent- och konsumentled Förslag till modell</vt:lpstr>
      <vt:lpstr>PowerPoint-presentation</vt:lpstr>
      <vt:lpstr>Bakgrund</vt:lpstr>
      <vt:lpstr>Resultat</vt:lpstr>
      <vt:lpstr>Slutsatser</vt:lpstr>
      <vt:lpstr>Rapportinformation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Allokering av fossila utsläpp från energiåtervinning till producent- och konsumentled Förslag till modell</dc:title>
  <dc:creator>Sofie Weibull</dc:creator>
  <cp:lastModifiedBy>Sofie Weibull</cp:lastModifiedBy>
  <cp:revision>8</cp:revision>
  <dcterms:created xsi:type="dcterms:W3CDTF">2020-04-29T12:41:17Z</dcterms:created>
  <dcterms:modified xsi:type="dcterms:W3CDTF">2020-04-29T15:05:25Z</dcterms:modified>
</cp:coreProperties>
</file>