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4"/>
  </p:notesMasterIdLst>
  <p:sldIdLst>
    <p:sldId id="288" r:id="rId5"/>
    <p:sldId id="272" r:id="rId6"/>
    <p:sldId id="284" r:id="rId7"/>
    <p:sldId id="273" r:id="rId8"/>
    <p:sldId id="277" r:id="rId9"/>
    <p:sldId id="27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574"/>
    <a:srgbClr val="0F6B69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8C62C-0C7A-48DE-B6AE-BEB48B50620A}" v="15" dt="2024-10-23T08:28:06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lthoff Palm" userId="ad0cd4a8-a862-44d1-b86c-06fb4f68dd86" providerId="ADAL" clId="{4738C62C-0C7A-48DE-B6AE-BEB48B50620A}"/>
    <pc:docChg chg="undo custSel addSld delSld modSld">
      <pc:chgData name="David Althoff Palm" userId="ad0cd4a8-a862-44d1-b86c-06fb4f68dd86" providerId="ADAL" clId="{4738C62C-0C7A-48DE-B6AE-BEB48B50620A}" dt="2024-10-23T08:41:10.607" v="2090" actId="20577"/>
      <pc:docMkLst>
        <pc:docMk/>
      </pc:docMkLst>
      <pc:sldChg chg="modSp mod">
        <pc:chgData name="David Althoff Palm" userId="ad0cd4a8-a862-44d1-b86c-06fb4f68dd86" providerId="ADAL" clId="{4738C62C-0C7A-48DE-B6AE-BEB48B50620A}" dt="2024-10-23T08:34:06.802" v="1792" actId="20577"/>
        <pc:sldMkLst>
          <pc:docMk/>
          <pc:sldMk cId="2103702085" sldId="273"/>
        </pc:sldMkLst>
        <pc:spChg chg="mod">
          <ac:chgData name="David Althoff Palm" userId="ad0cd4a8-a862-44d1-b86c-06fb4f68dd86" providerId="ADAL" clId="{4738C62C-0C7A-48DE-B6AE-BEB48B50620A}" dt="2024-10-23T08:34:06.802" v="1792" actId="20577"/>
          <ac:spMkLst>
            <pc:docMk/>
            <pc:sldMk cId="2103702085" sldId="273"/>
            <ac:spMk id="24" creationId="{F0A894B0-603F-13C6-D4F4-A9FCA815262B}"/>
          </ac:spMkLst>
        </pc:spChg>
      </pc:sldChg>
      <pc:sldChg chg="addSp delSp modSp mod">
        <pc:chgData name="David Althoff Palm" userId="ad0cd4a8-a862-44d1-b86c-06fb4f68dd86" providerId="ADAL" clId="{4738C62C-0C7A-48DE-B6AE-BEB48B50620A}" dt="2024-10-23T08:36:29.845" v="1970" actId="20577"/>
        <pc:sldMkLst>
          <pc:docMk/>
          <pc:sldMk cId="2552787372" sldId="274"/>
        </pc:sldMkLst>
        <pc:spChg chg="mod">
          <ac:chgData name="David Althoff Palm" userId="ad0cd4a8-a862-44d1-b86c-06fb4f68dd86" providerId="ADAL" clId="{4738C62C-0C7A-48DE-B6AE-BEB48B50620A}" dt="2024-10-23T08:26:09.178" v="1302" actId="1076"/>
          <ac:spMkLst>
            <pc:docMk/>
            <pc:sldMk cId="2552787372" sldId="274"/>
            <ac:spMk id="4" creationId="{A85FC859-FC07-ECF5-BC18-D6E029E96D4E}"/>
          </ac:spMkLst>
        </pc:spChg>
        <pc:spChg chg="add del mod">
          <ac:chgData name="David Althoff Palm" userId="ad0cd4a8-a862-44d1-b86c-06fb4f68dd86" providerId="ADAL" clId="{4738C62C-0C7A-48DE-B6AE-BEB48B50620A}" dt="2024-10-23T08:36:29.845" v="1970" actId="20577"/>
          <ac:spMkLst>
            <pc:docMk/>
            <pc:sldMk cId="2552787372" sldId="274"/>
            <ac:spMk id="5" creationId="{169E4181-7C15-0572-8EC8-300BFA5ED5FA}"/>
          </ac:spMkLst>
        </pc:spChg>
        <pc:spChg chg="add mod">
          <ac:chgData name="David Althoff Palm" userId="ad0cd4a8-a862-44d1-b86c-06fb4f68dd86" providerId="ADAL" clId="{4738C62C-0C7A-48DE-B6AE-BEB48B50620A}" dt="2024-10-23T08:28:30.380" v="1357" actId="14100"/>
          <ac:spMkLst>
            <pc:docMk/>
            <pc:sldMk cId="2552787372" sldId="274"/>
            <ac:spMk id="6" creationId="{52AFBE2D-9952-4878-394D-50AD3E405E78}"/>
          </ac:spMkLst>
        </pc:spChg>
        <pc:spChg chg="mod">
          <ac:chgData name="David Althoff Palm" userId="ad0cd4a8-a862-44d1-b86c-06fb4f68dd86" providerId="ADAL" clId="{4738C62C-0C7A-48DE-B6AE-BEB48B50620A}" dt="2024-10-23T08:27:40.130" v="1342" actId="1076"/>
          <ac:spMkLst>
            <pc:docMk/>
            <pc:sldMk cId="2552787372" sldId="274"/>
            <ac:spMk id="9" creationId="{71910F30-A515-E9A1-7F5D-3DF9C0F1D912}"/>
          </ac:spMkLst>
        </pc:spChg>
        <pc:graphicFrameChg chg="mod modGraphic">
          <ac:chgData name="David Althoff Palm" userId="ad0cd4a8-a862-44d1-b86c-06fb4f68dd86" providerId="ADAL" clId="{4738C62C-0C7A-48DE-B6AE-BEB48B50620A}" dt="2024-10-23T08:28:20.096" v="1355" actId="20577"/>
          <ac:graphicFrameMkLst>
            <pc:docMk/>
            <pc:sldMk cId="2552787372" sldId="274"/>
            <ac:graphicFrameMk id="3" creationId="{5EE6C7FA-3EC3-10D3-3212-64987BBC3ECE}"/>
          </ac:graphicFrameMkLst>
        </pc:graphicFrameChg>
      </pc:sldChg>
      <pc:sldChg chg="addSp delSp modSp mod">
        <pc:chgData name="David Althoff Palm" userId="ad0cd4a8-a862-44d1-b86c-06fb4f68dd86" providerId="ADAL" clId="{4738C62C-0C7A-48DE-B6AE-BEB48B50620A}" dt="2024-10-23T08:18:21.887" v="1039" actId="20577"/>
        <pc:sldMkLst>
          <pc:docMk/>
          <pc:sldMk cId="220500263" sldId="277"/>
        </pc:sldMkLst>
        <pc:spChg chg="add del mod">
          <ac:chgData name="David Althoff Palm" userId="ad0cd4a8-a862-44d1-b86c-06fb4f68dd86" providerId="ADAL" clId="{4738C62C-0C7A-48DE-B6AE-BEB48B50620A}" dt="2024-10-23T08:17:02.292" v="855" actId="478"/>
          <ac:spMkLst>
            <pc:docMk/>
            <pc:sldMk cId="220500263" sldId="277"/>
            <ac:spMk id="10" creationId="{641BE366-324E-B19F-A148-FCCA3C5752FC}"/>
          </ac:spMkLst>
        </pc:spChg>
        <pc:spChg chg="add del mod">
          <ac:chgData name="David Althoff Palm" userId="ad0cd4a8-a862-44d1-b86c-06fb4f68dd86" providerId="ADAL" clId="{4738C62C-0C7A-48DE-B6AE-BEB48B50620A}" dt="2024-10-23T08:15:27.417" v="839" actId="22"/>
          <ac:spMkLst>
            <pc:docMk/>
            <pc:sldMk cId="220500263" sldId="277"/>
            <ac:spMk id="13" creationId="{D1DDD83F-1288-025E-174D-BC57B496A982}"/>
          </ac:spMkLst>
        </pc:spChg>
        <pc:spChg chg="mod">
          <ac:chgData name="David Althoff Palm" userId="ad0cd4a8-a862-44d1-b86c-06fb4f68dd86" providerId="ADAL" clId="{4738C62C-0C7A-48DE-B6AE-BEB48B50620A}" dt="2024-10-23T08:18:21.887" v="1039" actId="20577"/>
          <ac:spMkLst>
            <pc:docMk/>
            <pc:sldMk cId="220500263" sldId="277"/>
            <ac:spMk id="14" creationId="{5630B07C-94CE-2445-F353-EABA3C1ED74F}"/>
          </ac:spMkLst>
        </pc:spChg>
        <pc:picChg chg="add mod">
          <ac:chgData name="David Althoff Palm" userId="ad0cd4a8-a862-44d1-b86c-06fb4f68dd86" providerId="ADAL" clId="{4738C62C-0C7A-48DE-B6AE-BEB48B50620A}" dt="2024-10-23T08:14:55.556" v="836"/>
          <ac:picMkLst>
            <pc:docMk/>
            <pc:sldMk cId="220500263" sldId="277"/>
            <ac:picMk id="3" creationId="{A0D6F3EA-EF52-36B7-86CC-1227A9AC57BC}"/>
          </ac:picMkLst>
        </pc:picChg>
        <pc:picChg chg="add del mod ord">
          <ac:chgData name="David Althoff Palm" userId="ad0cd4a8-a862-44d1-b86c-06fb4f68dd86" providerId="ADAL" clId="{4738C62C-0C7A-48DE-B6AE-BEB48B50620A}" dt="2024-10-23T08:16:45.495" v="852" actId="478"/>
          <ac:picMkLst>
            <pc:docMk/>
            <pc:sldMk cId="220500263" sldId="277"/>
            <ac:picMk id="6" creationId="{1047A000-127D-A03B-D5C8-FC7F3A729A64}"/>
          </ac:picMkLst>
        </pc:picChg>
        <pc:picChg chg="add mod">
          <ac:chgData name="David Althoff Palm" userId="ad0cd4a8-a862-44d1-b86c-06fb4f68dd86" providerId="ADAL" clId="{4738C62C-0C7A-48DE-B6AE-BEB48B50620A}" dt="2024-10-23T08:16:51.470" v="854" actId="1076"/>
          <ac:picMkLst>
            <pc:docMk/>
            <pc:sldMk cId="220500263" sldId="277"/>
            <ac:picMk id="8" creationId="{13D754E7-6A04-0D93-5A82-321207E230BD}"/>
          </ac:picMkLst>
        </pc:picChg>
      </pc:sldChg>
      <pc:sldChg chg="del">
        <pc:chgData name="David Althoff Palm" userId="ad0cd4a8-a862-44d1-b86c-06fb4f68dd86" providerId="ADAL" clId="{4738C62C-0C7A-48DE-B6AE-BEB48B50620A}" dt="2024-10-23T08:30:06.833" v="1448" actId="47"/>
        <pc:sldMkLst>
          <pc:docMk/>
          <pc:sldMk cId="3450945066" sldId="283"/>
        </pc:sldMkLst>
      </pc:sldChg>
      <pc:sldChg chg="modSp mod">
        <pc:chgData name="David Althoff Palm" userId="ad0cd4a8-a862-44d1-b86c-06fb4f68dd86" providerId="ADAL" clId="{4738C62C-0C7A-48DE-B6AE-BEB48B50620A}" dt="2024-10-23T08:33:43.977" v="1782" actId="20577"/>
        <pc:sldMkLst>
          <pc:docMk/>
          <pc:sldMk cId="2342836648" sldId="284"/>
        </pc:sldMkLst>
        <pc:spChg chg="mod">
          <ac:chgData name="David Althoff Palm" userId="ad0cd4a8-a862-44d1-b86c-06fb4f68dd86" providerId="ADAL" clId="{4738C62C-0C7A-48DE-B6AE-BEB48B50620A}" dt="2024-10-23T08:33:43.977" v="1782" actId="20577"/>
          <ac:spMkLst>
            <pc:docMk/>
            <pc:sldMk cId="2342836648" sldId="284"/>
            <ac:spMk id="9" creationId="{2A1EE8FB-ADFF-4828-95B6-1C4F3325A0A1}"/>
          </ac:spMkLst>
        </pc:spChg>
      </pc:sldChg>
      <pc:sldChg chg="modSp mod">
        <pc:chgData name="David Althoff Palm" userId="ad0cd4a8-a862-44d1-b86c-06fb4f68dd86" providerId="ADAL" clId="{4738C62C-0C7A-48DE-B6AE-BEB48B50620A}" dt="2024-10-23T08:41:10.607" v="2090" actId="20577"/>
        <pc:sldMkLst>
          <pc:docMk/>
          <pc:sldMk cId="1176078150" sldId="285"/>
        </pc:sldMkLst>
        <pc:spChg chg="mod">
          <ac:chgData name="David Althoff Palm" userId="ad0cd4a8-a862-44d1-b86c-06fb4f68dd86" providerId="ADAL" clId="{4738C62C-0C7A-48DE-B6AE-BEB48B50620A}" dt="2024-10-23T08:41:10.607" v="2090" actId="20577"/>
          <ac:spMkLst>
            <pc:docMk/>
            <pc:sldMk cId="1176078150" sldId="285"/>
            <ac:spMk id="16" creationId="{9233F123-9175-35FD-349A-B73D8CF87F62}"/>
          </ac:spMkLst>
        </pc:spChg>
      </pc:sldChg>
      <pc:sldChg chg="modSp mod">
        <pc:chgData name="David Althoff Palm" userId="ad0cd4a8-a862-44d1-b86c-06fb4f68dd86" providerId="ADAL" clId="{4738C62C-0C7A-48DE-B6AE-BEB48B50620A}" dt="2024-10-23T08:33:24.810" v="1781" actId="20577"/>
        <pc:sldMkLst>
          <pc:docMk/>
          <pc:sldMk cId="3518345915" sldId="288"/>
        </pc:sldMkLst>
        <pc:spChg chg="mod">
          <ac:chgData name="David Althoff Palm" userId="ad0cd4a8-a862-44d1-b86c-06fb4f68dd86" providerId="ADAL" clId="{4738C62C-0C7A-48DE-B6AE-BEB48B50620A}" dt="2024-10-23T08:33:24.810" v="1781" actId="20577"/>
          <ac:spMkLst>
            <pc:docMk/>
            <pc:sldMk cId="3518345915" sldId="288"/>
            <ac:spMk id="2" creationId="{3DAF8DBB-0CCE-6F9C-C08C-4B74609EF199}"/>
          </ac:spMkLst>
        </pc:spChg>
        <pc:spChg chg="mod">
          <ac:chgData name="David Althoff Palm" userId="ad0cd4a8-a862-44d1-b86c-06fb4f68dd86" providerId="ADAL" clId="{4738C62C-0C7A-48DE-B6AE-BEB48B50620A}" dt="2024-10-23T08:00:29.134" v="22" actId="207"/>
          <ac:spMkLst>
            <pc:docMk/>
            <pc:sldMk cId="3518345915" sldId="288"/>
            <ac:spMk id="4" creationId="{210785B9-FF2F-1FDA-5D49-0E25ADF16765}"/>
          </ac:spMkLst>
        </pc:spChg>
        <pc:spChg chg="mod">
          <ac:chgData name="David Althoff Palm" userId="ad0cd4a8-a862-44d1-b86c-06fb4f68dd86" providerId="ADAL" clId="{4738C62C-0C7A-48DE-B6AE-BEB48B50620A}" dt="2024-10-23T08:00:26.312" v="21" actId="207"/>
          <ac:spMkLst>
            <pc:docMk/>
            <pc:sldMk cId="3518345915" sldId="288"/>
            <ac:spMk id="5" creationId="{76657F26-6EC7-7E81-CA82-E0EDB3AE5B09}"/>
          </ac:spMkLst>
        </pc:spChg>
      </pc:sldChg>
      <pc:sldChg chg="modSp add del mod setBg">
        <pc:chgData name="David Althoff Palm" userId="ad0cd4a8-a862-44d1-b86c-06fb4f68dd86" providerId="ADAL" clId="{4738C62C-0C7A-48DE-B6AE-BEB48B50620A}" dt="2024-10-23T08:27:13.641" v="1337"/>
        <pc:sldMkLst>
          <pc:docMk/>
          <pc:sldMk cId="2797863014" sldId="290"/>
        </pc:sldMkLst>
        <pc:spChg chg="mod">
          <ac:chgData name="David Althoff Palm" userId="ad0cd4a8-a862-44d1-b86c-06fb4f68dd86" providerId="ADAL" clId="{4738C62C-0C7A-48DE-B6AE-BEB48B50620A}" dt="2024-10-23T08:27:13.201" v="1336" actId="20577"/>
          <ac:spMkLst>
            <pc:docMk/>
            <pc:sldMk cId="2797863014" sldId="290"/>
            <ac:spMk id="9" creationId="{71910F30-A515-E9A1-7F5D-3DF9C0F1D912}"/>
          </ac:spMkLst>
        </pc:spChg>
      </pc:sldChg>
      <pc:sldMasterChg chg="delSldLayout">
        <pc:chgData name="David Althoff Palm" userId="ad0cd4a8-a862-44d1-b86c-06fb4f68dd86" providerId="ADAL" clId="{4738C62C-0C7A-48DE-B6AE-BEB48B50620A}" dt="2024-10-23T08:30:06.833" v="1448" actId="47"/>
        <pc:sldMasterMkLst>
          <pc:docMk/>
          <pc:sldMasterMk cId="24334602" sldId="2147483682"/>
        </pc:sldMasterMkLst>
        <pc:sldLayoutChg chg="del">
          <pc:chgData name="David Althoff Palm" userId="ad0cd4a8-a862-44d1-b86c-06fb4f68dd86" providerId="ADAL" clId="{4738C62C-0C7A-48DE-B6AE-BEB48B50620A}" dt="2024-10-23T08:30:06.833" v="1448" actId="47"/>
          <pc:sldLayoutMkLst>
            <pc:docMk/>
            <pc:sldMasterMk cId="24334602" sldId="2147483682"/>
            <pc:sldLayoutMk cId="2196736565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En bra måttstock är 3-4 punkter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Vid nödfall kan man minska textstorleken men annars är det bra om den är 22pt stor.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Georgia brödtext.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Versaler på rubrik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1200" dirty="0">
              <a:solidFill>
                <a:srgbClr val="487574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Tabeller gör sig bra om dem får ta plats, de får gärna ha en egen sida och att man istället skriver ”se tabell på sida X”.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5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4 november 2024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8F0E7C-DCCB-E014-7CC4-F2DD74E57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416D70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rad.givarsson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871773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r>
              <a:rPr lang="sv-SE" sz="4000" dirty="0">
                <a:solidFill>
                  <a:srgbClr val="0F6B69"/>
                </a:solidFill>
              </a:rPr>
              <a:t>Osynligt avfall – produkters avfallsfotavtryck</a:t>
            </a:r>
            <a:endParaRPr lang="sv-SE" sz="40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>
                <a:solidFill>
                  <a:schemeClr val="accent4"/>
                </a:solidFill>
              </a:rPr>
              <a:t>November</a:t>
            </a:r>
            <a:r>
              <a:rPr lang="sv-SE" sz="2400" dirty="0">
                <a:solidFill>
                  <a:srgbClr val="0F6B69"/>
                </a:solidFill>
              </a:rPr>
              <a:t> 2024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400" dirty="0">
                <a:solidFill>
                  <a:srgbClr val="0F6B69"/>
                </a:solidFill>
              </a:rPr>
              <a:t>Rapportnummer 2024:</a:t>
            </a:r>
            <a:r>
              <a:rPr lang="sv-SE" sz="2400" dirty="0">
                <a:solidFill>
                  <a:schemeClr val="accent4"/>
                </a:solidFill>
              </a:rPr>
              <a:t>25</a:t>
            </a:r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3105435" y="493625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023766" y="-1829937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en-GB" sz="2000" dirty="0">
                <a:solidFill>
                  <a:srgbClr val="0F6B69"/>
                </a:solidFill>
              </a:rPr>
              <a:t>David Althoff Palm, </a:t>
            </a:r>
            <a:r>
              <a:rPr lang="en-GB" sz="2000" dirty="0" err="1">
                <a:solidFill>
                  <a:srgbClr val="0F6B69"/>
                </a:solidFill>
              </a:rPr>
              <a:t>Dalemarken</a:t>
            </a:r>
            <a:r>
              <a:rPr lang="en-GB" sz="2000" dirty="0">
                <a:solidFill>
                  <a:srgbClr val="0F6B69"/>
                </a:solidFill>
              </a:rPr>
              <a:t> AB. Axel Cullberg, CHM Analytics AB. Kristian Jelse, </a:t>
            </a:r>
            <a:r>
              <a:rPr lang="en-GB" sz="2000" dirty="0" err="1">
                <a:solidFill>
                  <a:srgbClr val="0F6B69"/>
                </a:solidFill>
              </a:rPr>
              <a:t>Greendesk</a:t>
            </a:r>
            <a:r>
              <a:rPr lang="en-GB" sz="2000" dirty="0">
                <a:solidFill>
                  <a:srgbClr val="0F6B69"/>
                </a:solidFill>
              </a:rPr>
              <a:t> AB</a:t>
            </a:r>
            <a:endParaRPr lang="sv-SE" sz="2000" dirty="0">
              <a:solidFill>
                <a:srgbClr val="0F6B69"/>
              </a:solidFill>
            </a:endParaRP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en-GB" sz="2000" dirty="0">
                <a:solidFill>
                  <a:srgbClr val="0F6B69"/>
                </a:solidFill>
              </a:rPr>
              <a:t>David Althoff Palm, </a:t>
            </a:r>
            <a:r>
              <a:rPr lang="en-GB" sz="2000" dirty="0" err="1">
                <a:solidFill>
                  <a:srgbClr val="0F6B69"/>
                </a:solidFill>
              </a:rPr>
              <a:t>Dalemarken</a:t>
            </a:r>
            <a:r>
              <a:rPr lang="en-GB" sz="2000" dirty="0">
                <a:solidFill>
                  <a:srgbClr val="0F6B69"/>
                </a:solidFill>
              </a:rPr>
              <a:t>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utvecklingskommitté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F9B835D-C3EC-5672-DAF7-92FD0E082D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0A969D43-E36F-C3C3-02EC-DC6508F1E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DC22768-B8CA-D367-ACE9-2DF336B32E1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9F8A3DF-80B5-DC45-25DF-1268CD2EC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Öka medvetenheten om det osynliga avfallet från konsumentprodukter</a:t>
            </a:r>
          </a:p>
          <a:p>
            <a:pPr>
              <a:lnSpc>
                <a:spcPct val="100000"/>
              </a:lnSpc>
            </a:pPr>
            <a:r>
              <a:rPr lang="sv-SE" dirty="0"/>
              <a:t>Uppdatera tidigare rapport 2015:22 med fler beräknade produkter och aktuella data</a:t>
            </a:r>
          </a:p>
          <a:p>
            <a:pPr>
              <a:lnSpc>
                <a:spcPct val="100000"/>
              </a:lnSpc>
            </a:pPr>
            <a:r>
              <a:rPr lang="sv-SE" dirty="0"/>
              <a:t>Skapa ett underlag för kommunikation med målet att få konsumenter att tänka på mer hållbar konsumtion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4398B3F3-469C-37D0-ABA1-0E29CF7646D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Osynligt avfall och klimatpåverkan beräknat för 15 produkter</a:t>
            </a:r>
          </a:p>
          <a:p>
            <a:pPr>
              <a:lnSpc>
                <a:spcPct val="100000"/>
              </a:lnSpc>
            </a:pPr>
            <a:r>
              <a:rPr lang="sv-SE" dirty="0"/>
              <a:t>Osynligt avfall inkluderar deponerat avfall och avloppsvatten till rening från vagga till konsument</a:t>
            </a:r>
          </a:p>
          <a:p>
            <a:pPr>
              <a:lnSpc>
                <a:spcPct val="100000"/>
              </a:lnSpc>
            </a:pPr>
            <a:r>
              <a:rPr lang="sv-SE" dirty="0"/>
              <a:t>Resultat för typiska produkter, ej för enskilda varumärken eller modeller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754E7-6A04-0D93-5A82-321207E2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12" y="1094884"/>
            <a:ext cx="4724476" cy="46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561392" y="-3808744"/>
            <a:ext cx="15314783" cy="15382756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EE6C7FA-3EC3-10D3-3212-64987BBC3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849171"/>
              </p:ext>
            </p:extLst>
          </p:nvPr>
        </p:nvGraphicFramePr>
        <p:xfrm>
          <a:off x="4904427" y="1058228"/>
          <a:ext cx="6976069" cy="568847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747766">
                  <a:extLst>
                    <a:ext uri="{9D8B030D-6E8A-4147-A177-3AD203B41FA5}">
                      <a16:colId xmlns:a16="http://schemas.microsoft.com/office/drawing/2014/main" val="1456764907"/>
                    </a:ext>
                  </a:extLst>
                </a:gridCol>
                <a:gridCol w="1408471">
                  <a:extLst>
                    <a:ext uri="{9D8B030D-6E8A-4147-A177-3AD203B41FA5}">
                      <a16:colId xmlns:a16="http://schemas.microsoft.com/office/drawing/2014/main" val="1216170981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1893348202"/>
                    </a:ext>
                  </a:extLst>
                </a:gridCol>
                <a:gridCol w="1460090">
                  <a:extLst>
                    <a:ext uri="{9D8B030D-6E8A-4147-A177-3AD203B41FA5}">
                      <a16:colId xmlns:a16="http://schemas.microsoft.com/office/drawing/2014/main" val="2038899267"/>
                    </a:ext>
                  </a:extLst>
                </a:gridCol>
                <a:gridCol w="1401097">
                  <a:extLst>
                    <a:ext uri="{9D8B030D-6E8A-4147-A177-3AD203B41FA5}">
                      <a16:colId xmlns:a16="http://schemas.microsoft.com/office/drawing/2014/main" val="3313523430"/>
                    </a:ext>
                  </a:extLst>
                </a:gridCol>
              </a:tblGrid>
              <a:tr h="66780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v-SE" sz="1200" dirty="0">
                          <a:effectLst/>
                        </a:rPr>
                        <a:t>Produkt</a:t>
                      </a:r>
                      <a:endParaRPr lang="sv-SE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88" marR="11488" marT="11488" marB="114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v-SE" sz="1200" dirty="0">
                          <a:effectLst/>
                        </a:rPr>
                        <a:t>Vikt</a:t>
                      </a:r>
                      <a:endParaRPr lang="sv-SE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88" marR="11488" marT="11488" marB="114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v-SE" sz="1200" dirty="0">
                          <a:effectLst/>
                        </a:rPr>
                        <a:t>Osynligt avfall</a:t>
                      </a:r>
                      <a:endParaRPr lang="sv-SE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88" marR="11488" marT="11488" marB="114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v-SE" sz="1200" dirty="0">
                          <a:effectLst/>
                        </a:rPr>
                        <a:t>Osynligt avfall som andel av produktens avfall*</a:t>
                      </a:r>
                      <a:endParaRPr lang="sv-SE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88" marR="11488" marT="11488" marB="114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v-SE" sz="1200" dirty="0">
                          <a:effectLst/>
                        </a:rPr>
                        <a:t>Klimatpåverkan i CO2-ekv.**</a:t>
                      </a:r>
                      <a:endParaRPr lang="sv-SE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88" marR="11488" marT="11488" marB="114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820228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Mobiltelefon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158 gr  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120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760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4727817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Bärbar dator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2,5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890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350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180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144869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Smartklocka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95 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330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280174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Borrmaskin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(batteridriven)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1,5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2487599"/>
                  </a:ext>
                </a:extLst>
              </a:tr>
              <a:tr h="540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Elsparkcykel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18,4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430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180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8860890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Leksaksbil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(ca 25x15x10cm)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 dirty="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740 gr</a:t>
                      </a:r>
                      <a:endParaRPr lang="en-SE" sz="1100" kern="100" dirty="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3876714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Alpinskidor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5,5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1933583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Sneakers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550 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8821925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Jeans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445 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63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140081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Träningskläder (Syntetmaterial)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510 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3552229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T-shirt (Bomull)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137 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66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4345284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Vinterjacka (Syntetmaterial)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1,02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4670894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Soffa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79,1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660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340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070578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Plaststol, utemöbel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2,38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 kg 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0707839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Aluminiumfönster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77,3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350 kg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ggr</a:t>
                      </a:r>
                      <a:endParaRPr lang="en-SE" sz="1100" kern="10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100" kern="100" dirty="0">
                          <a:solidFill>
                            <a:srgbClr val="487574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740 kg </a:t>
                      </a:r>
                      <a:endParaRPr lang="en-SE" sz="1100" kern="100" dirty="0">
                        <a:solidFill>
                          <a:srgbClr val="487574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817717"/>
                  </a:ext>
                </a:extLst>
              </a:tr>
            </a:tbl>
          </a:graphicData>
        </a:graphic>
      </p:graphicFrame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69E4181-7C15-0572-8EC8-300BFA5ED5FA}"/>
              </a:ext>
            </a:extLst>
          </p:cNvPr>
          <p:cNvSpPr txBox="1">
            <a:spLocks/>
          </p:cNvSpPr>
          <p:nvPr/>
        </p:nvSpPr>
        <p:spPr>
          <a:xfrm>
            <a:off x="354360" y="1644171"/>
            <a:ext cx="4190437" cy="4246158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Osynligt avfall och klimatpåverkan beräknat för 15 produkter inom olika produktområden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Det osynliga avfallet är 5-760 gånger större än produktens eget avfall för de beräknade produkterna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1910F30-A515-E9A1-7F5D-3DF9C0F1D912}"/>
              </a:ext>
            </a:extLst>
          </p:cNvPr>
          <p:cNvSpPr txBox="1"/>
          <p:nvPr/>
        </p:nvSpPr>
        <p:spPr>
          <a:xfrm>
            <a:off x="4904427" y="815466"/>
            <a:ext cx="3930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>
                <a:solidFill>
                  <a:srgbClr val="416D6F"/>
                </a:solidFill>
                <a:latin typeface="Georgia" panose="02040502050405020303" pitchFamily="18" charset="0"/>
              </a:rPr>
              <a:t>Tabell 1. Beräknat osynligt avfall och klimatpåverkan </a:t>
            </a:r>
            <a:endParaRPr lang="sv-SE" sz="1600" i="1" dirty="0">
              <a:solidFill>
                <a:srgbClr val="416D6F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3C31ED8-1968-4710-D046-C4B547C09560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0CFCD65-7225-1D73-E7A1-7A08D5D9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AB8E2931-B289-DAFB-A64A-0C7026DCCB0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FBE2D-9952-4878-394D-50AD3E405E78}"/>
              </a:ext>
            </a:extLst>
          </p:cNvPr>
          <p:cNvSpPr txBox="1"/>
          <p:nvPr/>
        </p:nvSpPr>
        <p:spPr>
          <a:xfrm>
            <a:off x="67187" y="5138095"/>
            <a:ext cx="4749910" cy="155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" sz="1100" kern="100" dirty="0">
                <a:solidFill>
                  <a:srgbClr val="487574"/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*till exempel för mobiltelefon 120 kg/0,158 kg=759 gånger vilket avrundat blir 760 gånger större osynligt avfall</a:t>
            </a:r>
            <a:endParaRPr lang="en-SE" sz="1100" kern="100" dirty="0">
              <a:solidFill>
                <a:srgbClr val="487574"/>
              </a:solidFill>
              <a:effectLst/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" sz="1100" kern="100" dirty="0">
                <a:solidFill>
                  <a:srgbClr val="487574"/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**</a:t>
            </a:r>
            <a:r>
              <a:rPr lang="sv" sz="1100" b="1" kern="100" dirty="0">
                <a:solidFill>
                  <a:srgbClr val="487574"/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" sz="1100" kern="100" dirty="0">
                <a:solidFill>
                  <a:srgbClr val="487574"/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Koldioxidekvivalenter (CO</a:t>
            </a:r>
            <a:r>
              <a:rPr lang="sv" sz="1100" kern="100" baseline="-25000" dirty="0">
                <a:solidFill>
                  <a:srgbClr val="487574"/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sv" sz="1100" kern="100" dirty="0">
                <a:solidFill>
                  <a:srgbClr val="487574"/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ekv.) är ett enhetsmått på samlad klimatpåverkan där även andra klimatpåverkande gaser än koldioxid räknats om till motsvarande mängd koldioxid under en tidsperiod (i denna studie 100 år).</a:t>
            </a:r>
            <a:endParaRPr lang="en-SE" sz="1100" kern="100" dirty="0">
              <a:solidFill>
                <a:srgbClr val="487574"/>
              </a:solidFill>
              <a:effectLst/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SE" sz="1100" dirty="0">
              <a:solidFill>
                <a:srgbClr val="4875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7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29AEB6E9-8E83-D1D1-EAC5-72384EE1A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Osynligt avfall lämpligt för kommunikation av det produktionsavfall som konsumenten inte ser </a:t>
            </a:r>
          </a:p>
          <a:p>
            <a:r>
              <a:rPr lang="sv-SE" dirty="0"/>
              <a:t>Resultaten lämpliga för </a:t>
            </a:r>
            <a:r>
              <a:rPr lang="sv-SE"/>
              <a:t>att påverka </a:t>
            </a:r>
            <a:r>
              <a:rPr lang="sv-SE" dirty="0"/>
              <a:t>till en mer hållbar konsumtion</a:t>
            </a:r>
          </a:p>
          <a:p>
            <a:r>
              <a:rPr lang="sv-SE" dirty="0"/>
              <a:t>Visar ej miljöpåverkan från enskilda produkter och tar inte hänsyn till avfallets farlighet</a:t>
            </a:r>
          </a:p>
          <a:p>
            <a:r>
              <a:rPr lang="sv-SE" dirty="0"/>
              <a:t>Fortsatt utvecklingsbehov i LCA-databaser för redovisning av avfallsflöden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38954D98-D255-248B-625B-F3E6469A7B6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Insikter &amp; slutsatser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6" y="4392090"/>
            <a:ext cx="3780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Anna-Carin Gripwall</a:t>
            </a: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acg@avfallsverige.se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3300625" y="1255136"/>
            <a:ext cx="558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, pixel&#10;&#10;Automatiskt genererad beskrivning">
            <a:extLst>
              <a:ext uri="{FF2B5EF4-FFF2-40B4-BE49-F238E27FC236}">
                <a16:creationId xmlns:a16="http://schemas.microsoft.com/office/drawing/2014/main" id="{BF5A5C2E-9FD3-980E-3533-C3FFB4CDA1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AFFDA49295DC489A5032A072A6FF2D" ma:contentTypeVersion="4" ma:contentTypeDescription="Skapa ett nytt dokument." ma:contentTypeScope="" ma:versionID="8205f42bd6d2d979398cf8a1a04356f2">
  <xsd:schema xmlns:xsd="http://www.w3.org/2001/XMLSchema" xmlns:xs="http://www.w3.org/2001/XMLSchema" xmlns:p="http://schemas.microsoft.com/office/2006/metadata/properties" xmlns:ns2="07720ebd-6e06-4766-b5aa-e1343a6ba1bc" targetNamespace="http://schemas.microsoft.com/office/2006/metadata/properties" ma:root="true" ma:fieldsID="aa0c708f1b30d64ecc02119cccaf2da7" ns2:_="">
    <xsd:import namespace="07720ebd-6e06-4766-b5aa-e1343a6ba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20ebd-6e06-4766-b5aa-e1343a6ba1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D1E9EA-1243-41CF-882B-43D84F9E6C8F}">
  <ds:schemaRefs>
    <ds:schemaRef ds:uri="http://purl.org/dc/elements/1.1/"/>
    <ds:schemaRef ds:uri="http://schemas.microsoft.com/office/infopath/2007/PartnerControls"/>
    <ds:schemaRef ds:uri="a98ba2db-5b99-4acc-b3cd-7930f6769ac6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11cc7e-243d-4120-a4b3-dc62a26f08e1"/>
    <ds:schemaRef ds:uri="fbe7ad95-0d9e-46ae-9350-333e0f496a9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4320D1-8CFB-4DBB-89D7-E92FDE1C5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20ebd-6e06-4766-b5aa-e1343a6ba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553</TotalTime>
  <Words>596</Words>
  <Application>Microsoft Macintosh PowerPoint</Application>
  <PresentationFormat>Bredbild</PresentationFormat>
  <Paragraphs>136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Arial</vt:lpstr>
      <vt:lpstr>Avenir Next LT Pro</vt:lpstr>
      <vt:lpstr>Calibri</vt:lpstr>
      <vt:lpstr>Georgia</vt:lpstr>
      <vt:lpstr>Systemtypsnitt normalt</vt:lpstr>
      <vt:lpstr>Verdana</vt:lpstr>
      <vt:lpstr>Wingdings</vt:lpstr>
      <vt:lpstr>AvfallSverige-tema_2024</vt:lpstr>
      <vt:lpstr>Osynligt avfall – produkters avfallsfotavtryck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4</cp:revision>
  <dcterms:created xsi:type="dcterms:W3CDTF">2024-01-22T07:33:06Z</dcterms:created>
  <dcterms:modified xsi:type="dcterms:W3CDTF">2024-11-04T08:03:08Z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0x010100F5AFFDA49295DC489A5032A072A6FF2D</vt:lpwstr>
  </property>
  <property fmtid="{D5CDD505-2E9C-101B-9397-08002B2CF9AE}" pid="3" name="MediaServiceImageTags">
    <vt:lpwstr/>
  </property>
</Properties>
</file>