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T2lJaUXybXA43nVF6Wl9p/oWB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886edc0f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9886edc0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örstasida">
  <p:cSld name="Förstasida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8" descr="log_vit_st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2296" y="3578111"/>
            <a:ext cx="4067408" cy="184039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58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838200" y="1275328"/>
            <a:ext cx="10515600" cy="68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jusgrön grundsida">
  <p:cSld name="Ljusgrön grundsida">
    <p:bg>
      <p:bgPr>
        <a:solidFill>
          <a:schemeClr val="accent5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</p:sp>
      <p:pic>
        <p:nvPicPr>
          <p:cNvPr id="59" name="Google Shape;59;p17" descr="logvi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042635"/>
            <a:ext cx="2700000" cy="34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lbild bak grundsida">
  <p:cSld name="Helbild bak grundsida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62" name="Google Shape;62;p18" descr="logvit.png"/>
          <p:cNvPicPr preferRelativeResize="0"/>
          <p:nvPr/>
        </p:nvPicPr>
        <p:blipFill rotWithShape="1">
          <a:blip r:embed="rId2">
            <a:alphaModFix amt="99000"/>
          </a:blip>
          <a:srcRect/>
          <a:stretch/>
        </p:blipFill>
        <p:spPr>
          <a:xfrm>
            <a:off x="515938" y="6042635"/>
            <a:ext cx="2700000" cy="34566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11168829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11160126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tasida">
  <p:cSld name="Sistasid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subTitle" idx="1"/>
          </p:nvPr>
        </p:nvSpPr>
        <p:spPr>
          <a:xfrm>
            <a:off x="1524000" y="4913963"/>
            <a:ext cx="9144000" cy="152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7" name="Google Shape;67;p19" descr="log_green_st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3597" y="1444510"/>
            <a:ext cx="5084778" cy="23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9"/>
          <p:cNvSpPr txBox="1"/>
          <p:nvPr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TACK!</a:t>
            </a:r>
            <a:endParaRPr sz="2400" b="1" i="0" u="none" strike="noStrike" cap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tasida">
  <p:cSld name="1_Sistasid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>
            <a:spLocks noGrp="1"/>
          </p:cNvSpPr>
          <p:nvPr>
            <p:ph type="subTitle" idx="1"/>
          </p:nvPr>
        </p:nvSpPr>
        <p:spPr>
          <a:xfrm>
            <a:off x="1524000" y="4913963"/>
            <a:ext cx="9144000" cy="152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1" name="Google Shape;71;p20" descr="log_green_st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3597" y="1444510"/>
            <a:ext cx="5084778" cy="23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0"/>
          <p:cNvSpPr txBox="1"/>
          <p:nvPr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sz="2400" b="1" i="0" u="none" strike="noStrike" cap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t grundsida">
  <p:cSld name="Vit grundsid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eorgia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9" descr="log_green_lig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042635"/>
            <a:ext cx="2700000" cy="345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å grundsida">
  <p:cSld name="Grå grundsida">
    <p:bg>
      <p:bgPr>
        <a:solidFill>
          <a:srgbClr val="55565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</p:sp>
      <p:pic>
        <p:nvPicPr>
          <p:cNvPr id="25" name="Google Shape;25;p10" descr="logvi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042635"/>
            <a:ext cx="2700000" cy="34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iv Förstasida">
  <p:cSld name="Alternativ Förstasid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58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8200" y="1275328"/>
            <a:ext cx="10515600" cy="68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eorgia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11" descr="log_green_sta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5225" y="3578111"/>
            <a:ext cx="4068384" cy="184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ön grundsida">
  <p:cSld name="Grön grundsida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</p:sp>
      <p:pic>
        <p:nvPicPr>
          <p:cNvPr id="34" name="Google Shape;34;p12" descr="logvi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042635"/>
            <a:ext cx="2700000" cy="34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å grundsida">
  <p:cSld name="Blå grundsida">
    <p:bg>
      <p:bgPr>
        <a:solidFill>
          <a:schemeClr val="accen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</p:sp>
      <p:pic>
        <p:nvPicPr>
          <p:cNvPr id="39" name="Google Shape;39;p13" descr="logvi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042635"/>
            <a:ext cx="2700000" cy="34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öd grundsida">
  <p:cSld name="Röd grundsida">
    <p:bg>
      <p:bgPr>
        <a:solidFill>
          <a:schemeClr val="accent6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</p:sp>
      <p:pic>
        <p:nvPicPr>
          <p:cNvPr id="44" name="Google Shape;44;p14" descr="logvi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042635"/>
            <a:ext cx="2700000" cy="34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jusblå grundsida">
  <p:cSld name="Ljusblå grundsida">
    <p:bg>
      <p:bgPr>
        <a:solidFill>
          <a:schemeClr val="accen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</p:sp>
      <p:pic>
        <p:nvPicPr>
          <p:cNvPr id="49" name="Google Shape;49;p15" descr="logvi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042635"/>
            <a:ext cx="2700000" cy="34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nröd grundsida">
  <p:cSld name="Vinröd grundsida">
    <p:bg>
      <p:bgPr>
        <a:solidFill>
          <a:schemeClr val="accent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16" descr="logvi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5938" y="6042635"/>
            <a:ext cx="2700000" cy="34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5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subTitle" idx="1"/>
          </p:nvPr>
        </p:nvSpPr>
        <p:spPr>
          <a:xfrm>
            <a:off x="1524000" y="2285805"/>
            <a:ext cx="91440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dirty="0"/>
              <a:t>Rapport 2023:28</a:t>
            </a:r>
            <a:endParaRPr dirty="0"/>
          </a:p>
        </p:txBody>
      </p:sp>
      <p:sp>
        <p:nvSpPr>
          <p:cNvPr id="78" name="Google Shape;78;p1"/>
          <p:cNvSpPr txBox="1">
            <a:spLocks noGrp="1"/>
          </p:cNvSpPr>
          <p:nvPr>
            <p:ph type="title"/>
          </p:nvPr>
        </p:nvSpPr>
        <p:spPr>
          <a:xfrm>
            <a:off x="838200" y="1275328"/>
            <a:ext cx="10515600" cy="68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eorgia"/>
              <a:buNone/>
            </a:pPr>
            <a:r>
              <a:rPr lang="sv-SE" sz="4000"/>
              <a:t>Beteendepåverkan i kombination med nytt skyltsystem</a:t>
            </a:r>
            <a:endParaRPr/>
          </a:p>
        </p:txBody>
      </p:sp>
      <p:sp>
        <p:nvSpPr>
          <p:cNvPr id="79" name="Google Shape;79;p1"/>
          <p:cNvSpPr txBox="1"/>
          <p:nvPr/>
        </p:nvSpPr>
        <p:spPr>
          <a:xfrm>
            <a:off x="1523997" y="2789857"/>
            <a:ext cx="91440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sv-SE" sz="2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December 2023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sv-SE" sz="3200" dirty="0"/>
              <a:t>Projektinformation</a:t>
            </a:r>
            <a:endParaRPr dirty="0"/>
          </a:p>
        </p:txBody>
      </p:sp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3206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A2A6"/>
              </a:buClr>
              <a:buSzPts val="2000"/>
              <a:buNone/>
            </a:pPr>
            <a:r>
              <a:rPr lang="sv-SE" sz="2000" dirty="0">
                <a:solidFill>
                  <a:srgbClr val="68A2A6"/>
                </a:solidFill>
              </a:rPr>
              <a:t>Genomförare: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v-SE" dirty="0">
                <a:solidFill>
                  <a:schemeClr val="dk1"/>
                </a:solidFill>
              </a:rPr>
              <a:t>Mattias Adolfsson</a:t>
            </a:r>
            <a:r>
              <a:rPr lang="sv-SE" sz="2000" dirty="0">
                <a:solidFill>
                  <a:schemeClr val="dk1"/>
                </a:solidFill>
              </a:rPr>
              <a:t>, </a:t>
            </a:r>
            <a:r>
              <a:rPr lang="sv-SE" sz="2000" dirty="0" err="1">
                <a:solidFill>
                  <a:schemeClr val="dk1"/>
                </a:solidFill>
              </a:rPr>
              <a:t>Nudged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A2A6"/>
              </a:buClr>
              <a:buSzPts val="2000"/>
              <a:buNone/>
            </a:pPr>
            <a:r>
              <a:rPr lang="sv-SE" sz="2000" dirty="0">
                <a:solidFill>
                  <a:srgbClr val="68A2A6"/>
                </a:solidFill>
              </a:rPr>
              <a:t>Projektledare: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v-SE" dirty="0">
                <a:solidFill>
                  <a:schemeClr val="dk1"/>
                </a:solidFill>
              </a:rPr>
              <a:t>Mattias Adolfsson</a:t>
            </a:r>
            <a:r>
              <a:rPr lang="sv-SE" sz="2000" dirty="0">
                <a:solidFill>
                  <a:schemeClr val="dk1"/>
                </a:solidFill>
              </a:rPr>
              <a:t>, </a:t>
            </a:r>
            <a:r>
              <a:rPr lang="sv-SE" sz="2000" dirty="0" err="1">
                <a:solidFill>
                  <a:schemeClr val="dk1"/>
                </a:solidFill>
              </a:rPr>
              <a:t>Nudged</a:t>
            </a: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8A2A6"/>
              </a:buClr>
              <a:buSzPts val="2000"/>
              <a:buNone/>
            </a:pPr>
            <a:r>
              <a:rPr lang="sv-SE" sz="2000" dirty="0">
                <a:solidFill>
                  <a:srgbClr val="68A2A6"/>
                </a:solidFill>
              </a:rPr>
              <a:t>Finansiär(er):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sv-SE" sz="2000" dirty="0">
                <a:solidFill>
                  <a:schemeClr val="dk1"/>
                </a:solidFill>
              </a:rPr>
              <a:t>Avfall Sveriges utvecklingssatsning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sv-SE" sz="3200"/>
              <a:t>Bakgrund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/>
              <a:t>25/25-målet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/>
              <a:t>Mat och restavfall ska minska med 25 % till 2025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/>
              <a:t>Beteendet avgörande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/>
              <a:t>Nytt nationellt skyltsystem för avfallshantering, 2020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/>
              <a:t>Symbolspråk och färger framträdande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/>
              <a:t>Förenkling - förtydligande - information - Tänk igen!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/>
              <a:t>Kan de nya skyltarna påverka vårt beteende?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sv-SE"/>
              <a:t>Kan nudging i så fall ytterligare påverka beteendet?</a:t>
            </a:r>
            <a:endParaRPr/>
          </a:p>
        </p:txBody>
      </p:sp>
      <p:pic>
        <p:nvPicPr>
          <p:cNvPr id="93" name="Google Shape;9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7875" y="1150175"/>
            <a:ext cx="3388200" cy="44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sv-SE" sz="3200"/>
              <a:t>Resultat</a:t>
            </a: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515927" y="1397525"/>
            <a:ext cx="5715300" cy="4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Såväl minskningen av mängden restavfall som reducerade kostnader bekräftar de hypoteser vi arbetat efter i projektet.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De nya skyltarna har, i sig, en effekt på hur målgruppen källsorterar.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Om skyltarna kombineras med nudging är effekten än större.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Projektet når upp till, och överträffar, de mål som satts upp på tio av tolv utvärderingspunkter.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Undantaget kan antas bero på omständigheter i, och kring, det aktuella miljörummet.</a:t>
            </a:r>
            <a:endParaRPr/>
          </a:p>
        </p:txBody>
      </p:sp>
      <p:pic>
        <p:nvPicPr>
          <p:cNvPr id="100" name="Google Shape;100;p5" descr="En bild som visar Soptunna, korg, inomhus, vägg&#10;&#10;Automatiskt genererad beskrivning"/>
          <p:cNvPicPr preferRelativeResize="0"/>
          <p:nvPr/>
        </p:nvPicPr>
        <p:blipFill rotWithShape="1">
          <a:blip r:embed="rId3">
            <a:alphaModFix/>
          </a:blip>
          <a:srcRect l="9844"/>
          <a:stretch/>
        </p:blipFill>
        <p:spPr>
          <a:xfrm>
            <a:off x="6382650" y="1385525"/>
            <a:ext cx="4912875" cy="40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sv-SE" sz="3200"/>
              <a:t>Resultat</a:t>
            </a:r>
            <a:endParaRPr/>
          </a:p>
        </p:txBody>
      </p:sp>
      <p:pic>
        <p:nvPicPr>
          <p:cNvPr id="106" name="Google Shape;10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950" y="1570488"/>
            <a:ext cx="10343549" cy="371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886edc0f9_0_1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7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</a:pPr>
            <a:r>
              <a:rPr lang="sv-SE" sz="3200"/>
              <a:t>Slutsatser</a:t>
            </a:r>
            <a:endParaRPr/>
          </a:p>
        </p:txBody>
      </p:sp>
      <p:sp>
        <p:nvSpPr>
          <p:cNvPr id="112" name="Google Shape;112;g29886edc0f9_0_1"/>
          <p:cNvSpPr txBox="1">
            <a:spLocks noGrp="1"/>
          </p:cNvSpPr>
          <p:nvPr>
            <p:ph type="body" idx="1"/>
          </p:nvPr>
        </p:nvSpPr>
        <p:spPr>
          <a:xfrm>
            <a:off x="515926" y="1397525"/>
            <a:ext cx="6279600" cy="42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Symbolspråk istället för text kan överbrygga språkbarriärer och underlätta för de som har lässvårigheter (t ex barn)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Information och tips om skyltar och källsortering, placerad i miljörummen, gör det lättare att förstå hur man ska källsortera.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Det är viktigt att hålla ordning i miljörummen för att undvika “Broken Window”-effekt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Många har en bestämd uppfattning om hur det är i deras miljörum och undviker därför att gå in - de måste se en förändring för att ändra sitt beteende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sv-SE"/>
              <a:t>Många tycker att det är viktigt och motiverande att det händer något i miljörummen - någon bryr sig</a:t>
            </a:r>
            <a:endParaRPr/>
          </a:p>
        </p:txBody>
      </p:sp>
      <p:pic>
        <p:nvPicPr>
          <p:cNvPr id="113" name="Google Shape;113;g29886edc0f9_0_1" descr="En bild som visar vägg, inomhus, Soptunna, korg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0350" y="1397525"/>
            <a:ext cx="5027350" cy="3770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507234" y="512763"/>
            <a:ext cx="7016827" cy="63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</a:pPr>
            <a:r>
              <a:rPr lang="sv-SE" sz="3200" dirty="0"/>
              <a:t>Rapportinformation</a:t>
            </a:r>
            <a:endParaRPr dirty="0"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515937" y="1397530"/>
            <a:ext cx="7008123" cy="425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dirty="0"/>
              <a:t>Rapporten finns för nedladdning (kostnadsfritt för Avfall Sveriges medlemmar) från </a:t>
            </a:r>
            <a:r>
              <a:rPr lang="sv-SE" u="sng" dirty="0">
                <a:solidFill>
                  <a:schemeClr val="hlink"/>
                </a:solidFill>
                <a:hlinkClick r:id="rId3"/>
              </a:rPr>
              <a:t>www.avfallsverige.se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dirty="0"/>
              <a:t>Mer information om detta projekt kan du få från: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dirty="0"/>
              <a:t>Anna-Carin Gripwall, kommunikationschef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dirty="0" err="1"/>
              <a:t>anna-carin.gripwall@avfallsverige.se</a:t>
            </a:r>
            <a:endParaRPr dirty="0"/>
          </a:p>
        </p:txBody>
      </p:sp>
      <p:sp>
        <p:nvSpPr>
          <p:cNvPr id="120" name="Google Shape;120;p6"/>
          <p:cNvSpPr>
            <a:spLocks noGrp="1"/>
          </p:cNvSpPr>
          <p:nvPr>
            <p:ph type="pic" idx="2"/>
          </p:nvPr>
        </p:nvSpPr>
        <p:spPr>
          <a:xfrm>
            <a:off x="7941734" y="1397530"/>
            <a:ext cx="3734330" cy="42582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rgbClr val="000000"/>
      </a:dk1>
      <a:lt1>
        <a:srgbClr val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303</Words>
  <Application>Microsoft Macintosh PowerPoint</Application>
  <PresentationFormat>Bredbild</PresentationFormat>
  <Paragraphs>55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AvfallSverige-mall</vt:lpstr>
      <vt:lpstr>Beteendepåverkan i kombination med nytt skyltsystem</vt:lpstr>
      <vt:lpstr>Projektinformation</vt:lpstr>
      <vt:lpstr>Bakgrund</vt:lpstr>
      <vt:lpstr>Resultat</vt:lpstr>
      <vt:lpstr>Resultat</vt:lpstr>
      <vt:lpstr>Slutsatser</vt:lpstr>
      <vt:lpstr>Rapportinformation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Beteendepåverkan i kombination med nytt skyltsystem</dc:title>
  <dc:creator>Anna-Carin Gripwall</dc:creator>
  <cp:lastModifiedBy>Jessica Christiansen</cp:lastModifiedBy>
  <cp:revision>3</cp:revision>
  <dcterms:created xsi:type="dcterms:W3CDTF">2023-11-07T08:57:09Z</dcterms:created>
  <dcterms:modified xsi:type="dcterms:W3CDTF">2023-12-13T13:27:02Z</dcterms:modified>
</cp:coreProperties>
</file>