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4" r:id="rId5"/>
    <p:sldId id="265" r:id="rId6"/>
    <p:sldId id="266" r:id="rId7"/>
    <p:sldId id="267" r:id="rId8"/>
    <p:sldId id="268"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717EF-1215-42B4-867B-015FED5DD290}" v="8" dt="2021-10-29T08:34:01.29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p:restoredTop sz="94684"/>
  </p:normalViewPr>
  <p:slideViewPr>
    <p:cSldViewPr snapToGrid="0" snapToObjects="1">
      <p:cViewPr varScale="1">
        <p:scale>
          <a:sx n="128" d="100"/>
          <a:sy n="128" d="100"/>
        </p:scale>
        <p:origin x="72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Gustavsson" userId="02f99d2c-f812-4a18-823f-d401c3e31981" providerId="ADAL" clId="{B6F717EF-1215-42B4-867B-015FED5DD290}"/>
    <pc:docChg chg="undo custSel modSld">
      <pc:chgData name="Hanna Gustavsson" userId="02f99d2c-f812-4a18-823f-d401c3e31981" providerId="ADAL" clId="{B6F717EF-1215-42B4-867B-015FED5DD290}" dt="2021-11-12T12:25:13.417" v="1525" actId="208"/>
      <pc:docMkLst>
        <pc:docMk/>
      </pc:docMkLst>
      <pc:sldChg chg="modSp mod">
        <pc:chgData name="Hanna Gustavsson" userId="02f99d2c-f812-4a18-823f-d401c3e31981" providerId="ADAL" clId="{B6F717EF-1215-42B4-867B-015FED5DD290}" dt="2021-11-12T12:21:26.342" v="1500" actId="1076"/>
        <pc:sldMkLst>
          <pc:docMk/>
          <pc:sldMk cId="925900753" sldId="264"/>
        </pc:sldMkLst>
        <pc:spChg chg="mod">
          <ac:chgData name="Hanna Gustavsson" userId="02f99d2c-f812-4a18-823f-d401c3e31981" providerId="ADAL" clId="{B6F717EF-1215-42B4-867B-015FED5DD290}" dt="2021-11-12T12:21:26.342" v="1500" actId="1076"/>
          <ac:spMkLst>
            <pc:docMk/>
            <pc:sldMk cId="925900753" sldId="264"/>
            <ac:spMk id="3" creationId="{00000000-0000-0000-0000-000000000000}"/>
          </ac:spMkLst>
        </pc:spChg>
      </pc:sldChg>
      <pc:sldChg chg="addSp delSp modSp mod">
        <pc:chgData name="Hanna Gustavsson" userId="02f99d2c-f812-4a18-823f-d401c3e31981" providerId="ADAL" clId="{B6F717EF-1215-42B4-867B-015FED5DD290}" dt="2021-11-12T10:51:49.168" v="1386" actId="20577"/>
        <pc:sldMkLst>
          <pc:docMk/>
          <pc:sldMk cId="1070780119" sldId="266"/>
        </pc:sldMkLst>
        <pc:spChg chg="mod">
          <ac:chgData name="Hanna Gustavsson" userId="02f99d2c-f812-4a18-823f-d401c3e31981" providerId="ADAL" clId="{B6F717EF-1215-42B4-867B-015FED5DD290}" dt="2021-11-12T10:51:49.168" v="1386" actId="20577"/>
          <ac:spMkLst>
            <pc:docMk/>
            <pc:sldMk cId="1070780119" sldId="266"/>
            <ac:spMk id="3" creationId="{5A6304C6-AD8C-DA49-A719-7CC886847963}"/>
          </ac:spMkLst>
        </pc:spChg>
        <pc:spChg chg="del">
          <ac:chgData name="Hanna Gustavsson" userId="02f99d2c-f812-4a18-823f-d401c3e31981" providerId="ADAL" clId="{B6F717EF-1215-42B4-867B-015FED5DD290}" dt="2021-10-29T08:24:58.734" v="1240"/>
          <ac:spMkLst>
            <pc:docMk/>
            <pc:sldMk cId="1070780119" sldId="266"/>
            <ac:spMk id="4" creationId="{C1D8037C-E04A-F645-8BD9-2762DBB785D1}"/>
          </ac:spMkLst>
        </pc:spChg>
        <pc:picChg chg="add mod">
          <ac:chgData name="Hanna Gustavsson" userId="02f99d2c-f812-4a18-823f-d401c3e31981" providerId="ADAL" clId="{B6F717EF-1215-42B4-867B-015FED5DD290}" dt="2021-10-29T08:24:58.734" v="1240"/>
          <ac:picMkLst>
            <pc:docMk/>
            <pc:sldMk cId="1070780119" sldId="266"/>
            <ac:picMk id="5" creationId="{5B5F3932-BDAD-4FEF-AD6A-110EFD09BDC9}"/>
          </ac:picMkLst>
        </pc:picChg>
      </pc:sldChg>
      <pc:sldChg chg="addSp delSp modSp mod">
        <pc:chgData name="Hanna Gustavsson" userId="02f99d2c-f812-4a18-823f-d401c3e31981" providerId="ADAL" clId="{B6F717EF-1215-42B4-867B-015FED5DD290}" dt="2021-11-12T12:25:13.417" v="1525" actId="208"/>
        <pc:sldMkLst>
          <pc:docMk/>
          <pc:sldMk cId="1183912390" sldId="267"/>
        </pc:sldMkLst>
        <pc:spChg chg="mod">
          <ac:chgData name="Hanna Gustavsson" userId="02f99d2c-f812-4a18-823f-d401c3e31981" providerId="ADAL" clId="{B6F717EF-1215-42B4-867B-015FED5DD290}" dt="2021-10-29T08:23:36.873" v="1238" actId="20577"/>
          <ac:spMkLst>
            <pc:docMk/>
            <pc:sldMk cId="1183912390" sldId="267"/>
            <ac:spMk id="3" creationId="{687D9A21-1E20-9246-B39A-E6E61DCD37E4}"/>
          </ac:spMkLst>
        </pc:spChg>
        <pc:spChg chg="add del mod">
          <ac:chgData name="Hanna Gustavsson" userId="02f99d2c-f812-4a18-823f-d401c3e31981" providerId="ADAL" clId="{B6F717EF-1215-42B4-867B-015FED5DD290}" dt="2021-10-29T08:19:54.901" v="1154"/>
          <ac:spMkLst>
            <pc:docMk/>
            <pc:sldMk cId="1183912390" sldId="267"/>
            <ac:spMk id="4" creationId="{AD10E139-71E2-6F4B-8C4D-8D198283C89B}"/>
          </ac:spMkLst>
        </pc:spChg>
        <pc:spChg chg="add del mod">
          <ac:chgData name="Hanna Gustavsson" userId="02f99d2c-f812-4a18-823f-d401c3e31981" providerId="ADAL" clId="{B6F717EF-1215-42B4-867B-015FED5DD290}" dt="2021-10-29T08:20:02.282" v="1157" actId="478"/>
          <ac:spMkLst>
            <pc:docMk/>
            <pc:sldMk cId="1183912390" sldId="267"/>
            <ac:spMk id="8" creationId="{38E52968-9DDF-468C-8161-AA2E2AC72974}"/>
          </ac:spMkLst>
        </pc:spChg>
        <pc:picChg chg="add mod modCrop">
          <ac:chgData name="Hanna Gustavsson" userId="02f99d2c-f812-4a18-823f-d401c3e31981" providerId="ADAL" clId="{B6F717EF-1215-42B4-867B-015FED5DD290}" dt="2021-11-12T12:25:13.417" v="1525" actId="208"/>
          <ac:picMkLst>
            <pc:docMk/>
            <pc:sldMk cId="1183912390" sldId="267"/>
            <ac:picMk id="5" creationId="{EBFDA269-4E27-41B7-B640-C865C5F64B13}"/>
          </ac:picMkLst>
        </pc:picChg>
        <pc:picChg chg="add mod">
          <ac:chgData name="Hanna Gustavsson" userId="02f99d2c-f812-4a18-823f-d401c3e31981" providerId="ADAL" clId="{B6F717EF-1215-42B4-867B-015FED5DD290}" dt="2021-10-29T08:19:41.275" v="1151"/>
          <ac:picMkLst>
            <pc:docMk/>
            <pc:sldMk cId="1183912390" sldId="267"/>
            <ac:picMk id="5" creationId="{FDF2A5D8-494A-47F7-9F6E-A251FCC21D4C}"/>
          </ac:picMkLst>
        </pc:picChg>
        <pc:picChg chg="add del mod">
          <ac:chgData name="Hanna Gustavsson" userId="02f99d2c-f812-4a18-823f-d401c3e31981" providerId="ADAL" clId="{B6F717EF-1215-42B4-867B-015FED5DD290}" dt="2021-10-29T08:20:00.566" v="1155" actId="478"/>
          <ac:picMkLst>
            <pc:docMk/>
            <pc:sldMk cId="1183912390" sldId="267"/>
            <ac:picMk id="6" creationId="{742C7F69-17BA-402B-BA33-D299F8DB29A4}"/>
          </ac:picMkLst>
        </pc:picChg>
        <pc:picChg chg="add mod">
          <ac:chgData name="Hanna Gustavsson" userId="02f99d2c-f812-4a18-823f-d401c3e31981" providerId="ADAL" clId="{B6F717EF-1215-42B4-867B-015FED5DD290}" dt="2021-11-12T12:25:13.417" v="1525" actId="208"/>
          <ac:picMkLst>
            <pc:docMk/>
            <pc:sldMk cId="1183912390" sldId="267"/>
            <ac:picMk id="7" creationId="{3F397EB0-0C7C-4936-A47E-B1901C100835}"/>
          </ac:picMkLst>
        </pc:picChg>
        <pc:picChg chg="add del mod modCrop">
          <ac:chgData name="Hanna Gustavsson" userId="02f99d2c-f812-4a18-823f-d401c3e31981" providerId="ADAL" clId="{B6F717EF-1215-42B4-867B-015FED5DD290}" dt="2021-10-29T08:26:49.475" v="1245" actId="478"/>
          <ac:picMkLst>
            <pc:docMk/>
            <pc:sldMk cId="1183912390" sldId="267"/>
            <ac:picMk id="9" creationId="{1773505F-E8AE-4081-9950-3D003CC08B05}"/>
          </ac:picMkLst>
        </pc:picChg>
        <pc:picChg chg="add mod modCrop">
          <ac:chgData name="Hanna Gustavsson" userId="02f99d2c-f812-4a18-823f-d401c3e31981" providerId="ADAL" clId="{B6F717EF-1215-42B4-867B-015FED5DD290}" dt="2021-11-12T12:25:13.417" v="1525" actId="208"/>
          <ac:picMkLst>
            <pc:docMk/>
            <pc:sldMk cId="1183912390" sldId="267"/>
            <ac:picMk id="9" creationId="{90E85D1C-4694-41A3-95EC-8F0B2F373C41}"/>
          </ac:picMkLst>
        </pc:picChg>
        <pc:picChg chg="add del mod ord">
          <ac:chgData name="Hanna Gustavsson" userId="02f99d2c-f812-4a18-823f-d401c3e31981" providerId="ADAL" clId="{B6F717EF-1215-42B4-867B-015FED5DD290}" dt="2021-11-12T12:22:52.207" v="1502" actId="478"/>
          <ac:picMkLst>
            <pc:docMk/>
            <pc:sldMk cId="1183912390" sldId="267"/>
            <ac:picMk id="10" creationId="{E15FD18E-1474-42AF-A339-6EA50027FCD3}"/>
          </ac:picMkLst>
        </pc:picChg>
        <pc:picChg chg="add del mod">
          <ac:chgData name="Hanna Gustavsson" userId="02f99d2c-f812-4a18-823f-d401c3e31981" providerId="ADAL" clId="{B6F717EF-1215-42B4-867B-015FED5DD290}" dt="2021-11-12T12:23:41.107" v="1508" actId="478"/>
          <ac:picMkLst>
            <pc:docMk/>
            <pc:sldMk cId="1183912390" sldId="267"/>
            <ac:picMk id="12" creationId="{6D03E5F5-A9EF-4BD4-9F78-AC59A4CF7841}"/>
          </ac:picMkLst>
        </pc:picChg>
        <pc:picChg chg="add del mod">
          <ac:chgData name="Hanna Gustavsson" userId="02f99d2c-f812-4a18-823f-d401c3e31981" providerId="ADAL" clId="{B6F717EF-1215-42B4-867B-015FED5DD290}" dt="2021-11-12T12:24:27.326" v="1514" actId="478"/>
          <ac:picMkLst>
            <pc:docMk/>
            <pc:sldMk cId="1183912390" sldId="267"/>
            <ac:picMk id="14" creationId="{423F34B8-1497-499A-BF60-18D568F4E71D}"/>
          </ac:picMkLst>
        </pc:picChg>
      </pc:sldChg>
      <pc:sldChg chg="addSp delSp modSp mod">
        <pc:chgData name="Hanna Gustavsson" userId="02f99d2c-f812-4a18-823f-d401c3e31981" providerId="ADAL" clId="{B6F717EF-1215-42B4-867B-015FED5DD290}" dt="2021-10-29T08:34:25.105" v="1382" actId="27636"/>
        <pc:sldMkLst>
          <pc:docMk/>
          <pc:sldMk cId="871741531" sldId="268"/>
        </pc:sldMkLst>
        <pc:spChg chg="mod">
          <ac:chgData name="Hanna Gustavsson" userId="02f99d2c-f812-4a18-823f-d401c3e31981" providerId="ADAL" clId="{B6F717EF-1215-42B4-867B-015FED5DD290}" dt="2021-10-29T08:34:25.105" v="1382" actId="27636"/>
          <ac:spMkLst>
            <pc:docMk/>
            <pc:sldMk cId="871741531" sldId="268"/>
            <ac:spMk id="3" creationId="{1F5EF221-8C43-1E4F-8D84-27D8FEA14357}"/>
          </ac:spMkLst>
        </pc:spChg>
        <pc:spChg chg="del">
          <ac:chgData name="Hanna Gustavsson" userId="02f99d2c-f812-4a18-823f-d401c3e31981" providerId="ADAL" clId="{B6F717EF-1215-42B4-867B-015FED5DD290}" dt="2021-10-29T08:21:59.103" v="1171" actId="478"/>
          <ac:spMkLst>
            <pc:docMk/>
            <pc:sldMk cId="871741531" sldId="268"/>
            <ac:spMk id="4" creationId="{B9FD2E4E-5D9B-E142-BF31-A5E7F3F88FA7}"/>
          </ac:spMkLst>
        </pc:spChg>
        <pc:picChg chg="add del mod">
          <ac:chgData name="Hanna Gustavsson" userId="02f99d2c-f812-4a18-823f-d401c3e31981" providerId="ADAL" clId="{B6F717EF-1215-42B4-867B-015FED5DD290}" dt="2021-10-29T08:24:14.563" v="1239" actId="478"/>
          <ac:picMkLst>
            <pc:docMk/>
            <pc:sldMk cId="871741531" sldId="268"/>
            <ac:picMk id="5" creationId="{CB3AAF73-F109-427A-8E79-41447548E82E}"/>
          </ac:picMkLst>
        </pc:picChg>
        <pc:picChg chg="add del mod">
          <ac:chgData name="Hanna Gustavsson" userId="02f99d2c-f812-4a18-823f-d401c3e31981" providerId="ADAL" clId="{B6F717EF-1215-42B4-867B-015FED5DD290}" dt="2021-10-29T08:26:53.975" v="1246" actId="21"/>
          <ac:picMkLst>
            <pc:docMk/>
            <pc:sldMk cId="871741531" sldId="268"/>
            <ac:picMk id="7" creationId="{29A77396-40DB-4ED1-9DA0-7DB4176FE532}"/>
          </ac:picMkLst>
        </pc:picChg>
        <pc:picChg chg="add mod">
          <ac:chgData name="Hanna Gustavsson" userId="02f99d2c-f812-4a18-823f-d401c3e31981" providerId="ADAL" clId="{B6F717EF-1215-42B4-867B-015FED5DD290}" dt="2021-10-29T08:34:21.095" v="1380" actId="1076"/>
          <ac:picMkLst>
            <pc:docMk/>
            <pc:sldMk cId="871741531" sldId="268"/>
            <ac:picMk id="8" creationId="{3961CD63-5311-42E1-AD30-32FB8FBA50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2021-11-22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Camilla.nilsso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2021:19</a:t>
            </a:r>
          </a:p>
        </p:txBody>
      </p:sp>
      <p:sp>
        <p:nvSpPr>
          <p:cNvPr id="3" name="Rubrik 2"/>
          <p:cNvSpPr>
            <a:spLocks noGrp="1"/>
          </p:cNvSpPr>
          <p:nvPr>
            <p:ph type="title"/>
          </p:nvPr>
        </p:nvSpPr>
        <p:spPr>
          <a:xfrm>
            <a:off x="838200" y="1039362"/>
            <a:ext cx="10515600" cy="684101"/>
          </a:xfrm>
        </p:spPr>
        <p:txBody>
          <a:bodyPr>
            <a:normAutofit fontScale="90000"/>
          </a:bodyPr>
          <a:lstStyle/>
          <a:p>
            <a:r>
              <a:rPr lang="sv-SE" sz="4000" dirty="0"/>
              <a:t>Containrar på ÅVC – och vad man bör tänka på vid upphandling, underhåll och besiktning</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November 2021</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p:sp>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r>
              <a:rPr lang="sv-SE" sz="3200" dirty="0"/>
              <a:t>Om projektet</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4016484"/>
          </a:xfrm>
          <a:prstGeom prst="rect">
            <a:avLst/>
          </a:prstGeom>
          <a:noFill/>
        </p:spPr>
        <p:txBody>
          <a:bodyPr wrap="square" rtlCol="0">
            <a:spAutoFit/>
          </a:bodyPr>
          <a:lstStyle/>
          <a:p>
            <a:r>
              <a:rPr lang="sv-SE" sz="2000" dirty="0">
                <a:solidFill>
                  <a:srgbClr val="68A2A6"/>
                </a:solidFill>
              </a:rPr>
              <a:t>Genomförare:</a:t>
            </a:r>
          </a:p>
          <a:p>
            <a:r>
              <a:rPr lang="sv-SE" sz="2000" dirty="0">
                <a:solidFill>
                  <a:schemeClr val="tx1"/>
                </a:solidFill>
              </a:rPr>
              <a:t>Hanna Gustavsson, </a:t>
            </a:r>
            <a:r>
              <a:rPr lang="sv-SE" sz="2000" dirty="0" err="1">
                <a:solidFill>
                  <a:schemeClr val="tx1"/>
                </a:solidFill>
              </a:rPr>
              <a:t>Ramboll</a:t>
            </a:r>
            <a:r>
              <a:rPr lang="sv-SE" sz="2000" dirty="0">
                <a:solidFill>
                  <a:schemeClr val="tx1"/>
                </a:solidFill>
              </a:rPr>
              <a:t> Sweden </a:t>
            </a:r>
          </a:p>
          <a:p>
            <a:r>
              <a:rPr lang="sv-SE" dirty="0">
                <a:solidFill>
                  <a:schemeClr val="tx1"/>
                </a:solidFill>
              </a:rPr>
              <a:t>Kelly Brandt, </a:t>
            </a:r>
            <a:r>
              <a:rPr lang="sv-SE" dirty="0" err="1">
                <a:solidFill>
                  <a:schemeClr val="tx1"/>
                </a:solidFill>
              </a:rPr>
              <a:t>Ramboll</a:t>
            </a:r>
            <a:r>
              <a:rPr lang="sv-SE" dirty="0">
                <a:solidFill>
                  <a:schemeClr val="tx1"/>
                </a:solidFill>
              </a:rPr>
              <a:t> Sweden </a:t>
            </a:r>
            <a:endParaRPr lang="sv-SE" sz="2000" dirty="0">
              <a:solidFill>
                <a:schemeClr val="tx1"/>
              </a:solidFill>
            </a:endParaRPr>
          </a:p>
          <a:p>
            <a:r>
              <a:rPr lang="sv-SE" sz="2000" dirty="0">
                <a:solidFill>
                  <a:schemeClr val="tx1"/>
                </a:solidFill>
              </a:rPr>
              <a:t>David </a:t>
            </a:r>
            <a:r>
              <a:rPr lang="sv-SE" sz="2000" dirty="0" err="1">
                <a:solidFill>
                  <a:schemeClr val="tx1"/>
                </a:solidFill>
              </a:rPr>
              <a:t>Althoff</a:t>
            </a:r>
            <a:r>
              <a:rPr lang="sv-SE" dirty="0">
                <a:solidFill>
                  <a:schemeClr val="tx1"/>
                </a:solidFill>
              </a:rPr>
              <a:t> Palm, </a:t>
            </a:r>
            <a:r>
              <a:rPr lang="sv-SE" dirty="0" err="1">
                <a:solidFill>
                  <a:schemeClr val="tx1"/>
                </a:solidFill>
              </a:rPr>
              <a:t>Ramboll</a:t>
            </a:r>
            <a:r>
              <a:rPr lang="sv-SE" dirty="0">
                <a:solidFill>
                  <a:schemeClr val="tx1"/>
                </a:solidFill>
              </a:rPr>
              <a:t> Sweden </a:t>
            </a:r>
          </a:p>
          <a:p>
            <a:endParaRPr lang="sv-SE" sz="2000" dirty="0">
              <a:solidFill>
                <a:schemeClr val="tx1"/>
              </a:solidFill>
            </a:endParaRPr>
          </a:p>
          <a:p>
            <a:r>
              <a:rPr lang="sv-SE" sz="2000" dirty="0">
                <a:solidFill>
                  <a:srgbClr val="68A2A6"/>
                </a:solidFill>
              </a:rPr>
              <a:t>Projektledare:</a:t>
            </a:r>
          </a:p>
          <a:p>
            <a:r>
              <a:rPr lang="sv-SE" dirty="0">
                <a:solidFill>
                  <a:schemeClr val="tx1"/>
                </a:solidFill>
              </a:rPr>
              <a:t>Hanna Gustavsson, </a:t>
            </a:r>
            <a:r>
              <a:rPr lang="sv-SE" dirty="0" err="1">
                <a:solidFill>
                  <a:schemeClr val="tx1"/>
                </a:solidFill>
              </a:rPr>
              <a:t>Ramboll</a:t>
            </a:r>
            <a:r>
              <a:rPr lang="sv-SE" dirty="0">
                <a:solidFill>
                  <a:schemeClr val="tx1"/>
                </a:solidFill>
              </a:rPr>
              <a:t> Sweden </a:t>
            </a:r>
          </a:p>
          <a:p>
            <a:endParaRPr lang="sv-SE" sz="2000" dirty="0"/>
          </a:p>
          <a:p>
            <a:r>
              <a:rPr lang="sv-SE" sz="2000" dirty="0">
                <a:solidFill>
                  <a:srgbClr val="68A2A6"/>
                </a:solidFill>
              </a:rPr>
              <a:t>Finansiär(er):</a:t>
            </a:r>
          </a:p>
          <a:p>
            <a:r>
              <a:rPr lang="sv-SE" sz="2000" dirty="0">
                <a:solidFill>
                  <a:schemeClr val="tx1"/>
                </a:solidFill>
              </a:rPr>
              <a:t>Avfall Sveriges utvecklingssatsning </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normAutofit/>
          </a:bodyPr>
          <a:lstStyle/>
          <a:p>
            <a:r>
              <a:rPr lang="sv-SE" sz="1800" dirty="0">
                <a:effectLst/>
                <a:latin typeface="+mj-lt"/>
                <a:ea typeface="Times New Roman" panose="02020603050405020304" pitchFamily="18" charset="0"/>
                <a:cs typeface="Times New Roman" panose="02020603050405020304" pitchFamily="18" charset="0"/>
              </a:rPr>
              <a:t>Det är lätt att tänka att en container är bara en container, hur svårt kan det vara? </a:t>
            </a:r>
          </a:p>
          <a:p>
            <a:endParaRPr lang="sv-SE" sz="1800" dirty="0">
              <a:latin typeface="+mj-lt"/>
              <a:cs typeface="Times New Roman" panose="02020603050405020304" pitchFamily="18" charset="0"/>
            </a:endParaRPr>
          </a:p>
          <a:p>
            <a:r>
              <a:rPr lang="sv-SE" sz="1800" dirty="0">
                <a:effectLst/>
                <a:latin typeface="+mj-lt"/>
                <a:ea typeface="Times New Roman" panose="02020603050405020304" pitchFamily="18" charset="0"/>
                <a:cs typeface="Times New Roman" panose="02020603050405020304" pitchFamily="18" charset="0"/>
              </a:rPr>
              <a:t>En stor del av arbetet på återvinningscentraler innebär någon form av hantering kring containrar. Varje kommun och kommunalt bolag besitter flera erfarenheter om containrar, allt från upphandling till underhåll och besiktning. Erfarenheterna som var och en besitter kan vara lärdomar och erfarenheter som andra inte har stött på än men som kan vara till nytta i deras arbete. </a:t>
            </a:r>
          </a:p>
          <a:p>
            <a:endParaRPr lang="sv-SE" sz="1800" dirty="0">
              <a:latin typeface="+mj-lt"/>
              <a:cs typeface="Times New Roman" panose="02020603050405020304" pitchFamily="18" charset="0"/>
            </a:endParaRPr>
          </a:p>
          <a:p>
            <a:r>
              <a:rPr lang="sv-SE" sz="1800" dirty="0">
                <a:latin typeface="+mj-lt"/>
                <a:cs typeface="Times New Roman" panose="02020603050405020304" pitchFamily="18" charset="0"/>
              </a:rPr>
              <a:t>En kunskapssammanställning om containrar har tagits fram för att på ett och samma ställe kunna ta del av den kunskap och erfarenheter som finns om containrar runt om i Sverige</a:t>
            </a:r>
            <a:endParaRPr lang="sv-SE" dirty="0">
              <a:latin typeface="+mj-lt"/>
            </a:endParaRPr>
          </a:p>
        </p:txBody>
      </p:sp>
      <p:pic>
        <p:nvPicPr>
          <p:cNvPr id="5" name="Picture Placeholder 4">
            <a:extLst>
              <a:ext uri="{FF2B5EF4-FFF2-40B4-BE49-F238E27FC236}">
                <a16:creationId xmlns:a16="http://schemas.microsoft.com/office/drawing/2014/main" id="{5B5F3932-BDAD-4FEF-AD6A-110EFD09BDC9}"/>
              </a:ext>
            </a:extLst>
          </p:cNvPr>
          <p:cNvPicPr>
            <a:picLocks noGrp="1"/>
          </p:cNvPicPr>
          <p:nvPr>
            <p:ph type="pic" sz="quarter" idx="12"/>
          </p:nvPr>
        </p:nvPicPr>
        <p:blipFill>
          <a:blip r:embed="rId2" cstate="print">
            <a:extLst>
              <a:ext uri="{28A0092B-C50C-407E-A947-70E740481C1C}">
                <a14:useLocalDpi xmlns:a14="http://schemas.microsoft.com/office/drawing/2010/main" val="0"/>
              </a:ext>
            </a:extLst>
          </a:blip>
          <a:srcRect l="17126" r="17126"/>
          <a:stretch>
            <a:fillRect/>
          </a:stretch>
        </p:blipFill>
        <p:spPr>
          <a:prstGeom prst="rect">
            <a:avLst/>
          </a:prstGeom>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7" y="1397530"/>
            <a:ext cx="5580063" cy="4258203"/>
          </a:xfrm>
        </p:spPr>
        <p:txBody>
          <a:bodyPr>
            <a:normAutofit/>
          </a:bodyPr>
          <a:lstStyle/>
          <a:p>
            <a:r>
              <a:rPr lang="sv-SE" dirty="0"/>
              <a:t>Utifrån enkäter och intervjuer med kommuner, kommunala bolag och leverantörer av containrar har en kunskapssammanställning tagits fram. Det har sammanställts i en rapport som behandlar upphandling, underhåll samt besiktning och tre bilagor:</a:t>
            </a:r>
          </a:p>
          <a:p>
            <a:pPr marL="342900" indent="-342900">
              <a:buFont typeface="Arial" panose="020B0604020202020204" pitchFamily="34" charset="0"/>
              <a:buChar char="•"/>
            </a:pPr>
            <a:r>
              <a:rPr lang="sv-SE" dirty="0"/>
              <a:t>Mall för upphandling av containrar</a:t>
            </a:r>
          </a:p>
          <a:p>
            <a:pPr marL="342900" indent="-342900">
              <a:buFont typeface="Arial" panose="020B0604020202020204" pitchFamily="34" charset="0"/>
              <a:buChar char="•"/>
            </a:pPr>
            <a:r>
              <a:rPr lang="sv-SE" dirty="0"/>
              <a:t>Checklista för underhåll och blankett för skaderapportering</a:t>
            </a:r>
          </a:p>
          <a:p>
            <a:pPr marL="342900" indent="-342900">
              <a:buFont typeface="Arial" panose="020B0604020202020204" pitchFamily="34" charset="0"/>
              <a:buChar char="•"/>
            </a:pPr>
            <a:r>
              <a:rPr lang="sv-SE" dirty="0"/>
              <a:t>Checklista för besiktning av containrar</a:t>
            </a:r>
          </a:p>
          <a:p>
            <a:r>
              <a:rPr lang="sv-SE" dirty="0"/>
              <a:t>Den vanligast förekommande containern på </a:t>
            </a:r>
            <a:r>
              <a:rPr lang="sv-SE" dirty="0" err="1"/>
              <a:t>ÅVC:er</a:t>
            </a:r>
            <a:r>
              <a:rPr lang="sv-SE" dirty="0"/>
              <a:t> bland de som svarat på enkäten är lastväxlarcontainer. </a:t>
            </a:r>
          </a:p>
          <a:p>
            <a:endParaRPr lang="sv-SE" dirty="0"/>
          </a:p>
        </p:txBody>
      </p:sp>
      <p:pic>
        <p:nvPicPr>
          <p:cNvPr id="5" name="Picture 4">
            <a:extLst>
              <a:ext uri="{FF2B5EF4-FFF2-40B4-BE49-F238E27FC236}">
                <a16:creationId xmlns:a16="http://schemas.microsoft.com/office/drawing/2014/main" id="{EBFDA269-4E27-41B7-B640-C865C5F64B13}"/>
              </a:ext>
            </a:extLst>
          </p:cNvPr>
          <p:cNvPicPr>
            <a:picLocks noChangeAspect="1"/>
          </p:cNvPicPr>
          <p:nvPr/>
        </p:nvPicPr>
        <p:blipFill rotWithShape="1">
          <a:blip r:embed="rId2"/>
          <a:srcRect l="7223" r="9823"/>
          <a:stretch/>
        </p:blipFill>
        <p:spPr>
          <a:xfrm>
            <a:off x="7764462" y="573754"/>
            <a:ext cx="3604260" cy="2823850"/>
          </a:xfrm>
          <a:prstGeom prst="rect">
            <a:avLst/>
          </a:prstGeom>
          <a:ln>
            <a:solidFill>
              <a:srgbClr val="00B050"/>
            </a:solidFill>
          </a:ln>
        </p:spPr>
      </p:pic>
      <p:pic>
        <p:nvPicPr>
          <p:cNvPr id="7" name="Picture 6">
            <a:extLst>
              <a:ext uri="{FF2B5EF4-FFF2-40B4-BE49-F238E27FC236}">
                <a16:creationId xmlns:a16="http://schemas.microsoft.com/office/drawing/2014/main" id="{3F397EB0-0C7C-4936-A47E-B1901C100835}"/>
              </a:ext>
            </a:extLst>
          </p:cNvPr>
          <p:cNvPicPr>
            <a:picLocks noChangeAspect="1"/>
          </p:cNvPicPr>
          <p:nvPr/>
        </p:nvPicPr>
        <p:blipFill>
          <a:blip r:embed="rId3"/>
          <a:stretch>
            <a:fillRect/>
          </a:stretch>
        </p:blipFill>
        <p:spPr>
          <a:xfrm>
            <a:off x="6096000" y="2083319"/>
            <a:ext cx="3862697" cy="3123283"/>
          </a:xfrm>
          <a:prstGeom prst="rect">
            <a:avLst/>
          </a:prstGeom>
          <a:ln>
            <a:solidFill>
              <a:srgbClr val="00B050"/>
            </a:solidFill>
          </a:ln>
        </p:spPr>
      </p:pic>
      <p:pic>
        <p:nvPicPr>
          <p:cNvPr id="9" name="Picture 8">
            <a:extLst>
              <a:ext uri="{FF2B5EF4-FFF2-40B4-BE49-F238E27FC236}">
                <a16:creationId xmlns:a16="http://schemas.microsoft.com/office/drawing/2014/main" id="{90E85D1C-4694-41A3-95EC-8F0B2F373C41}"/>
              </a:ext>
            </a:extLst>
          </p:cNvPr>
          <p:cNvPicPr>
            <a:picLocks noChangeAspect="1"/>
          </p:cNvPicPr>
          <p:nvPr/>
        </p:nvPicPr>
        <p:blipFill rotWithShape="1">
          <a:blip r:embed="rId4"/>
          <a:srcRect b="27029"/>
          <a:stretch/>
        </p:blipFill>
        <p:spPr>
          <a:xfrm>
            <a:off x="6659112" y="4689300"/>
            <a:ext cx="5168383" cy="1762725"/>
          </a:xfrm>
          <a:prstGeom prst="rect">
            <a:avLst/>
          </a:prstGeom>
          <a:ln>
            <a:solidFill>
              <a:srgbClr val="00B050"/>
            </a:solidFill>
          </a:ln>
        </p:spPr>
      </p:pic>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15938" y="1397530"/>
            <a:ext cx="5580062" cy="4258203"/>
          </a:xfrm>
        </p:spPr>
        <p:txBody>
          <a:bodyPr>
            <a:normAutofit fontScale="92500" lnSpcReduction="10000"/>
          </a:bodyPr>
          <a:lstStyle/>
          <a:p>
            <a:r>
              <a:rPr lang="sv-SE" sz="1600" dirty="0">
                <a:effectLst/>
                <a:latin typeface="+mj-lt"/>
                <a:ea typeface="Times New Roman" panose="02020603050405020304" pitchFamily="18" charset="0"/>
                <a:cs typeface="Times New Roman" panose="02020603050405020304" pitchFamily="18" charset="0"/>
              </a:rPr>
              <a:t>I upphandlingen är det viktigt att ta fram tydliga krav på containertyperna som ska upphandlas för att säkerställa att få rätt funktion på containrarna. Det rekommenderas också att ställa krav på anbudsgivaren, till exempel kvalitetssystem, miljödeklaration och liknande, för att få anbud från seriösa och etablerade anbudsgivare.</a:t>
            </a:r>
          </a:p>
          <a:p>
            <a:r>
              <a:rPr lang="sv-SE" sz="1600" dirty="0">
                <a:latin typeface="+mj-lt"/>
                <a:ea typeface="Times New Roman" panose="02020603050405020304" pitchFamily="18" charset="0"/>
                <a:cs typeface="Times New Roman" panose="02020603050405020304" pitchFamily="18" charset="0"/>
              </a:rPr>
              <a:t>Containrarna kan med fördel ha ID-nummer för att kunna följa upp underhåll av dem. </a:t>
            </a:r>
            <a:r>
              <a:rPr lang="sv-SE" sz="1600" dirty="0">
                <a:effectLst/>
                <a:latin typeface="+mj-lt"/>
                <a:ea typeface="Times New Roman" panose="02020603050405020304" pitchFamily="18" charset="0"/>
                <a:cs typeface="Times New Roman" panose="02020603050405020304" pitchFamily="18" charset="0"/>
              </a:rPr>
              <a:t>Dokumentation kring kontroller, underhåll och skaderapportering rekommenderas för att kunna följa upp hur arbetet med containrarna fungerar och se om det är något återkommande problem med vissa containrar. </a:t>
            </a:r>
          </a:p>
          <a:p>
            <a:r>
              <a:rPr lang="sv-SE" sz="1600" dirty="0">
                <a:effectLst/>
                <a:latin typeface="+mj-lt"/>
                <a:ea typeface="Times New Roman" panose="02020603050405020304" pitchFamily="18" charset="0"/>
                <a:cs typeface="Times New Roman" panose="02020603050405020304" pitchFamily="18" charset="0"/>
              </a:rPr>
              <a:t>Åsikterna kring besiktning går isär. Det ses i en del fall som en extra kostnad men att nyttan inte väger upp när man samtidigt har kontinuerligt underhåll medan andra menar att det går att upptäcka behov av underhåll tidigare och kan då undvika större skador. </a:t>
            </a:r>
            <a:endParaRPr lang="sv-SE" sz="1600" dirty="0">
              <a:latin typeface="+mj-lt"/>
              <a:ea typeface="Times New Roman" panose="02020603050405020304" pitchFamily="18" charset="0"/>
              <a:cs typeface="Times New Roman" panose="02020603050405020304" pitchFamily="18" charset="0"/>
            </a:endParaRPr>
          </a:p>
          <a:p>
            <a:r>
              <a:rPr lang="sv-SE" sz="1600" dirty="0">
                <a:effectLst/>
                <a:latin typeface="+mj-lt"/>
                <a:ea typeface="Times New Roman" panose="02020603050405020304" pitchFamily="18" charset="0"/>
                <a:cs typeface="Times New Roman" panose="02020603050405020304" pitchFamily="18" charset="0"/>
              </a:rPr>
              <a:t>Det är viktigt att se till sin egen organisation och hur förutsättningarna är på återvinningscentralen vid val kring containrar och rutiner kring containrar. </a:t>
            </a:r>
            <a:endParaRPr lang="sv-SE" sz="1800" dirty="0">
              <a:latin typeface="+mj-lt"/>
            </a:endParaRPr>
          </a:p>
        </p:txBody>
      </p:sp>
      <p:pic>
        <p:nvPicPr>
          <p:cNvPr id="8" name="Picture 7">
            <a:extLst>
              <a:ext uri="{FF2B5EF4-FFF2-40B4-BE49-F238E27FC236}">
                <a16:creationId xmlns:a16="http://schemas.microsoft.com/office/drawing/2014/main" id="{3961CD63-5311-42E1-AD30-32FB8FBA50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96000" y="1730559"/>
            <a:ext cx="5580062" cy="3396881"/>
          </a:xfrm>
          <a:prstGeom prst="rect">
            <a:avLst/>
          </a:prstGeom>
        </p:spPr>
      </p:pic>
    </p:spTree>
    <p:extLst>
      <p:ext uri="{BB962C8B-B14F-4D97-AF65-F5344CB8AC3E}">
        <p14:creationId xmlns:p14="http://schemas.microsoft.com/office/powerpoint/2010/main" val="871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dirty="0"/>
              <a:t>Camilla Nilsson, rådgivare för ÅVC, återbruk på ÅVC, insamling av farligt avfall </a:t>
            </a:r>
          </a:p>
          <a:p>
            <a:r>
              <a:rPr lang="sv-SE" dirty="0"/>
              <a:t>E-post: </a:t>
            </a:r>
            <a:r>
              <a:rPr lang="sv-SE" dirty="0">
                <a:solidFill>
                  <a:srgbClr val="0000FF"/>
                </a:solidFill>
                <a:hlinkClick r:id="rId3">
                  <a:extLst>
                    <a:ext uri="{A12FA001-AC4F-418D-AE19-62706E023703}">
                      <ahyp:hlinkClr xmlns:ahyp="http://schemas.microsoft.com/office/drawing/2018/hyperlinkcolor" val="tx"/>
                    </a:ext>
                  </a:extLst>
                </a:hlinkClick>
              </a:rPr>
              <a:t>Camilla.nilsson@avfallsverige.se</a:t>
            </a:r>
            <a:r>
              <a:rPr lang="sv-SE" dirty="0"/>
              <a:t> , Tfn: 040-35 66 26</a:t>
            </a:r>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08BEA600BBF3546B0792799ECBF8002" ma:contentTypeVersion="9" ma:contentTypeDescription="Skapa ett nytt dokument." ma:contentTypeScope="" ma:versionID="f0e2e2daf754a0e71fa8c9ab9ae7261a">
  <xsd:schema xmlns:xsd="http://www.w3.org/2001/XMLSchema" xmlns:xs="http://www.w3.org/2001/XMLSchema" xmlns:p="http://schemas.microsoft.com/office/2006/metadata/properties" xmlns:ns2="de1959ed-aa89-4145-8921-3b2a48c67a1b" targetNamespace="http://schemas.microsoft.com/office/2006/metadata/properties" ma:root="true" ma:fieldsID="2f702fd910b1ea95e101d11609637bf0" ns2:_="">
    <xsd:import namespace="de1959ed-aa89-4145-8921-3b2a48c67a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959ed-aa89-4145-8921-3b2a48c67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CA7486-8D25-4F9D-A42A-2AB6B08FC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959ed-aa89-4145-8921-3b2a48c67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40487F-839F-46AA-B986-764098E21A30}">
  <ds:schemaRefs>
    <ds:schemaRef ds:uri="http://schemas.microsoft.com/sharepoint/v3/contenttype/forms"/>
  </ds:schemaRefs>
</ds:datastoreItem>
</file>

<file path=customXml/itemProps3.xml><?xml version="1.0" encoding="utf-8"?>
<ds:datastoreItem xmlns:ds="http://schemas.openxmlformats.org/officeDocument/2006/customXml" ds:itemID="{D45C5B09-ACED-471C-8653-16E73B8D176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AvfallSverige-mall</Template>
  <TotalTime>154</TotalTime>
  <Words>464</Words>
  <Application>Microsoft Macintosh PowerPoint</Application>
  <PresentationFormat>Bredbild</PresentationFormat>
  <Paragraphs>37</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Georgia</vt:lpstr>
      <vt:lpstr>AvfallSverige-mall</vt:lpstr>
      <vt:lpstr>Containrar på ÅVC – och vad man bör tänka på vid upphandling, underhåll och besiktning</vt:lpstr>
      <vt:lpstr>Om projektet</vt:lpstr>
      <vt:lpstr>Bakgrund</vt:lpstr>
      <vt:lpstr>Resultat</vt:lpstr>
      <vt:lpstr>Slutsatser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Camilla Nilsson</dc:creator>
  <cp:lastModifiedBy>Jessica Christiansen</cp:lastModifiedBy>
  <cp:revision>5</cp:revision>
  <dcterms:created xsi:type="dcterms:W3CDTF">2021-08-17T08:47:27Z</dcterms:created>
  <dcterms:modified xsi:type="dcterms:W3CDTF">2021-11-22T12:17:08Z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0x010100008BEA600BBF3546B0792799ECBF8002</vt:lpwstr>
  </property>
</Properties>
</file>