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4"/>
    <p:sldMasterId id="2147483802" r:id="rId5"/>
  </p:sldMasterIdLst>
  <p:notesMasterIdLst>
    <p:notesMasterId r:id="rId18"/>
  </p:notesMasterIdLst>
  <p:sldIdLst>
    <p:sldId id="264" r:id="rId6"/>
    <p:sldId id="265" r:id="rId7"/>
    <p:sldId id="266" r:id="rId8"/>
    <p:sldId id="2147469043" r:id="rId9"/>
    <p:sldId id="2147469041" r:id="rId10"/>
    <p:sldId id="2147469042" r:id="rId11"/>
    <p:sldId id="2147469044" r:id="rId12"/>
    <p:sldId id="2147469046" r:id="rId13"/>
    <p:sldId id="2147469038" r:id="rId14"/>
    <p:sldId id="2147469047" r:id="rId15"/>
    <p:sldId id="268" r:id="rId16"/>
    <p:sldId id="269"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79"/>
    <a:srgbClr val="E6E6E6"/>
    <a:srgbClr val="5556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just format 1 - Dekorfär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1"/>
    <p:restoredTop sz="91406"/>
  </p:normalViewPr>
  <p:slideViewPr>
    <p:cSldViewPr snapToGrid="0">
      <p:cViewPr varScale="1">
        <p:scale>
          <a:sx n="100" d="100"/>
          <a:sy n="100" d="100"/>
        </p:scale>
        <p:origin x="816"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038EEB-C084-4FD6-ABEE-19E94F651439}" type="doc">
      <dgm:prSet loTypeId="urn:microsoft.com/office/officeart/2016/7/layout/RepeatingBendingProcessNew" loCatId="process" qsTypeId="urn:microsoft.com/office/officeart/2005/8/quickstyle/simple1" qsCatId="simple" csTypeId="urn:microsoft.com/office/officeart/2005/8/colors/accent0_3" csCatId="mainScheme" phldr="1"/>
      <dgm:spPr/>
      <dgm:t>
        <a:bodyPr/>
        <a:lstStyle/>
        <a:p>
          <a:endParaRPr lang="en-US"/>
        </a:p>
      </dgm:t>
    </dgm:pt>
    <dgm:pt modelId="{EC689195-B43F-4FBE-AC5A-B783B7735718}">
      <dgm:prSet/>
      <dgm:spPr/>
      <dgm:t>
        <a:bodyPr/>
        <a:lstStyle/>
        <a:p>
          <a:r>
            <a:rPr lang="sv-SE" b="0" dirty="0"/>
            <a:t>Säkerställ prövningsnivå</a:t>
          </a:r>
        </a:p>
        <a:p>
          <a:r>
            <a:rPr lang="sv-SE" b="0" dirty="0"/>
            <a:t>(frivillig)</a:t>
          </a:r>
        </a:p>
      </dgm:t>
    </dgm:pt>
    <dgm:pt modelId="{76ADFD20-DBE0-46E3-90FF-FC53E3917715}" type="parTrans" cxnId="{A3675A58-A7AF-4ECD-801B-559DCF1C74BC}">
      <dgm:prSet/>
      <dgm:spPr/>
      <dgm:t>
        <a:bodyPr/>
        <a:lstStyle/>
        <a:p>
          <a:endParaRPr lang="en-US"/>
        </a:p>
      </dgm:t>
    </dgm:pt>
    <dgm:pt modelId="{6F1C4EB5-A17F-4482-B0F7-0C27C9553EBE}" type="sibTrans" cxnId="{A3675A58-A7AF-4ECD-801B-559DCF1C74BC}">
      <dgm:prSet/>
      <dgm:spPr/>
      <dgm:t>
        <a:bodyPr/>
        <a:lstStyle/>
        <a:p>
          <a:endParaRPr lang="en-US"/>
        </a:p>
      </dgm:t>
    </dgm:pt>
    <dgm:pt modelId="{4EC04581-3FA6-432B-B60C-A7AECBA99DC1}">
      <dgm:prSet/>
      <dgm:spPr/>
      <dgm:t>
        <a:bodyPr/>
        <a:lstStyle/>
        <a:p>
          <a:pPr algn="ctr"/>
          <a:r>
            <a:rPr lang="sv-SE" b="0" dirty="0"/>
            <a:t>Skapa systematiskt arbetssätt (frivillig)</a:t>
          </a:r>
        </a:p>
      </dgm:t>
    </dgm:pt>
    <dgm:pt modelId="{0F25489F-2AF3-4403-8E60-9585E9BD2608}" type="parTrans" cxnId="{40DFE2BA-ACB2-41C4-BB14-5EB0EB6217DD}">
      <dgm:prSet/>
      <dgm:spPr/>
      <dgm:t>
        <a:bodyPr/>
        <a:lstStyle/>
        <a:p>
          <a:endParaRPr lang="en-US"/>
        </a:p>
      </dgm:t>
    </dgm:pt>
    <dgm:pt modelId="{DCA7A259-7F96-48A0-9A0E-3DBCF7E2BA76}" type="sibTrans" cxnId="{40DFE2BA-ACB2-41C4-BB14-5EB0EB6217DD}">
      <dgm:prSet/>
      <dgm:spPr/>
      <dgm:t>
        <a:bodyPr/>
        <a:lstStyle/>
        <a:p>
          <a:endParaRPr lang="en-US"/>
        </a:p>
      </dgm:t>
    </dgm:pt>
    <dgm:pt modelId="{C431F930-B1E9-4DC9-B24A-2E182222BDE0}">
      <dgm:prSet/>
      <dgm:spPr/>
      <dgm:t>
        <a:bodyPr/>
        <a:lstStyle/>
        <a:p>
          <a:pPr algn="ctr"/>
          <a:r>
            <a:rPr lang="sv-SE" b="1" dirty="0"/>
            <a:t>Uppfyllnad av användning för ett visst ändamål (1)</a:t>
          </a:r>
          <a:endParaRPr lang="sv-SE" dirty="0"/>
        </a:p>
      </dgm:t>
    </dgm:pt>
    <dgm:pt modelId="{E615E769-6D8B-44EC-9780-E0B6789BB297}" type="parTrans" cxnId="{43A62BA9-91F8-41C8-A427-AADD18B2CF28}">
      <dgm:prSet/>
      <dgm:spPr/>
      <dgm:t>
        <a:bodyPr/>
        <a:lstStyle/>
        <a:p>
          <a:endParaRPr lang="en-US"/>
        </a:p>
      </dgm:t>
    </dgm:pt>
    <dgm:pt modelId="{CF4D8672-68F1-42E3-A21E-ECD6C6B29F40}" type="sibTrans" cxnId="{43A62BA9-91F8-41C8-A427-AADD18B2CF28}">
      <dgm:prSet/>
      <dgm:spPr/>
      <dgm:t>
        <a:bodyPr/>
        <a:lstStyle/>
        <a:p>
          <a:endParaRPr lang="en-US"/>
        </a:p>
      </dgm:t>
    </dgm:pt>
    <dgm:pt modelId="{01245586-752F-4733-94E5-935162DDB7D9}">
      <dgm:prSet/>
      <dgm:spPr/>
      <dgm:t>
        <a:bodyPr/>
        <a:lstStyle/>
        <a:p>
          <a:r>
            <a:rPr lang="sv-SE" b="1" dirty="0"/>
            <a:t>Uppfyllnad av visa marknad och efterfrågan (2)</a:t>
          </a:r>
          <a:endParaRPr lang="sv-SE" dirty="0"/>
        </a:p>
      </dgm:t>
    </dgm:pt>
    <dgm:pt modelId="{087C2286-3375-4C25-8B9F-A035ADF52064}" type="parTrans" cxnId="{8E18BCFB-60DD-45FA-92B2-F8709C25909A}">
      <dgm:prSet/>
      <dgm:spPr/>
      <dgm:t>
        <a:bodyPr/>
        <a:lstStyle/>
        <a:p>
          <a:endParaRPr lang="en-US"/>
        </a:p>
      </dgm:t>
    </dgm:pt>
    <dgm:pt modelId="{BADC0C3F-978B-4DC4-9AEB-7D8062544CAD}" type="sibTrans" cxnId="{8E18BCFB-60DD-45FA-92B2-F8709C25909A}">
      <dgm:prSet/>
      <dgm:spPr/>
      <dgm:t>
        <a:bodyPr/>
        <a:lstStyle/>
        <a:p>
          <a:endParaRPr lang="en-US"/>
        </a:p>
      </dgm:t>
    </dgm:pt>
    <dgm:pt modelId="{25CD6B1B-762C-41E0-AFD2-42B627C1FC03}">
      <dgm:prSet/>
      <dgm:spPr/>
      <dgm:t>
        <a:bodyPr/>
        <a:lstStyle/>
        <a:p>
          <a:r>
            <a:rPr lang="sv-SE" b="1" dirty="0"/>
            <a:t>Uppfyllnad av tillämpliga krav i lag och annan författning (3)</a:t>
          </a:r>
        </a:p>
      </dgm:t>
    </dgm:pt>
    <dgm:pt modelId="{B6B34424-A4AC-4FF8-880C-46F671D6C1B3}" type="parTrans" cxnId="{2FB5B5B8-699E-4F69-A1A9-9781C9A2CF8E}">
      <dgm:prSet/>
      <dgm:spPr/>
      <dgm:t>
        <a:bodyPr/>
        <a:lstStyle/>
        <a:p>
          <a:endParaRPr lang="en-US"/>
        </a:p>
      </dgm:t>
    </dgm:pt>
    <dgm:pt modelId="{2B8199E3-CAD9-4AB3-96BB-D97A3444E99D}" type="sibTrans" cxnId="{2FB5B5B8-699E-4F69-A1A9-9781C9A2CF8E}">
      <dgm:prSet/>
      <dgm:spPr/>
      <dgm:t>
        <a:bodyPr/>
        <a:lstStyle/>
        <a:p>
          <a:endParaRPr lang="en-US"/>
        </a:p>
      </dgm:t>
    </dgm:pt>
    <dgm:pt modelId="{6FE7C465-7A55-4ECC-BE4E-1FCFC649551C}">
      <dgm:prSet/>
      <dgm:spPr/>
      <dgm:t>
        <a:bodyPr/>
        <a:lstStyle/>
        <a:p>
          <a:r>
            <a:rPr lang="sv-SE" b="1" dirty="0"/>
            <a:t>Uppfyllnad av säker och trygg användning (4)</a:t>
          </a:r>
          <a:endParaRPr lang="sv-SE" dirty="0"/>
        </a:p>
      </dgm:t>
    </dgm:pt>
    <dgm:pt modelId="{F3B229D2-A0FA-4800-B33A-B1003AEAD6EF}" type="parTrans" cxnId="{21B1D495-7837-4E9D-9F93-52017D156B9F}">
      <dgm:prSet/>
      <dgm:spPr/>
      <dgm:t>
        <a:bodyPr/>
        <a:lstStyle/>
        <a:p>
          <a:endParaRPr lang="en-US"/>
        </a:p>
      </dgm:t>
    </dgm:pt>
    <dgm:pt modelId="{A4291F15-DF06-4321-BE1E-582BA6D9FADA}" type="sibTrans" cxnId="{21B1D495-7837-4E9D-9F93-52017D156B9F}">
      <dgm:prSet/>
      <dgm:spPr/>
      <dgm:t>
        <a:bodyPr/>
        <a:lstStyle/>
        <a:p>
          <a:endParaRPr lang="en-US"/>
        </a:p>
      </dgm:t>
    </dgm:pt>
    <dgm:pt modelId="{24DA7DFE-8E3F-443C-8FC9-6D9A0F67721E}" type="pres">
      <dgm:prSet presAssocID="{AB038EEB-C084-4FD6-ABEE-19E94F651439}" presName="Name0" presStyleCnt="0">
        <dgm:presLayoutVars>
          <dgm:dir/>
          <dgm:resizeHandles val="exact"/>
        </dgm:presLayoutVars>
      </dgm:prSet>
      <dgm:spPr/>
    </dgm:pt>
    <dgm:pt modelId="{3CA326A1-90C8-4475-9C84-7BCC17D0ACF8}" type="pres">
      <dgm:prSet presAssocID="{EC689195-B43F-4FBE-AC5A-B783B7735718}" presName="node" presStyleLbl="node1" presStyleIdx="0" presStyleCnt="6" custLinFactNeighborX="2358" custLinFactNeighborY="-1310">
        <dgm:presLayoutVars>
          <dgm:bulletEnabled val="1"/>
        </dgm:presLayoutVars>
      </dgm:prSet>
      <dgm:spPr/>
    </dgm:pt>
    <dgm:pt modelId="{67482CF1-5BFB-4455-9076-ADDB76A579D0}" type="pres">
      <dgm:prSet presAssocID="{6F1C4EB5-A17F-4482-B0F7-0C27C9553EBE}" presName="sibTrans" presStyleLbl="sibTrans1D1" presStyleIdx="0" presStyleCnt="5"/>
      <dgm:spPr/>
    </dgm:pt>
    <dgm:pt modelId="{3435307D-A3B2-4138-B451-5BC6AEE809D2}" type="pres">
      <dgm:prSet presAssocID="{6F1C4EB5-A17F-4482-B0F7-0C27C9553EBE}" presName="connectorText" presStyleLbl="sibTrans1D1" presStyleIdx="0" presStyleCnt="5"/>
      <dgm:spPr/>
    </dgm:pt>
    <dgm:pt modelId="{1E5C8F70-3884-4AFC-BE8C-7D759AEEDC34}" type="pres">
      <dgm:prSet presAssocID="{4EC04581-3FA6-432B-B60C-A7AECBA99DC1}" presName="node" presStyleLbl="node1" presStyleIdx="1" presStyleCnt="6">
        <dgm:presLayoutVars>
          <dgm:bulletEnabled val="1"/>
        </dgm:presLayoutVars>
      </dgm:prSet>
      <dgm:spPr/>
    </dgm:pt>
    <dgm:pt modelId="{E8BF6513-3F99-482B-8060-0398B8BE548C}" type="pres">
      <dgm:prSet presAssocID="{DCA7A259-7F96-48A0-9A0E-3DBCF7E2BA76}" presName="sibTrans" presStyleLbl="sibTrans1D1" presStyleIdx="1" presStyleCnt="5"/>
      <dgm:spPr/>
    </dgm:pt>
    <dgm:pt modelId="{CFBD199C-8F58-4AEE-992A-272F3F1793FD}" type="pres">
      <dgm:prSet presAssocID="{DCA7A259-7F96-48A0-9A0E-3DBCF7E2BA76}" presName="connectorText" presStyleLbl="sibTrans1D1" presStyleIdx="1" presStyleCnt="5"/>
      <dgm:spPr/>
    </dgm:pt>
    <dgm:pt modelId="{380F8054-1D44-49CB-9F41-B0C7D1020252}" type="pres">
      <dgm:prSet presAssocID="{C431F930-B1E9-4DC9-B24A-2E182222BDE0}" presName="node" presStyleLbl="node1" presStyleIdx="2" presStyleCnt="6">
        <dgm:presLayoutVars>
          <dgm:bulletEnabled val="1"/>
        </dgm:presLayoutVars>
      </dgm:prSet>
      <dgm:spPr/>
    </dgm:pt>
    <dgm:pt modelId="{7E0EF6CB-1CB7-4D79-A415-90016961AA64}" type="pres">
      <dgm:prSet presAssocID="{CF4D8672-68F1-42E3-A21E-ECD6C6B29F40}" presName="sibTrans" presStyleLbl="sibTrans1D1" presStyleIdx="2" presStyleCnt="5"/>
      <dgm:spPr/>
    </dgm:pt>
    <dgm:pt modelId="{975F8A37-3530-4299-9AD9-6DF650686C18}" type="pres">
      <dgm:prSet presAssocID="{CF4D8672-68F1-42E3-A21E-ECD6C6B29F40}" presName="connectorText" presStyleLbl="sibTrans1D1" presStyleIdx="2" presStyleCnt="5"/>
      <dgm:spPr/>
    </dgm:pt>
    <dgm:pt modelId="{97F583FC-E7A8-4BB5-AD50-BCEA34AD5846}" type="pres">
      <dgm:prSet presAssocID="{01245586-752F-4733-94E5-935162DDB7D9}" presName="node" presStyleLbl="node1" presStyleIdx="3" presStyleCnt="6">
        <dgm:presLayoutVars>
          <dgm:bulletEnabled val="1"/>
        </dgm:presLayoutVars>
      </dgm:prSet>
      <dgm:spPr/>
    </dgm:pt>
    <dgm:pt modelId="{D26A1A9C-5B24-4138-9307-DFC01D32462E}" type="pres">
      <dgm:prSet presAssocID="{BADC0C3F-978B-4DC4-9AEB-7D8062544CAD}" presName="sibTrans" presStyleLbl="sibTrans1D1" presStyleIdx="3" presStyleCnt="5"/>
      <dgm:spPr/>
    </dgm:pt>
    <dgm:pt modelId="{64778E94-70E8-458B-BE3B-E70C0874CE0C}" type="pres">
      <dgm:prSet presAssocID="{BADC0C3F-978B-4DC4-9AEB-7D8062544CAD}" presName="connectorText" presStyleLbl="sibTrans1D1" presStyleIdx="3" presStyleCnt="5"/>
      <dgm:spPr/>
    </dgm:pt>
    <dgm:pt modelId="{9B97263D-EFF5-4215-9CDD-0E9BD8CC1037}" type="pres">
      <dgm:prSet presAssocID="{25CD6B1B-762C-41E0-AFD2-42B627C1FC03}" presName="node" presStyleLbl="node1" presStyleIdx="4" presStyleCnt="6">
        <dgm:presLayoutVars>
          <dgm:bulletEnabled val="1"/>
        </dgm:presLayoutVars>
      </dgm:prSet>
      <dgm:spPr/>
    </dgm:pt>
    <dgm:pt modelId="{158FACC1-C669-4CF0-8F24-F37719273C32}" type="pres">
      <dgm:prSet presAssocID="{2B8199E3-CAD9-4AB3-96BB-D97A3444E99D}" presName="sibTrans" presStyleLbl="sibTrans1D1" presStyleIdx="4" presStyleCnt="5"/>
      <dgm:spPr/>
    </dgm:pt>
    <dgm:pt modelId="{B1CE92EE-A6BB-4363-AD66-FBF4797CF1B8}" type="pres">
      <dgm:prSet presAssocID="{2B8199E3-CAD9-4AB3-96BB-D97A3444E99D}" presName="connectorText" presStyleLbl="sibTrans1D1" presStyleIdx="4" presStyleCnt="5"/>
      <dgm:spPr/>
    </dgm:pt>
    <dgm:pt modelId="{A571D96F-B716-4B1D-8750-7A695CAF57EF}" type="pres">
      <dgm:prSet presAssocID="{6FE7C465-7A55-4ECC-BE4E-1FCFC649551C}" presName="node" presStyleLbl="node1" presStyleIdx="5" presStyleCnt="6">
        <dgm:presLayoutVars>
          <dgm:bulletEnabled val="1"/>
        </dgm:presLayoutVars>
      </dgm:prSet>
      <dgm:spPr/>
    </dgm:pt>
  </dgm:ptLst>
  <dgm:cxnLst>
    <dgm:cxn modelId="{9EBF9904-0CB3-4C11-9FCA-EE38CAAC6DB5}" type="presOf" srcId="{C431F930-B1E9-4DC9-B24A-2E182222BDE0}" destId="{380F8054-1D44-49CB-9F41-B0C7D1020252}" srcOrd="0" destOrd="0" presId="urn:microsoft.com/office/officeart/2016/7/layout/RepeatingBendingProcessNew"/>
    <dgm:cxn modelId="{D54F360F-CD78-4DE1-A514-BA011F0BBCD0}" type="presOf" srcId="{BADC0C3F-978B-4DC4-9AEB-7D8062544CAD}" destId="{D26A1A9C-5B24-4138-9307-DFC01D32462E}" srcOrd="0" destOrd="0" presId="urn:microsoft.com/office/officeart/2016/7/layout/RepeatingBendingProcessNew"/>
    <dgm:cxn modelId="{E22E6817-39D4-4B9C-A494-E8799DC75EA5}" type="presOf" srcId="{DCA7A259-7F96-48A0-9A0E-3DBCF7E2BA76}" destId="{CFBD199C-8F58-4AEE-992A-272F3F1793FD}" srcOrd="1" destOrd="0" presId="urn:microsoft.com/office/officeart/2016/7/layout/RepeatingBendingProcessNew"/>
    <dgm:cxn modelId="{84663F25-9B20-4531-A69D-3AFD17E6552D}" type="presOf" srcId="{2B8199E3-CAD9-4AB3-96BB-D97A3444E99D}" destId="{B1CE92EE-A6BB-4363-AD66-FBF4797CF1B8}" srcOrd="1" destOrd="0" presId="urn:microsoft.com/office/officeart/2016/7/layout/RepeatingBendingProcessNew"/>
    <dgm:cxn modelId="{6BE1C548-441D-438A-9386-75F385170562}" type="presOf" srcId="{6F1C4EB5-A17F-4482-B0F7-0C27C9553EBE}" destId="{67482CF1-5BFB-4455-9076-ADDB76A579D0}" srcOrd="0" destOrd="0" presId="urn:microsoft.com/office/officeart/2016/7/layout/RepeatingBendingProcessNew"/>
    <dgm:cxn modelId="{B3B9DB57-284A-45D4-8B56-51961E7A46DC}" type="presOf" srcId="{6F1C4EB5-A17F-4482-B0F7-0C27C9553EBE}" destId="{3435307D-A3B2-4138-B451-5BC6AEE809D2}" srcOrd="1" destOrd="0" presId="urn:microsoft.com/office/officeart/2016/7/layout/RepeatingBendingProcessNew"/>
    <dgm:cxn modelId="{A3675A58-A7AF-4ECD-801B-559DCF1C74BC}" srcId="{AB038EEB-C084-4FD6-ABEE-19E94F651439}" destId="{EC689195-B43F-4FBE-AC5A-B783B7735718}" srcOrd="0" destOrd="0" parTransId="{76ADFD20-DBE0-46E3-90FF-FC53E3917715}" sibTransId="{6F1C4EB5-A17F-4482-B0F7-0C27C9553EBE}"/>
    <dgm:cxn modelId="{991D2564-D264-4FA1-B0EB-2F99BD1BC9AA}" type="presOf" srcId="{01245586-752F-4733-94E5-935162DDB7D9}" destId="{97F583FC-E7A8-4BB5-AD50-BCEA34AD5846}" srcOrd="0" destOrd="0" presId="urn:microsoft.com/office/officeart/2016/7/layout/RepeatingBendingProcessNew"/>
    <dgm:cxn modelId="{DC4C636A-94DC-45EA-AACF-BD7C9AD3638B}" type="presOf" srcId="{6FE7C465-7A55-4ECC-BE4E-1FCFC649551C}" destId="{A571D96F-B716-4B1D-8750-7A695CAF57EF}" srcOrd="0" destOrd="0" presId="urn:microsoft.com/office/officeart/2016/7/layout/RepeatingBendingProcessNew"/>
    <dgm:cxn modelId="{31E8378C-2B6C-4E1B-A54B-9C920654BA9F}" type="presOf" srcId="{BADC0C3F-978B-4DC4-9AEB-7D8062544CAD}" destId="{64778E94-70E8-458B-BE3B-E70C0874CE0C}" srcOrd="1" destOrd="0" presId="urn:microsoft.com/office/officeart/2016/7/layout/RepeatingBendingProcessNew"/>
    <dgm:cxn modelId="{21B1D495-7837-4E9D-9F93-52017D156B9F}" srcId="{AB038EEB-C084-4FD6-ABEE-19E94F651439}" destId="{6FE7C465-7A55-4ECC-BE4E-1FCFC649551C}" srcOrd="5" destOrd="0" parTransId="{F3B229D2-A0FA-4800-B33A-B1003AEAD6EF}" sibTransId="{A4291F15-DF06-4321-BE1E-582BA6D9FADA}"/>
    <dgm:cxn modelId="{419B3096-0720-4E65-A0F8-07AB92EC75A2}" type="presOf" srcId="{AB038EEB-C084-4FD6-ABEE-19E94F651439}" destId="{24DA7DFE-8E3F-443C-8FC9-6D9A0F67721E}" srcOrd="0" destOrd="0" presId="urn:microsoft.com/office/officeart/2016/7/layout/RepeatingBendingProcessNew"/>
    <dgm:cxn modelId="{43A62BA9-91F8-41C8-A427-AADD18B2CF28}" srcId="{AB038EEB-C084-4FD6-ABEE-19E94F651439}" destId="{C431F930-B1E9-4DC9-B24A-2E182222BDE0}" srcOrd="2" destOrd="0" parTransId="{E615E769-6D8B-44EC-9780-E0B6789BB297}" sibTransId="{CF4D8672-68F1-42E3-A21E-ECD6C6B29F40}"/>
    <dgm:cxn modelId="{E0A2A6B0-BC83-4DE3-9D00-C10A2974EF1D}" type="presOf" srcId="{EC689195-B43F-4FBE-AC5A-B783B7735718}" destId="{3CA326A1-90C8-4475-9C84-7BCC17D0ACF8}" srcOrd="0" destOrd="0" presId="urn:microsoft.com/office/officeart/2016/7/layout/RepeatingBendingProcessNew"/>
    <dgm:cxn modelId="{2FB5B5B8-699E-4F69-A1A9-9781C9A2CF8E}" srcId="{AB038EEB-C084-4FD6-ABEE-19E94F651439}" destId="{25CD6B1B-762C-41E0-AFD2-42B627C1FC03}" srcOrd="4" destOrd="0" parTransId="{B6B34424-A4AC-4FF8-880C-46F671D6C1B3}" sibTransId="{2B8199E3-CAD9-4AB3-96BB-D97A3444E99D}"/>
    <dgm:cxn modelId="{40DFE2BA-ACB2-41C4-BB14-5EB0EB6217DD}" srcId="{AB038EEB-C084-4FD6-ABEE-19E94F651439}" destId="{4EC04581-3FA6-432B-B60C-A7AECBA99DC1}" srcOrd="1" destOrd="0" parTransId="{0F25489F-2AF3-4403-8E60-9585E9BD2608}" sibTransId="{DCA7A259-7F96-48A0-9A0E-3DBCF7E2BA76}"/>
    <dgm:cxn modelId="{16D2D7BF-4D31-409C-915C-605E3B82986D}" type="presOf" srcId="{2B8199E3-CAD9-4AB3-96BB-D97A3444E99D}" destId="{158FACC1-C669-4CF0-8F24-F37719273C32}" srcOrd="0" destOrd="0" presId="urn:microsoft.com/office/officeart/2016/7/layout/RepeatingBendingProcessNew"/>
    <dgm:cxn modelId="{6E2C91CA-9E89-49B5-824A-70D3060E936F}" type="presOf" srcId="{4EC04581-3FA6-432B-B60C-A7AECBA99DC1}" destId="{1E5C8F70-3884-4AFC-BE8C-7D759AEEDC34}" srcOrd="0" destOrd="0" presId="urn:microsoft.com/office/officeart/2016/7/layout/RepeatingBendingProcessNew"/>
    <dgm:cxn modelId="{133395CF-3BF6-4E16-8C71-FB32FF63C1EC}" type="presOf" srcId="{CF4D8672-68F1-42E3-A21E-ECD6C6B29F40}" destId="{7E0EF6CB-1CB7-4D79-A415-90016961AA64}" srcOrd="0" destOrd="0" presId="urn:microsoft.com/office/officeart/2016/7/layout/RepeatingBendingProcessNew"/>
    <dgm:cxn modelId="{8DD592D2-0173-4A4F-8342-74E002F61AD8}" type="presOf" srcId="{CF4D8672-68F1-42E3-A21E-ECD6C6B29F40}" destId="{975F8A37-3530-4299-9AD9-6DF650686C18}" srcOrd="1" destOrd="0" presId="urn:microsoft.com/office/officeart/2016/7/layout/RepeatingBendingProcessNew"/>
    <dgm:cxn modelId="{0ED195F5-352B-4AC5-8F0E-C8E73D9ADDD7}" type="presOf" srcId="{DCA7A259-7F96-48A0-9A0E-3DBCF7E2BA76}" destId="{E8BF6513-3F99-482B-8060-0398B8BE548C}" srcOrd="0" destOrd="0" presId="urn:microsoft.com/office/officeart/2016/7/layout/RepeatingBendingProcessNew"/>
    <dgm:cxn modelId="{FE7F93F9-60F7-42B9-9981-6F0906052C29}" type="presOf" srcId="{25CD6B1B-762C-41E0-AFD2-42B627C1FC03}" destId="{9B97263D-EFF5-4215-9CDD-0E9BD8CC1037}" srcOrd="0" destOrd="0" presId="urn:microsoft.com/office/officeart/2016/7/layout/RepeatingBendingProcessNew"/>
    <dgm:cxn modelId="{8E18BCFB-60DD-45FA-92B2-F8709C25909A}" srcId="{AB038EEB-C084-4FD6-ABEE-19E94F651439}" destId="{01245586-752F-4733-94E5-935162DDB7D9}" srcOrd="3" destOrd="0" parTransId="{087C2286-3375-4C25-8B9F-A035ADF52064}" sibTransId="{BADC0C3F-978B-4DC4-9AEB-7D8062544CAD}"/>
    <dgm:cxn modelId="{588EC6C1-4482-4367-AEC7-5BE6305AB3A1}" type="presParOf" srcId="{24DA7DFE-8E3F-443C-8FC9-6D9A0F67721E}" destId="{3CA326A1-90C8-4475-9C84-7BCC17D0ACF8}" srcOrd="0" destOrd="0" presId="urn:microsoft.com/office/officeart/2016/7/layout/RepeatingBendingProcessNew"/>
    <dgm:cxn modelId="{DD68EDAD-FECD-4F83-A080-9A0FB0C8555C}" type="presParOf" srcId="{24DA7DFE-8E3F-443C-8FC9-6D9A0F67721E}" destId="{67482CF1-5BFB-4455-9076-ADDB76A579D0}" srcOrd="1" destOrd="0" presId="urn:microsoft.com/office/officeart/2016/7/layout/RepeatingBendingProcessNew"/>
    <dgm:cxn modelId="{22BB07D3-2227-408B-A74B-BA8C999932D3}" type="presParOf" srcId="{67482CF1-5BFB-4455-9076-ADDB76A579D0}" destId="{3435307D-A3B2-4138-B451-5BC6AEE809D2}" srcOrd="0" destOrd="0" presId="urn:microsoft.com/office/officeart/2016/7/layout/RepeatingBendingProcessNew"/>
    <dgm:cxn modelId="{AB134E7A-19BA-4FAF-BD9F-904A394904B4}" type="presParOf" srcId="{24DA7DFE-8E3F-443C-8FC9-6D9A0F67721E}" destId="{1E5C8F70-3884-4AFC-BE8C-7D759AEEDC34}" srcOrd="2" destOrd="0" presId="urn:microsoft.com/office/officeart/2016/7/layout/RepeatingBendingProcessNew"/>
    <dgm:cxn modelId="{383E6654-7B3A-47B7-9E8E-1E1EBF1F54B9}" type="presParOf" srcId="{24DA7DFE-8E3F-443C-8FC9-6D9A0F67721E}" destId="{E8BF6513-3F99-482B-8060-0398B8BE548C}" srcOrd="3" destOrd="0" presId="urn:microsoft.com/office/officeart/2016/7/layout/RepeatingBendingProcessNew"/>
    <dgm:cxn modelId="{839449E0-AC53-40FE-9B9E-F2F3A56D5C2A}" type="presParOf" srcId="{E8BF6513-3F99-482B-8060-0398B8BE548C}" destId="{CFBD199C-8F58-4AEE-992A-272F3F1793FD}" srcOrd="0" destOrd="0" presId="urn:microsoft.com/office/officeart/2016/7/layout/RepeatingBendingProcessNew"/>
    <dgm:cxn modelId="{F063D205-38FD-4B06-B77D-DECA167AB665}" type="presParOf" srcId="{24DA7DFE-8E3F-443C-8FC9-6D9A0F67721E}" destId="{380F8054-1D44-49CB-9F41-B0C7D1020252}" srcOrd="4" destOrd="0" presId="urn:microsoft.com/office/officeart/2016/7/layout/RepeatingBendingProcessNew"/>
    <dgm:cxn modelId="{51EB7567-0446-4841-8ED3-66047D661A04}" type="presParOf" srcId="{24DA7DFE-8E3F-443C-8FC9-6D9A0F67721E}" destId="{7E0EF6CB-1CB7-4D79-A415-90016961AA64}" srcOrd="5" destOrd="0" presId="urn:microsoft.com/office/officeart/2016/7/layout/RepeatingBendingProcessNew"/>
    <dgm:cxn modelId="{0914633C-45A1-4382-AE28-3B79DDFB7259}" type="presParOf" srcId="{7E0EF6CB-1CB7-4D79-A415-90016961AA64}" destId="{975F8A37-3530-4299-9AD9-6DF650686C18}" srcOrd="0" destOrd="0" presId="urn:microsoft.com/office/officeart/2016/7/layout/RepeatingBendingProcessNew"/>
    <dgm:cxn modelId="{B879FBC5-EE1C-42BA-83A4-0BF905273CC2}" type="presParOf" srcId="{24DA7DFE-8E3F-443C-8FC9-6D9A0F67721E}" destId="{97F583FC-E7A8-4BB5-AD50-BCEA34AD5846}" srcOrd="6" destOrd="0" presId="urn:microsoft.com/office/officeart/2016/7/layout/RepeatingBendingProcessNew"/>
    <dgm:cxn modelId="{FB81DE26-1000-4DD5-AABA-99B79BE28AA2}" type="presParOf" srcId="{24DA7DFE-8E3F-443C-8FC9-6D9A0F67721E}" destId="{D26A1A9C-5B24-4138-9307-DFC01D32462E}" srcOrd="7" destOrd="0" presId="urn:microsoft.com/office/officeart/2016/7/layout/RepeatingBendingProcessNew"/>
    <dgm:cxn modelId="{3E6FE1A9-96E9-4926-BE39-5F1AA4E04BD4}" type="presParOf" srcId="{D26A1A9C-5B24-4138-9307-DFC01D32462E}" destId="{64778E94-70E8-458B-BE3B-E70C0874CE0C}" srcOrd="0" destOrd="0" presId="urn:microsoft.com/office/officeart/2016/7/layout/RepeatingBendingProcessNew"/>
    <dgm:cxn modelId="{B157AF44-B846-47CA-B7B7-AC8F11544F3A}" type="presParOf" srcId="{24DA7DFE-8E3F-443C-8FC9-6D9A0F67721E}" destId="{9B97263D-EFF5-4215-9CDD-0E9BD8CC1037}" srcOrd="8" destOrd="0" presId="urn:microsoft.com/office/officeart/2016/7/layout/RepeatingBendingProcessNew"/>
    <dgm:cxn modelId="{4490FD29-C22B-40DB-8332-BC4892615908}" type="presParOf" srcId="{24DA7DFE-8E3F-443C-8FC9-6D9A0F67721E}" destId="{158FACC1-C669-4CF0-8F24-F37719273C32}" srcOrd="9" destOrd="0" presId="urn:microsoft.com/office/officeart/2016/7/layout/RepeatingBendingProcessNew"/>
    <dgm:cxn modelId="{C5DC4058-6291-4BCC-ACA2-2B34433F16D6}" type="presParOf" srcId="{158FACC1-C669-4CF0-8F24-F37719273C32}" destId="{B1CE92EE-A6BB-4363-AD66-FBF4797CF1B8}" srcOrd="0" destOrd="0" presId="urn:microsoft.com/office/officeart/2016/7/layout/RepeatingBendingProcessNew"/>
    <dgm:cxn modelId="{9A99E5F0-FBA3-42E3-B221-BB84218B8C86}" type="presParOf" srcId="{24DA7DFE-8E3F-443C-8FC9-6D9A0F67721E}" destId="{A571D96F-B716-4B1D-8750-7A695CAF57EF}" srcOrd="10"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82CF1-5BFB-4455-9076-ADDB76A579D0}">
      <dsp:nvSpPr>
        <dsp:cNvPr id="0" name=""/>
        <dsp:cNvSpPr/>
      </dsp:nvSpPr>
      <dsp:spPr>
        <a:xfrm>
          <a:off x="1814504" y="430665"/>
          <a:ext cx="297185" cy="91440"/>
        </a:xfrm>
        <a:custGeom>
          <a:avLst/>
          <a:gdLst/>
          <a:ahLst/>
          <a:cxnLst/>
          <a:rect l="0" t="0" r="0" b="0"/>
          <a:pathLst>
            <a:path>
              <a:moveTo>
                <a:pt x="0" y="45720"/>
              </a:moveTo>
              <a:lnTo>
                <a:pt x="165692" y="45720"/>
              </a:lnTo>
              <a:lnTo>
                <a:pt x="165692" y="47514"/>
              </a:lnTo>
              <a:lnTo>
                <a:pt x="297185" y="47514"/>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54902" y="474559"/>
        <a:ext cx="16389" cy="3652"/>
      </dsp:txXfrm>
    </dsp:sp>
    <dsp:sp modelId="{3CA326A1-90C8-4475-9C84-7BCC17D0ACF8}">
      <dsp:nvSpPr>
        <dsp:cNvPr id="0" name=""/>
        <dsp:cNvSpPr/>
      </dsp:nvSpPr>
      <dsp:spPr>
        <a:xfrm>
          <a:off x="228352" y="0"/>
          <a:ext cx="1587952" cy="95277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811" tIns="81676" rIns="77811" bIns="81676" numCol="1" spcCol="1270" anchor="ctr" anchorCtr="0">
          <a:noAutofit/>
        </a:bodyPr>
        <a:lstStyle/>
        <a:p>
          <a:pPr marL="0" lvl="0" indent="0" algn="ctr" defTabSz="577850">
            <a:lnSpc>
              <a:spcPct val="90000"/>
            </a:lnSpc>
            <a:spcBef>
              <a:spcPct val="0"/>
            </a:spcBef>
            <a:spcAft>
              <a:spcPct val="35000"/>
            </a:spcAft>
            <a:buNone/>
          </a:pPr>
          <a:r>
            <a:rPr lang="sv-SE" sz="1300" b="0" kern="1200" dirty="0"/>
            <a:t>Säkerställ prövningsnivå</a:t>
          </a:r>
        </a:p>
        <a:p>
          <a:pPr marL="0" lvl="0" indent="0" algn="ctr" defTabSz="577850">
            <a:lnSpc>
              <a:spcPct val="90000"/>
            </a:lnSpc>
            <a:spcBef>
              <a:spcPct val="0"/>
            </a:spcBef>
            <a:spcAft>
              <a:spcPct val="35000"/>
            </a:spcAft>
            <a:buNone/>
          </a:pPr>
          <a:r>
            <a:rPr lang="sv-SE" sz="1300" b="0" kern="1200" dirty="0"/>
            <a:t>(frivillig)</a:t>
          </a:r>
        </a:p>
      </dsp:txBody>
      <dsp:txXfrm>
        <a:off x="228352" y="0"/>
        <a:ext cx="1587952" cy="952771"/>
      </dsp:txXfrm>
    </dsp:sp>
    <dsp:sp modelId="{E8BF6513-3F99-482B-8060-0398B8BE548C}">
      <dsp:nvSpPr>
        <dsp:cNvPr id="0" name=""/>
        <dsp:cNvSpPr/>
      </dsp:nvSpPr>
      <dsp:spPr>
        <a:xfrm>
          <a:off x="984884" y="952766"/>
          <a:ext cx="1953181" cy="334629"/>
        </a:xfrm>
        <a:custGeom>
          <a:avLst/>
          <a:gdLst/>
          <a:ahLst/>
          <a:cxnLst/>
          <a:rect l="0" t="0" r="0" b="0"/>
          <a:pathLst>
            <a:path>
              <a:moveTo>
                <a:pt x="1953181" y="0"/>
              </a:moveTo>
              <a:lnTo>
                <a:pt x="1953181" y="184414"/>
              </a:lnTo>
              <a:lnTo>
                <a:pt x="0" y="184414"/>
              </a:lnTo>
              <a:lnTo>
                <a:pt x="0" y="334629"/>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11799" y="1118254"/>
        <a:ext cx="99351" cy="3652"/>
      </dsp:txXfrm>
    </dsp:sp>
    <dsp:sp modelId="{1E5C8F70-3884-4AFC-BE8C-7D759AEEDC34}">
      <dsp:nvSpPr>
        <dsp:cNvPr id="0" name=""/>
        <dsp:cNvSpPr/>
      </dsp:nvSpPr>
      <dsp:spPr>
        <a:xfrm>
          <a:off x="2144090" y="1794"/>
          <a:ext cx="1587952" cy="95277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811" tIns="81676" rIns="77811" bIns="81676" numCol="1" spcCol="1270" anchor="ctr" anchorCtr="0">
          <a:noAutofit/>
        </a:bodyPr>
        <a:lstStyle/>
        <a:p>
          <a:pPr marL="0" lvl="0" indent="0" algn="ctr" defTabSz="577850">
            <a:lnSpc>
              <a:spcPct val="90000"/>
            </a:lnSpc>
            <a:spcBef>
              <a:spcPct val="0"/>
            </a:spcBef>
            <a:spcAft>
              <a:spcPct val="35000"/>
            </a:spcAft>
            <a:buNone/>
          </a:pPr>
          <a:r>
            <a:rPr lang="sv-SE" sz="1300" b="0" kern="1200" dirty="0"/>
            <a:t>Skapa systematiskt arbetssätt (frivillig)</a:t>
          </a:r>
        </a:p>
      </dsp:txBody>
      <dsp:txXfrm>
        <a:off x="2144090" y="1794"/>
        <a:ext cx="1587952" cy="952771"/>
      </dsp:txXfrm>
    </dsp:sp>
    <dsp:sp modelId="{7E0EF6CB-1CB7-4D79-A415-90016961AA64}">
      <dsp:nvSpPr>
        <dsp:cNvPr id="0" name=""/>
        <dsp:cNvSpPr/>
      </dsp:nvSpPr>
      <dsp:spPr>
        <a:xfrm>
          <a:off x="1777060" y="1750461"/>
          <a:ext cx="334629" cy="91440"/>
        </a:xfrm>
        <a:custGeom>
          <a:avLst/>
          <a:gdLst/>
          <a:ahLst/>
          <a:cxnLst/>
          <a:rect l="0" t="0" r="0" b="0"/>
          <a:pathLst>
            <a:path>
              <a:moveTo>
                <a:pt x="0" y="45720"/>
              </a:moveTo>
              <a:lnTo>
                <a:pt x="334629"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35244" y="1794354"/>
        <a:ext cx="18261" cy="3652"/>
      </dsp:txXfrm>
    </dsp:sp>
    <dsp:sp modelId="{380F8054-1D44-49CB-9F41-B0C7D1020252}">
      <dsp:nvSpPr>
        <dsp:cNvPr id="0" name=""/>
        <dsp:cNvSpPr/>
      </dsp:nvSpPr>
      <dsp:spPr>
        <a:xfrm>
          <a:off x="190908" y="1319795"/>
          <a:ext cx="1587952" cy="95277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811" tIns="81676" rIns="77811" bIns="81676" numCol="1" spcCol="1270" anchor="ctr" anchorCtr="0">
          <a:noAutofit/>
        </a:bodyPr>
        <a:lstStyle/>
        <a:p>
          <a:pPr marL="0" lvl="0" indent="0" algn="ctr" defTabSz="577850">
            <a:lnSpc>
              <a:spcPct val="90000"/>
            </a:lnSpc>
            <a:spcBef>
              <a:spcPct val="0"/>
            </a:spcBef>
            <a:spcAft>
              <a:spcPct val="35000"/>
            </a:spcAft>
            <a:buNone/>
          </a:pPr>
          <a:r>
            <a:rPr lang="sv-SE" sz="1300" b="1" kern="1200" dirty="0"/>
            <a:t>Uppfyllnad av användning för ett visst ändamål (1)</a:t>
          </a:r>
          <a:endParaRPr lang="sv-SE" sz="1300" kern="1200" dirty="0"/>
        </a:p>
      </dsp:txBody>
      <dsp:txXfrm>
        <a:off x="190908" y="1319795"/>
        <a:ext cx="1587952" cy="952771"/>
      </dsp:txXfrm>
    </dsp:sp>
    <dsp:sp modelId="{D26A1A9C-5B24-4138-9307-DFC01D32462E}">
      <dsp:nvSpPr>
        <dsp:cNvPr id="0" name=""/>
        <dsp:cNvSpPr/>
      </dsp:nvSpPr>
      <dsp:spPr>
        <a:xfrm>
          <a:off x="984884" y="2270766"/>
          <a:ext cx="1953181" cy="334629"/>
        </a:xfrm>
        <a:custGeom>
          <a:avLst/>
          <a:gdLst/>
          <a:ahLst/>
          <a:cxnLst/>
          <a:rect l="0" t="0" r="0" b="0"/>
          <a:pathLst>
            <a:path>
              <a:moveTo>
                <a:pt x="1953181" y="0"/>
              </a:moveTo>
              <a:lnTo>
                <a:pt x="1953181" y="184414"/>
              </a:lnTo>
              <a:lnTo>
                <a:pt x="0" y="184414"/>
              </a:lnTo>
              <a:lnTo>
                <a:pt x="0" y="334629"/>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11799" y="2436255"/>
        <a:ext cx="99351" cy="3652"/>
      </dsp:txXfrm>
    </dsp:sp>
    <dsp:sp modelId="{97F583FC-E7A8-4BB5-AD50-BCEA34AD5846}">
      <dsp:nvSpPr>
        <dsp:cNvPr id="0" name=""/>
        <dsp:cNvSpPr/>
      </dsp:nvSpPr>
      <dsp:spPr>
        <a:xfrm>
          <a:off x="2144090" y="1319795"/>
          <a:ext cx="1587952" cy="95277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811" tIns="81676" rIns="77811" bIns="81676" numCol="1" spcCol="1270" anchor="ctr" anchorCtr="0">
          <a:noAutofit/>
        </a:bodyPr>
        <a:lstStyle/>
        <a:p>
          <a:pPr marL="0" lvl="0" indent="0" algn="ctr" defTabSz="577850">
            <a:lnSpc>
              <a:spcPct val="90000"/>
            </a:lnSpc>
            <a:spcBef>
              <a:spcPct val="0"/>
            </a:spcBef>
            <a:spcAft>
              <a:spcPct val="35000"/>
            </a:spcAft>
            <a:buNone/>
          </a:pPr>
          <a:r>
            <a:rPr lang="sv-SE" sz="1300" b="1" kern="1200" dirty="0"/>
            <a:t>Uppfyllnad av visa marknad och efterfrågan (2)</a:t>
          </a:r>
          <a:endParaRPr lang="sv-SE" sz="1300" kern="1200" dirty="0"/>
        </a:p>
      </dsp:txBody>
      <dsp:txXfrm>
        <a:off x="2144090" y="1319795"/>
        <a:ext cx="1587952" cy="952771"/>
      </dsp:txXfrm>
    </dsp:sp>
    <dsp:sp modelId="{158FACC1-C669-4CF0-8F24-F37719273C32}">
      <dsp:nvSpPr>
        <dsp:cNvPr id="0" name=""/>
        <dsp:cNvSpPr/>
      </dsp:nvSpPr>
      <dsp:spPr>
        <a:xfrm>
          <a:off x="1777060" y="3068461"/>
          <a:ext cx="334629" cy="91440"/>
        </a:xfrm>
        <a:custGeom>
          <a:avLst/>
          <a:gdLst/>
          <a:ahLst/>
          <a:cxnLst/>
          <a:rect l="0" t="0" r="0" b="0"/>
          <a:pathLst>
            <a:path>
              <a:moveTo>
                <a:pt x="0" y="45720"/>
              </a:moveTo>
              <a:lnTo>
                <a:pt x="334629"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35244" y="3112355"/>
        <a:ext cx="18261" cy="3652"/>
      </dsp:txXfrm>
    </dsp:sp>
    <dsp:sp modelId="{9B97263D-EFF5-4215-9CDD-0E9BD8CC1037}">
      <dsp:nvSpPr>
        <dsp:cNvPr id="0" name=""/>
        <dsp:cNvSpPr/>
      </dsp:nvSpPr>
      <dsp:spPr>
        <a:xfrm>
          <a:off x="190908" y="2637795"/>
          <a:ext cx="1587952" cy="95277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811" tIns="81676" rIns="77811" bIns="81676" numCol="1" spcCol="1270" anchor="ctr" anchorCtr="0">
          <a:noAutofit/>
        </a:bodyPr>
        <a:lstStyle/>
        <a:p>
          <a:pPr marL="0" lvl="0" indent="0" algn="ctr" defTabSz="577850">
            <a:lnSpc>
              <a:spcPct val="90000"/>
            </a:lnSpc>
            <a:spcBef>
              <a:spcPct val="0"/>
            </a:spcBef>
            <a:spcAft>
              <a:spcPct val="35000"/>
            </a:spcAft>
            <a:buNone/>
          </a:pPr>
          <a:r>
            <a:rPr lang="sv-SE" sz="1300" b="1" kern="1200" dirty="0"/>
            <a:t>Uppfyllnad av tillämpliga krav i lag och annan författning (3)</a:t>
          </a:r>
        </a:p>
      </dsp:txBody>
      <dsp:txXfrm>
        <a:off x="190908" y="2637795"/>
        <a:ext cx="1587952" cy="952771"/>
      </dsp:txXfrm>
    </dsp:sp>
    <dsp:sp modelId="{A571D96F-B716-4B1D-8750-7A695CAF57EF}">
      <dsp:nvSpPr>
        <dsp:cNvPr id="0" name=""/>
        <dsp:cNvSpPr/>
      </dsp:nvSpPr>
      <dsp:spPr>
        <a:xfrm>
          <a:off x="2144090" y="2637795"/>
          <a:ext cx="1587952" cy="95277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811" tIns="81676" rIns="77811" bIns="81676" numCol="1" spcCol="1270" anchor="ctr" anchorCtr="0">
          <a:noAutofit/>
        </a:bodyPr>
        <a:lstStyle/>
        <a:p>
          <a:pPr marL="0" lvl="0" indent="0" algn="ctr" defTabSz="577850">
            <a:lnSpc>
              <a:spcPct val="90000"/>
            </a:lnSpc>
            <a:spcBef>
              <a:spcPct val="0"/>
            </a:spcBef>
            <a:spcAft>
              <a:spcPct val="35000"/>
            </a:spcAft>
            <a:buNone/>
          </a:pPr>
          <a:r>
            <a:rPr lang="sv-SE" sz="1300" b="1" kern="1200" dirty="0"/>
            <a:t>Uppfyllnad av säker och trygg användning (4)</a:t>
          </a:r>
          <a:endParaRPr lang="sv-SE" sz="1300" kern="1200" dirty="0"/>
        </a:p>
      </dsp:txBody>
      <dsp:txXfrm>
        <a:off x="2144090" y="2637795"/>
        <a:ext cx="1587952" cy="952771"/>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623F8-B430-2046-B694-FB0FAFDB97CB}" type="datetimeFigureOut">
              <a:rPr lang="sv-SE" smtClean="0"/>
              <a:t>2025-10-08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C78AF-77EE-8146-868A-7BEA0BB9E5F5}" type="slidenum">
              <a:rPr lang="sv-SE" smtClean="0"/>
              <a:t>‹#›</a:t>
            </a:fld>
            <a:endParaRPr lang="sv-SE"/>
          </a:p>
        </p:txBody>
      </p:sp>
    </p:spTree>
    <p:extLst>
      <p:ext uri="{BB962C8B-B14F-4D97-AF65-F5344CB8AC3E}">
        <p14:creationId xmlns:p14="http://schemas.microsoft.com/office/powerpoint/2010/main" val="143129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sz="1800" b="1" i="0" u="none" strike="noStrike">
                <a:solidFill>
                  <a:srgbClr val="000000"/>
                </a:solidFill>
                <a:effectLst/>
                <a:latin typeface="Gotham Rounded Book"/>
              </a:rPr>
              <a:t>Bakgrund och problembeskrivning</a:t>
            </a:r>
            <a:r>
              <a:rPr lang="en-US" sz="1800" b="0" i="0">
                <a:solidFill>
                  <a:srgbClr val="000000"/>
                </a:solidFill>
                <a:effectLst/>
                <a:latin typeface="Gotham Rounded Book"/>
              </a:rPr>
              <a:t>​</a:t>
            </a:r>
            <a:endParaRPr lang="en-US" b="0" i="0">
              <a:solidFill>
                <a:srgbClr val="000000"/>
              </a:solidFill>
              <a:effectLst/>
              <a:latin typeface="Segoe UI" panose="020B0502040204020203" pitchFamily="34" charset="0"/>
            </a:endParaRPr>
          </a:p>
          <a:p>
            <a:pPr algn="l" rtl="0" fontAlgn="base"/>
            <a:r>
              <a:rPr lang="sv-SE" sz="1800" b="0" i="0" u="none" strike="noStrike">
                <a:solidFill>
                  <a:srgbClr val="000000"/>
                </a:solidFill>
                <a:effectLst/>
                <a:latin typeface="Gotham Rounded Book"/>
              </a:rPr>
              <a:t>Kommunernas återvinningscentraler är centrala i den kommunal avfallshanteringen. Det finns snart </a:t>
            </a:r>
            <a:r>
              <a:rPr lang="sv-SE" sz="1800" b="1" i="0" u="none" strike="noStrike">
                <a:solidFill>
                  <a:srgbClr val="000000"/>
                </a:solidFill>
                <a:effectLst/>
                <a:latin typeface="Gotham Rounded Book"/>
              </a:rPr>
              <a:t>600 återvinningscentraler </a:t>
            </a:r>
            <a:r>
              <a:rPr lang="sv-SE" sz="1800" b="0" i="0" u="none" strike="noStrike">
                <a:solidFill>
                  <a:srgbClr val="000000"/>
                </a:solidFill>
                <a:effectLst/>
                <a:latin typeface="Gotham Rounded Book"/>
              </a:rPr>
              <a:t>i Sverige och det görs totalt cirka </a:t>
            </a:r>
            <a:r>
              <a:rPr lang="sv-SE" sz="1800" b="1" i="0" u="none" strike="noStrike">
                <a:solidFill>
                  <a:srgbClr val="000000"/>
                </a:solidFill>
                <a:effectLst/>
                <a:latin typeface="Gotham Rounded Book"/>
              </a:rPr>
              <a:t>30 miljoner besök</a:t>
            </a:r>
            <a:r>
              <a:rPr lang="sv-SE" sz="1800" b="0" i="0" u="none" strike="noStrike">
                <a:solidFill>
                  <a:srgbClr val="000000"/>
                </a:solidFill>
                <a:effectLst/>
                <a:latin typeface="Gotham Rounded Book"/>
              </a:rPr>
              <a:t> på ett år. Det ställs allt mer krav på de som jobbar där och Avfall Sverige och kommunerna arbetar kontinuerligt med att vidareutveckla verksamheterna och utbilda personalen inom diverse områden. Kommunikation är och har varit en del i många ÅVC-kurser för framförallt personalen som arbetar där. Fokus på dessa kurser och kommuners egna initiativ och utbildningar ligger ofta på frågor som kretsar kring bemötande av kund. Det är viktiga kommunikationsfrågor men kommunikation på återvinningscentraler är och kan vara så mycket mer. En viktig och stor förändring är till exempel införande av det nordiska skyltsystemet med gemensamma symboler, färger och benämningar för avfallsfraktioner. Kan ÅVC:erna bidra till att sprida systemet fortare och till andra delar av samhället?</a:t>
            </a:r>
            <a:r>
              <a:rPr lang="en-US" sz="1800" b="0" i="0">
                <a:solidFill>
                  <a:srgbClr val="000000"/>
                </a:solidFill>
                <a:effectLst/>
                <a:latin typeface="Gotham Rounded Book"/>
              </a:rPr>
              <a:t>​</a:t>
            </a:r>
          </a:p>
          <a:p>
            <a:pPr algn="l" rtl="0" fontAlgn="base"/>
            <a:endParaRPr lang="en-US" b="0" i="0">
              <a:solidFill>
                <a:srgbClr val="000000"/>
              </a:solidFill>
              <a:effectLst/>
              <a:latin typeface="Segoe UI" panose="020B0502040204020203" pitchFamily="34" charset="0"/>
            </a:endParaRPr>
          </a:p>
          <a:p>
            <a:pPr algn="l" rtl="0" fontAlgn="base"/>
            <a:r>
              <a:rPr lang="sv-SE" sz="1800" b="0" i="0" u="none" strike="noStrike">
                <a:solidFill>
                  <a:srgbClr val="000000"/>
                </a:solidFill>
                <a:effectLst/>
                <a:latin typeface="Gotham Rounded Book"/>
              </a:rPr>
              <a:t>Kommunernas informationsansvar för avfallsfrågor är omfattande, det växer kontinuerligt och de senaste åren har nya ansvarsområden adderats. Dessa är kopplade till både förebyggande av avfall och hushållens praktiska handhavande med sitt avfall. Det är ingen överdrift att säga att behoven av information och kommunikation om avfallsfrågor är större än de resurser som kommunerna förfogar över för att leva upp till de krav som ställs. 2017 genomförde Konsumentföreningen i Stockholm en undersökning som bland annat visade att:</a:t>
            </a:r>
            <a:r>
              <a:rPr lang="en-US" sz="1800" b="0" i="0">
                <a:solidFill>
                  <a:srgbClr val="000000"/>
                </a:solidFill>
                <a:effectLst/>
                <a:latin typeface="Gotham Rounded Book"/>
              </a:rPr>
              <a:t>​</a:t>
            </a:r>
          </a:p>
          <a:p>
            <a:pPr algn="l" rtl="0" fontAlgn="base"/>
            <a:endParaRPr lang="en-US"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sv-SE" sz="1800" b="0" i="0" u="none" strike="noStrike">
                <a:solidFill>
                  <a:srgbClr val="000000"/>
                </a:solidFill>
                <a:effectLst/>
                <a:latin typeface="Gotham Rounded Book"/>
              </a:rPr>
              <a:t>Sju av tio (71 %) tror inte att man som konsument är skyldig att sortera sitt hushållsavfall, men det är man</a:t>
            </a:r>
            <a:r>
              <a:rPr lang="en-US" sz="1800" b="0" i="0">
                <a:solidFill>
                  <a:srgbClr val="000000"/>
                </a:solidFill>
                <a:effectLst/>
                <a:latin typeface="Gotham Rounded Book"/>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sv-SE" sz="1800" b="0" i="0" u="none" strike="noStrike">
                <a:solidFill>
                  <a:srgbClr val="000000"/>
                </a:solidFill>
                <a:effectLst/>
                <a:latin typeface="Gotham Rounded Book"/>
              </a:rPr>
              <a:t>Ungefär en tredjedel (35 %) vet att endast förpackningar och tidningar får lämnas på återvinningsstationer</a:t>
            </a:r>
            <a:r>
              <a:rPr lang="en-US" sz="1800" b="0" i="0">
                <a:solidFill>
                  <a:srgbClr val="000000"/>
                </a:solidFill>
                <a:effectLst/>
                <a:latin typeface="Gotham Rounded Book"/>
              </a:rPr>
              <a:t>​</a:t>
            </a:r>
          </a:p>
          <a:p>
            <a:pPr algn="l" rtl="0" fontAlgn="base">
              <a:buFont typeface="Arial" panose="020B0604020202020204" pitchFamily="34" charset="0"/>
              <a:buNone/>
            </a:pPr>
            <a:endParaRPr lang="en-US" b="0" i="0">
              <a:solidFill>
                <a:srgbClr val="000000"/>
              </a:solidFill>
              <a:effectLst/>
              <a:latin typeface="Arial" panose="020B0604020202020204" pitchFamily="34" charset="0"/>
            </a:endParaRPr>
          </a:p>
          <a:p>
            <a:pPr algn="l" rtl="0" fontAlgn="base"/>
            <a:r>
              <a:rPr lang="sv-SE" sz="1800" b="0" i="0" u="none" strike="noStrike">
                <a:solidFill>
                  <a:srgbClr val="000000"/>
                </a:solidFill>
                <a:effectLst/>
                <a:latin typeface="Gotham Rounded Book"/>
              </a:rPr>
              <a:t>Detta är bara en av många undersökningar som visar samma sak: </a:t>
            </a:r>
            <a:r>
              <a:rPr lang="sv-SE" sz="1800" b="1" i="0" u="none" strike="noStrike">
                <a:solidFill>
                  <a:srgbClr val="000000"/>
                </a:solidFill>
                <a:effectLst/>
                <a:latin typeface="Gotham Rounded Book"/>
              </a:rPr>
              <a:t>det är svårt att nå ut med avfallsinformation</a:t>
            </a:r>
            <a:r>
              <a:rPr lang="sv-SE" sz="1800" b="0" i="0" u="none" strike="noStrike">
                <a:solidFill>
                  <a:srgbClr val="000000"/>
                </a:solidFill>
                <a:effectLst/>
                <a:latin typeface="Gotham Rounded Book"/>
              </a:rPr>
              <a:t> till hushåll och företag. Det är därför värdefullt om kommunerna nyttjar de resurser som de har på ett så bra sätt som möjligt. Genom att utveckla och dra nytta av de kommunikationsmöjligheter som finns på återvinningscentraler kan effektiviteten i kommunernas avfallskommunikation öka. </a:t>
            </a:r>
            <a:endParaRPr lang="en-US" b="0" i="0">
              <a:solidFill>
                <a:srgbClr val="000000"/>
              </a:solidFill>
              <a:effectLst/>
              <a:latin typeface="Segoe UI" panose="020B0502040204020203" pitchFamily="34" charset="0"/>
            </a:endParaRPr>
          </a:p>
          <a:p>
            <a:endParaRPr lang="sv-SE"/>
          </a:p>
        </p:txBody>
      </p:sp>
      <p:sp>
        <p:nvSpPr>
          <p:cNvPr id="4" name="Platshållare för bildnummer 3"/>
          <p:cNvSpPr>
            <a:spLocks noGrp="1"/>
          </p:cNvSpPr>
          <p:nvPr>
            <p:ph type="sldNum" sz="quarter" idx="5"/>
          </p:nvPr>
        </p:nvSpPr>
        <p:spPr/>
        <p:txBody>
          <a:bodyPr/>
          <a:lstStyle/>
          <a:p>
            <a:fld id="{841C78AF-77EE-8146-868A-7BEA0BB9E5F5}" type="slidenum">
              <a:rPr lang="sv-SE" smtClean="0"/>
              <a:t>3</a:t>
            </a:fld>
            <a:endParaRPr lang="sv-SE"/>
          </a:p>
        </p:txBody>
      </p:sp>
    </p:spTree>
    <p:extLst>
      <p:ext uri="{BB962C8B-B14F-4D97-AF65-F5344CB8AC3E}">
        <p14:creationId xmlns:p14="http://schemas.microsoft.com/office/powerpoint/2010/main" val="80314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sz="1800" b="1" i="0" u="none" strike="noStrike">
                <a:solidFill>
                  <a:srgbClr val="000000"/>
                </a:solidFill>
                <a:effectLst/>
                <a:latin typeface="Gotham Rounded Book"/>
              </a:rPr>
              <a:t>Bakgrund och problembeskrivning</a:t>
            </a:r>
            <a:r>
              <a:rPr lang="en-US" sz="1800" b="0" i="0">
                <a:solidFill>
                  <a:srgbClr val="000000"/>
                </a:solidFill>
                <a:effectLst/>
                <a:latin typeface="Gotham Rounded Book"/>
              </a:rPr>
              <a:t>​</a:t>
            </a:r>
            <a:endParaRPr lang="en-US" b="0" i="0">
              <a:solidFill>
                <a:srgbClr val="000000"/>
              </a:solidFill>
              <a:effectLst/>
              <a:latin typeface="Segoe UI" panose="020B0502040204020203" pitchFamily="34" charset="0"/>
            </a:endParaRPr>
          </a:p>
          <a:p>
            <a:pPr algn="l" rtl="0" fontAlgn="base"/>
            <a:r>
              <a:rPr lang="sv-SE" sz="1800" b="0" i="0" u="none" strike="noStrike">
                <a:solidFill>
                  <a:srgbClr val="000000"/>
                </a:solidFill>
                <a:effectLst/>
                <a:latin typeface="Gotham Rounded Book"/>
              </a:rPr>
              <a:t>Kommunernas återvinningscentraler är centrala i den kommunal avfallshanteringen. Det finns snart </a:t>
            </a:r>
            <a:r>
              <a:rPr lang="sv-SE" sz="1800" b="1" i="0" u="none" strike="noStrike">
                <a:solidFill>
                  <a:srgbClr val="000000"/>
                </a:solidFill>
                <a:effectLst/>
                <a:latin typeface="Gotham Rounded Book"/>
              </a:rPr>
              <a:t>600 återvinningscentraler </a:t>
            </a:r>
            <a:r>
              <a:rPr lang="sv-SE" sz="1800" b="0" i="0" u="none" strike="noStrike">
                <a:solidFill>
                  <a:srgbClr val="000000"/>
                </a:solidFill>
                <a:effectLst/>
                <a:latin typeface="Gotham Rounded Book"/>
              </a:rPr>
              <a:t>i Sverige och det görs totalt cirka </a:t>
            </a:r>
            <a:r>
              <a:rPr lang="sv-SE" sz="1800" b="1" i="0" u="none" strike="noStrike">
                <a:solidFill>
                  <a:srgbClr val="000000"/>
                </a:solidFill>
                <a:effectLst/>
                <a:latin typeface="Gotham Rounded Book"/>
              </a:rPr>
              <a:t>30 miljoner besök</a:t>
            </a:r>
            <a:r>
              <a:rPr lang="sv-SE" sz="1800" b="0" i="0" u="none" strike="noStrike">
                <a:solidFill>
                  <a:srgbClr val="000000"/>
                </a:solidFill>
                <a:effectLst/>
                <a:latin typeface="Gotham Rounded Book"/>
              </a:rPr>
              <a:t> på ett år. Det ställs allt mer krav på de som jobbar där och Avfall Sverige och kommunerna arbetar kontinuerligt med att vidareutveckla verksamheterna och utbilda personalen inom diverse områden. Kommunikation är och har varit en del i många ÅVC-kurser för framförallt personalen som arbetar där. Fokus på dessa kurser och kommuners egna initiativ och utbildningar ligger ofta på frågor som kretsar kring bemötande av kund. Det är viktiga kommunikationsfrågor men kommunikation på återvinningscentraler är och kan vara så mycket mer. En viktig och stor förändring är till exempel införande av det nordiska skyltsystemet med gemensamma symboler, färger och benämningar för avfallsfraktioner. Kan ÅVC:erna bidra till att sprida systemet fortare och till andra delar av samhället?</a:t>
            </a:r>
            <a:r>
              <a:rPr lang="en-US" sz="1800" b="0" i="0">
                <a:solidFill>
                  <a:srgbClr val="000000"/>
                </a:solidFill>
                <a:effectLst/>
                <a:latin typeface="Gotham Rounded Book"/>
              </a:rPr>
              <a:t>​</a:t>
            </a:r>
          </a:p>
          <a:p>
            <a:pPr algn="l" rtl="0" fontAlgn="base"/>
            <a:endParaRPr lang="en-US" b="0" i="0">
              <a:solidFill>
                <a:srgbClr val="000000"/>
              </a:solidFill>
              <a:effectLst/>
              <a:latin typeface="Segoe UI" panose="020B0502040204020203" pitchFamily="34" charset="0"/>
            </a:endParaRPr>
          </a:p>
          <a:p>
            <a:pPr algn="l" rtl="0" fontAlgn="base"/>
            <a:r>
              <a:rPr lang="sv-SE" sz="1800" b="0" i="0" u="none" strike="noStrike">
                <a:solidFill>
                  <a:srgbClr val="000000"/>
                </a:solidFill>
                <a:effectLst/>
                <a:latin typeface="Gotham Rounded Book"/>
              </a:rPr>
              <a:t>Kommunernas informationsansvar för avfallsfrågor är omfattande, det växer kontinuerligt och de senaste åren har nya ansvarsområden adderats. Dessa är kopplade till både förebyggande av avfall och hushållens praktiska handhavande med sitt avfall. Det är ingen överdrift att säga att behoven av information och kommunikation om avfallsfrågor är större än de resurser som kommunerna förfogar över för att leva upp till de krav som ställs. 2017 genomförde Konsumentföreningen i Stockholm en undersökning som bland annat visade att:</a:t>
            </a:r>
            <a:r>
              <a:rPr lang="en-US" sz="1800" b="0" i="0">
                <a:solidFill>
                  <a:srgbClr val="000000"/>
                </a:solidFill>
                <a:effectLst/>
                <a:latin typeface="Gotham Rounded Book"/>
              </a:rPr>
              <a:t>​</a:t>
            </a:r>
          </a:p>
          <a:p>
            <a:pPr algn="l" rtl="0" fontAlgn="base"/>
            <a:endParaRPr lang="en-US"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sv-SE" sz="1800" b="0" i="0" u="none" strike="noStrike">
                <a:solidFill>
                  <a:srgbClr val="000000"/>
                </a:solidFill>
                <a:effectLst/>
                <a:latin typeface="Gotham Rounded Book"/>
              </a:rPr>
              <a:t>Sju av tio (71 %) tror inte att man som konsument är skyldig att sortera sitt hushållsavfall, men det är man</a:t>
            </a:r>
            <a:r>
              <a:rPr lang="en-US" sz="1800" b="0" i="0">
                <a:solidFill>
                  <a:srgbClr val="000000"/>
                </a:solidFill>
                <a:effectLst/>
                <a:latin typeface="Gotham Rounded Book"/>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sv-SE" sz="1800" b="0" i="0" u="none" strike="noStrike">
                <a:solidFill>
                  <a:srgbClr val="000000"/>
                </a:solidFill>
                <a:effectLst/>
                <a:latin typeface="Gotham Rounded Book"/>
              </a:rPr>
              <a:t>Ungefär en tredjedel (35 %) vet att endast förpackningar och tidningar får lämnas på återvinningsstationer</a:t>
            </a:r>
            <a:r>
              <a:rPr lang="en-US" sz="1800" b="0" i="0">
                <a:solidFill>
                  <a:srgbClr val="000000"/>
                </a:solidFill>
                <a:effectLst/>
                <a:latin typeface="Gotham Rounded Book"/>
              </a:rPr>
              <a:t>​</a:t>
            </a:r>
          </a:p>
          <a:p>
            <a:pPr algn="l" rtl="0" fontAlgn="base">
              <a:buFont typeface="Arial" panose="020B0604020202020204" pitchFamily="34" charset="0"/>
              <a:buNone/>
            </a:pPr>
            <a:endParaRPr lang="en-US" b="0" i="0">
              <a:solidFill>
                <a:srgbClr val="000000"/>
              </a:solidFill>
              <a:effectLst/>
              <a:latin typeface="Arial" panose="020B0604020202020204" pitchFamily="34" charset="0"/>
            </a:endParaRPr>
          </a:p>
          <a:p>
            <a:pPr algn="l" rtl="0" fontAlgn="base"/>
            <a:r>
              <a:rPr lang="sv-SE" sz="1800" b="0" i="0" u="none" strike="noStrike">
                <a:solidFill>
                  <a:srgbClr val="000000"/>
                </a:solidFill>
                <a:effectLst/>
                <a:latin typeface="Gotham Rounded Book"/>
              </a:rPr>
              <a:t>Detta är bara en av många undersökningar som visar samma sak: </a:t>
            </a:r>
            <a:r>
              <a:rPr lang="sv-SE" sz="1800" b="1" i="0" u="none" strike="noStrike">
                <a:solidFill>
                  <a:srgbClr val="000000"/>
                </a:solidFill>
                <a:effectLst/>
                <a:latin typeface="Gotham Rounded Book"/>
              </a:rPr>
              <a:t>det är svårt att nå ut med avfallsinformation</a:t>
            </a:r>
            <a:r>
              <a:rPr lang="sv-SE" sz="1800" b="0" i="0" u="none" strike="noStrike">
                <a:solidFill>
                  <a:srgbClr val="000000"/>
                </a:solidFill>
                <a:effectLst/>
                <a:latin typeface="Gotham Rounded Book"/>
              </a:rPr>
              <a:t> till hushåll och företag. Det är därför värdefullt om kommunerna nyttjar de resurser som de har på ett så bra sätt som möjligt. Genom att utveckla och dra nytta av de kommunikationsmöjligheter som finns på återvinningscentraler kan effektiviteten i kommunernas avfallskommunikation öka. </a:t>
            </a:r>
            <a:endParaRPr lang="en-US" b="0" i="0">
              <a:solidFill>
                <a:srgbClr val="000000"/>
              </a:solidFill>
              <a:effectLst/>
              <a:latin typeface="Segoe UI" panose="020B0502040204020203" pitchFamily="34" charset="0"/>
            </a:endParaRPr>
          </a:p>
          <a:p>
            <a:endParaRPr lang="sv-SE"/>
          </a:p>
        </p:txBody>
      </p:sp>
      <p:sp>
        <p:nvSpPr>
          <p:cNvPr id="4" name="Platshållare för bildnummer 3"/>
          <p:cNvSpPr>
            <a:spLocks noGrp="1"/>
          </p:cNvSpPr>
          <p:nvPr>
            <p:ph type="sldNum" sz="quarter" idx="5"/>
          </p:nvPr>
        </p:nvSpPr>
        <p:spPr/>
        <p:txBody>
          <a:bodyPr/>
          <a:lstStyle/>
          <a:p>
            <a:fld id="{841C78AF-77EE-8146-868A-7BEA0BB9E5F5}" type="slidenum">
              <a:rPr lang="sv-SE" smtClean="0"/>
              <a:t>4</a:t>
            </a:fld>
            <a:endParaRPr lang="sv-SE"/>
          </a:p>
        </p:txBody>
      </p:sp>
    </p:spTree>
    <p:extLst>
      <p:ext uri="{BB962C8B-B14F-4D97-AF65-F5344CB8AC3E}">
        <p14:creationId xmlns:p14="http://schemas.microsoft.com/office/powerpoint/2010/main" val="1522021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p>
        </p:txBody>
      </p:sp>
      <p:sp>
        <p:nvSpPr>
          <p:cNvPr id="4" name="Slide Number Placeholder 3"/>
          <p:cNvSpPr>
            <a:spLocks noGrp="1"/>
          </p:cNvSpPr>
          <p:nvPr>
            <p:ph type="sldNum" sz="quarter" idx="5"/>
          </p:nvPr>
        </p:nvSpPr>
        <p:spPr/>
        <p:txBody>
          <a:bodyPr/>
          <a:lstStyle/>
          <a:p>
            <a:fld id="{1B1D025B-ACD2-45C1-B156-1DDB470CE319}" type="slidenum">
              <a:rPr lang="en-GB" smtClean="0"/>
              <a:t>5</a:t>
            </a:fld>
            <a:endParaRPr lang="en-GB"/>
          </a:p>
        </p:txBody>
      </p:sp>
      <p:sp>
        <p:nvSpPr>
          <p:cNvPr id="5" name="Date Placeholder 4"/>
          <p:cNvSpPr>
            <a:spLocks noGrp="1"/>
          </p:cNvSpPr>
          <p:nvPr>
            <p:ph type="dt" idx="1"/>
          </p:nvPr>
        </p:nvSpPr>
        <p:spPr/>
        <p:txBody>
          <a:bodyPr/>
          <a:lstStyle/>
          <a:p>
            <a:fld id="{ACAA15F5-C016-4025-B725-CE1BBB916486}" type="datetime1">
              <a:rPr lang="en-GB" smtClean="0"/>
              <a:t>08/10/2025</a:t>
            </a:fld>
            <a:endParaRPr lang="en-GB"/>
          </a:p>
        </p:txBody>
      </p:sp>
      <p:sp>
        <p:nvSpPr>
          <p:cNvPr id="6" name="Header Placeholder 5"/>
          <p:cNvSpPr>
            <a:spLocks noGrp="1"/>
          </p:cNvSpPr>
          <p:nvPr>
            <p:ph type="hdr" sz="quarter"/>
          </p:nvPr>
        </p:nvSpPr>
        <p:spPr/>
        <p:txBody>
          <a:bodyPr/>
          <a:lstStyle/>
          <a:p>
            <a:endParaRPr lang="en-GB"/>
          </a:p>
        </p:txBody>
      </p:sp>
      <p:sp>
        <p:nvSpPr>
          <p:cNvPr id="7" name="Footer Placeholder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415938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0" i="0">
                <a:solidFill>
                  <a:srgbClr val="0F0F0F"/>
                </a:solidFill>
                <a:effectLst/>
                <a:latin typeface="Söhne"/>
              </a:rPr>
              <a:t>Handboken ger förslag på hur man kan förbättra kommunikationen på återvinningscentraler genom att adressera vanliga utmaningar. Den presenterar också beteendeinsikter för att öka förståelsen för dessa utmaningar. Efter att ha fått insikterna kan de ansvariga på återvinningscentraler testa olika beteendeinsatser och </a:t>
            </a:r>
            <a:r>
              <a:rPr lang="sv-SE" b="0" i="0" err="1">
                <a:solidFill>
                  <a:srgbClr val="0F0F0F"/>
                </a:solidFill>
                <a:effectLst/>
                <a:latin typeface="Söhne"/>
              </a:rPr>
              <a:t>nudges</a:t>
            </a:r>
            <a:r>
              <a:rPr lang="sv-SE" b="0" i="0">
                <a:solidFill>
                  <a:srgbClr val="0F0F0F"/>
                </a:solidFill>
                <a:effectLst/>
                <a:latin typeface="Söhne"/>
              </a:rPr>
              <a:t> för att uppnå önskade förändringar i besökarnas beteende.</a:t>
            </a:r>
          </a:p>
          <a:p>
            <a:endParaRPr lang="sv-SE" b="0" i="0">
              <a:solidFill>
                <a:srgbClr val="0F0F0F"/>
              </a:solidFill>
              <a:effectLst/>
              <a:latin typeface="Söhne"/>
            </a:endParaRPr>
          </a:p>
          <a:p>
            <a:r>
              <a:rPr lang="sv-SE" sz="1200" i="1">
                <a:effectLst/>
                <a:latin typeface="Gotham Rounded Light"/>
                <a:ea typeface="Times New Roman" panose="02020603050405020304" pitchFamily="18" charset="0"/>
                <a:cs typeface="Times New Roman" panose="02020603050405020304" pitchFamily="18" charset="0"/>
              </a:rPr>
              <a:t>Handboken innehåller förslag på relevanta insatser i kommunikationsarbetet som kan </a:t>
            </a:r>
            <a:r>
              <a:rPr lang="sv-SE" sz="1200" i="1" err="1">
                <a:effectLst/>
                <a:latin typeface="Gotham Rounded Light"/>
                <a:ea typeface="Times New Roman" panose="02020603050405020304" pitchFamily="18" charset="0"/>
                <a:cs typeface="Times New Roman" panose="02020603050405020304" pitchFamily="18" charset="0"/>
              </a:rPr>
              <a:t>addressera</a:t>
            </a:r>
            <a:r>
              <a:rPr lang="sv-SE" sz="1200" i="1">
                <a:effectLst/>
                <a:latin typeface="Gotham Rounded Light"/>
                <a:ea typeface="Times New Roman" panose="02020603050405020304" pitchFamily="18" charset="0"/>
                <a:cs typeface="Times New Roman" panose="02020603050405020304" pitchFamily="18" charset="0"/>
              </a:rPr>
              <a:t> utmaningar och möjligheter i kommunikationen på återvinningscentraler.</a:t>
            </a:r>
          </a:p>
          <a:p>
            <a:r>
              <a:rPr lang="sv-SE" sz="1200" i="1">
                <a:effectLst/>
                <a:latin typeface="Gotham Rounded Light"/>
                <a:ea typeface="Times New Roman" panose="02020603050405020304" pitchFamily="18" charset="0"/>
                <a:cs typeface="Times New Roman" panose="02020603050405020304" pitchFamily="18" charset="0"/>
              </a:rPr>
              <a:t>Förslagen baseras på vanligt förekommande utmaningar på </a:t>
            </a:r>
            <a:r>
              <a:rPr lang="sv-SE" sz="1200" i="1" err="1">
                <a:effectLst/>
                <a:latin typeface="Gotham Rounded Light"/>
                <a:ea typeface="Times New Roman" panose="02020603050405020304" pitchFamily="18" charset="0"/>
                <a:cs typeface="Times New Roman" panose="02020603050405020304" pitchFamily="18" charset="0"/>
              </a:rPr>
              <a:t>ÅVC:er</a:t>
            </a:r>
            <a:r>
              <a:rPr lang="sv-SE" sz="1200" i="1">
                <a:effectLst/>
                <a:latin typeface="Gotham Rounded Light"/>
                <a:ea typeface="Times New Roman" panose="02020603050405020304" pitchFamily="18" charset="0"/>
                <a:cs typeface="Times New Roman" panose="02020603050405020304" pitchFamily="18" charset="0"/>
              </a:rPr>
              <a:t>. I handboken presenteras utmaningarna samt beteendeinsikter som kan öka förståelsen för varför de uppstår. </a:t>
            </a:r>
          </a:p>
          <a:p>
            <a:r>
              <a:rPr lang="sv-SE" sz="1200" i="1">
                <a:effectLst/>
                <a:latin typeface="Gotham Rounded Light"/>
                <a:ea typeface="Times New Roman" panose="02020603050405020304" pitchFamily="18" charset="0"/>
                <a:cs typeface="Times New Roman" panose="02020603050405020304" pitchFamily="18" charset="0"/>
              </a:rPr>
              <a:t>Efter att ha skapat god förståelse för beteendeutmaningarna kan ansvariga på </a:t>
            </a:r>
            <a:r>
              <a:rPr lang="sv-SE" sz="1200" i="1" err="1">
                <a:effectLst/>
                <a:latin typeface="Gotham Rounded Light"/>
                <a:ea typeface="Times New Roman" panose="02020603050405020304" pitchFamily="18" charset="0"/>
                <a:cs typeface="Times New Roman" panose="02020603050405020304" pitchFamily="18" charset="0"/>
              </a:rPr>
              <a:t>ÅVC:er</a:t>
            </a:r>
            <a:r>
              <a:rPr lang="sv-SE" sz="1200" i="1">
                <a:effectLst/>
                <a:latin typeface="Gotham Rounded Light"/>
                <a:ea typeface="Times New Roman" panose="02020603050405020304" pitchFamily="18" charset="0"/>
                <a:cs typeface="Times New Roman" panose="02020603050405020304" pitchFamily="18" charset="0"/>
              </a:rPr>
              <a:t> testa </a:t>
            </a:r>
            <a:r>
              <a:rPr lang="sv-SE" sz="1200" i="1">
                <a:latin typeface="Gotham Rounded Light"/>
                <a:ea typeface="Times New Roman" panose="02020603050405020304" pitchFamily="18" charset="0"/>
                <a:cs typeface="Times New Roman" panose="02020603050405020304" pitchFamily="18" charset="0"/>
              </a:rPr>
              <a:t>relevanta beteendeinsatser och </a:t>
            </a:r>
            <a:r>
              <a:rPr lang="sv-SE" sz="1200" i="1" err="1">
                <a:latin typeface="Gotham Rounded Light"/>
                <a:ea typeface="Times New Roman" panose="02020603050405020304" pitchFamily="18" charset="0"/>
                <a:cs typeface="Times New Roman" panose="02020603050405020304" pitchFamily="18" charset="0"/>
              </a:rPr>
              <a:t>nudges</a:t>
            </a:r>
            <a:r>
              <a:rPr lang="sv-SE" sz="1200" i="1">
                <a:latin typeface="Gotham Rounded Light"/>
                <a:ea typeface="Times New Roman" panose="02020603050405020304" pitchFamily="18" charset="0"/>
                <a:cs typeface="Times New Roman" panose="02020603050405020304" pitchFamily="18" charset="0"/>
              </a:rPr>
              <a:t> för att </a:t>
            </a:r>
            <a:r>
              <a:rPr lang="sv-SE" sz="1200" i="1" err="1">
                <a:effectLst/>
                <a:latin typeface="Gotham Rounded Light"/>
                <a:ea typeface="Times New Roman" panose="02020603050405020304" pitchFamily="18" charset="0"/>
                <a:cs typeface="Times New Roman" panose="02020603050405020304" pitchFamily="18" charset="0"/>
              </a:rPr>
              <a:t>att</a:t>
            </a:r>
            <a:r>
              <a:rPr lang="sv-SE" sz="1200" i="1">
                <a:effectLst/>
                <a:latin typeface="Gotham Rounded Light"/>
                <a:ea typeface="Times New Roman" panose="02020603050405020304" pitchFamily="18" charset="0"/>
                <a:cs typeface="Times New Roman" panose="02020603050405020304" pitchFamily="18" charset="0"/>
              </a:rPr>
              <a:t> åstadkomma önskade beteendeförändringar både före, under och efter besöket. </a:t>
            </a:r>
            <a:endParaRPr lang="sv-SE" i="1"/>
          </a:p>
          <a:p>
            <a:endParaRPr lang="sv-SE"/>
          </a:p>
        </p:txBody>
      </p:sp>
      <p:sp>
        <p:nvSpPr>
          <p:cNvPr id="4" name="Slide Number Placeholder 3"/>
          <p:cNvSpPr>
            <a:spLocks noGrp="1"/>
          </p:cNvSpPr>
          <p:nvPr>
            <p:ph type="sldNum" sz="quarter" idx="5"/>
          </p:nvPr>
        </p:nvSpPr>
        <p:spPr/>
        <p:txBody>
          <a:bodyPr/>
          <a:lstStyle/>
          <a:p>
            <a:fld id="{841C78AF-77EE-8146-868A-7BEA0BB9E5F5}" type="slidenum">
              <a:rPr lang="sv-SE" smtClean="0"/>
              <a:t>6</a:t>
            </a:fld>
            <a:endParaRPr lang="sv-SE"/>
          </a:p>
        </p:txBody>
      </p:sp>
    </p:spTree>
    <p:extLst>
      <p:ext uri="{BB962C8B-B14F-4D97-AF65-F5344CB8AC3E}">
        <p14:creationId xmlns:p14="http://schemas.microsoft.com/office/powerpoint/2010/main" val="1220334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latshållare för bildobjekt 1">
            <a:extLst>
              <a:ext uri="{FF2B5EF4-FFF2-40B4-BE49-F238E27FC236}">
                <a16:creationId xmlns:a16="http://schemas.microsoft.com/office/drawing/2014/main" id="{DAC41672-CAF3-CABE-E553-561C73886CF1}"/>
              </a:ext>
            </a:extLst>
          </p:cNvPr>
          <p:cNvSpPr>
            <a:spLocks noGrp="1" noRot="1" noChangeAspect="1" noChangeArrowheads="1" noTextEdit="1"/>
          </p:cNvSpPr>
          <p:nvPr>
            <p:ph type="sldImg"/>
          </p:nvPr>
        </p:nvSpPr>
        <p:spPr bwMode="auto">
          <a:xfrm>
            <a:off x="66675" y="1606550"/>
            <a:ext cx="6664325" cy="3748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Platshållare för anteckningar 2">
            <a:extLst>
              <a:ext uri="{FF2B5EF4-FFF2-40B4-BE49-F238E27FC236}">
                <a16:creationId xmlns:a16="http://schemas.microsoft.com/office/drawing/2014/main" id="{ACF58187-42CD-1886-67D5-3537122951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dirty="0"/>
              <a:t>Utveckla en lämplig process för att omvandla avfallet till en användbar produkt. Detta kan inkludera mekanisk, kemisk eller biologisk bearbetning, samt design av produktionslinjer och tekniska lösningar för att optimera kvalitet och effektivitet</a:t>
            </a:r>
          </a:p>
        </p:txBody>
      </p:sp>
      <p:sp>
        <p:nvSpPr>
          <p:cNvPr id="34820" name="Platshållare för bildnummer 3">
            <a:extLst>
              <a:ext uri="{FF2B5EF4-FFF2-40B4-BE49-F238E27FC236}">
                <a16:creationId xmlns:a16="http://schemas.microsoft.com/office/drawing/2014/main" id="{F88332A3-7B20-15A6-6A38-56A3C5C305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weco Sans" panose="00000500000000000000" charset="0"/>
              </a:defRPr>
            </a:lvl1pPr>
            <a:lvl2pPr marL="742950" indent="-285750">
              <a:defRPr>
                <a:solidFill>
                  <a:schemeClr val="tx1"/>
                </a:solidFill>
                <a:latin typeface="Sweco Sans" panose="00000500000000000000" charset="0"/>
              </a:defRPr>
            </a:lvl2pPr>
            <a:lvl3pPr marL="1143000" indent="-228600">
              <a:defRPr>
                <a:solidFill>
                  <a:schemeClr val="tx1"/>
                </a:solidFill>
                <a:latin typeface="Sweco Sans" panose="00000500000000000000" charset="0"/>
              </a:defRPr>
            </a:lvl3pPr>
            <a:lvl4pPr marL="1600200" indent="-228600">
              <a:defRPr>
                <a:solidFill>
                  <a:schemeClr val="tx1"/>
                </a:solidFill>
                <a:latin typeface="Sweco Sans" panose="00000500000000000000" charset="0"/>
              </a:defRPr>
            </a:lvl4pPr>
            <a:lvl5pPr marL="2057400" indent="-228600">
              <a:defRPr>
                <a:solidFill>
                  <a:schemeClr val="tx1"/>
                </a:solidFill>
                <a:latin typeface="Sweco Sans" panose="00000500000000000000" charset="0"/>
              </a:defRPr>
            </a:lvl5pPr>
            <a:lvl6pPr marL="2514600" indent="-228600" eaLnBrk="0" fontAlgn="base" hangingPunct="0">
              <a:spcBef>
                <a:spcPct val="0"/>
              </a:spcBef>
              <a:spcAft>
                <a:spcPct val="0"/>
              </a:spcAft>
              <a:defRPr>
                <a:solidFill>
                  <a:schemeClr val="tx1"/>
                </a:solidFill>
                <a:latin typeface="Sweco Sans" panose="00000500000000000000" charset="0"/>
              </a:defRPr>
            </a:lvl6pPr>
            <a:lvl7pPr marL="2971800" indent="-228600" eaLnBrk="0" fontAlgn="base" hangingPunct="0">
              <a:spcBef>
                <a:spcPct val="0"/>
              </a:spcBef>
              <a:spcAft>
                <a:spcPct val="0"/>
              </a:spcAft>
              <a:defRPr>
                <a:solidFill>
                  <a:schemeClr val="tx1"/>
                </a:solidFill>
                <a:latin typeface="Sweco Sans" panose="00000500000000000000" charset="0"/>
              </a:defRPr>
            </a:lvl7pPr>
            <a:lvl8pPr marL="3429000" indent="-228600" eaLnBrk="0" fontAlgn="base" hangingPunct="0">
              <a:spcBef>
                <a:spcPct val="0"/>
              </a:spcBef>
              <a:spcAft>
                <a:spcPct val="0"/>
              </a:spcAft>
              <a:defRPr>
                <a:solidFill>
                  <a:schemeClr val="tx1"/>
                </a:solidFill>
                <a:latin typeface="Sweco Sans" panose="00000500000000000000" charset="0"/>
              </a:defRPr>
            </a:lvl8pPr>
            <a:lvl9pPr marL="3886200" indent="-228600" eaLnBrk="0" fontAlgn="base" hangingPunct="0">
              <a:spcBef>
                <a:spcPct val="0"/>
              </a:spcBef>
              <a:spcAft>
                <a:spcPct val="0"/>
              </a:spcAft>
              <a:defRPr>
                <a:solidFill>
                  <a:schemeClr val="tx1"/>
                </a:solidFill>
                <a:latin typeface="Sweco Sans" panose="00000500000000000000" charset="0"/>
              </a:defRPr>
            </a:lvl9pPr>
          </a:lstStyle>
          <a:p>
            <a:pPr fontAlgn="base">
              <a:spcBef>
                <a:spcPct val="0"/>
              </a:spcBef>
              <a:spcAft>
                <a:spcPct val="0"/>
              </a:spcAft>
            </a:pPr>
            <a:fld id="{E72A7398-4AA9-498F-A88A-7A66F1B7AA97}" type="slidenum">
              <a:rPr lang="sv-SE" altLang="sv-SE" smtClean="0">
                <a:latin typeface="Calibri" panose="020F0502020204030204" pitchFamily="34" charset="0"/>
              </a:rPr>
              <a:pPr fontAlgn="base">
                <a:spcBef>
                  <a:spcPct val="0"/>
                </a:spcBef>
                <a:spcAft>
                  <a:spcPct val="0"/>
                </a:spcAft>
              </a:pPr>
              <a:t>7</a:t>
            </a:fld>
            <a:endParaRPr lang="sv-SE" altLang="sv-SE">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err="1">
                <a:solidFill>
                  <a:srgbClr val="000000"/>
                </a:solidFill>
                <a:effectLst/>
                <a:latin typeface="Gotham Rounded Light"/>
                <a:ea typeface="Times New Roman" panose="02020603050405020304" pitchFamily="18" charset="0"/>
                <a:cs typeface="Times New Roman" panose="02020603050405020304" pitchFamily="18" charset="0"/>
              </a:rPr>
              <a:t>Nudging</a:t>
            </a:r>
            <a:r>
              <a:rPr lang="sv-SE" sz="1800" dirty="0">
                <a:solidFill>
                  <a:srgbClr val="000000"/>
                </a:solidFill>
                <a:effectLst/>
                <a:latin typeface="Gotham Rounded Light"/>
                <a:ea typeface="Times New Roman" panose="02020603050405020304" pitchFamily="18" charset="0"/>
                <a:cs typeface="Times New Roman" panose="02020603050405020304" pitchFamily="18" charset="0"/>
              </a:rPr>
              <a:t> är ett sätt att påverka beteenden genom små justeringar i situationer där beslut fattas. Målet är att underlätta för människor och främja både deras och samhällets välfärd. </a:t>
            </a:r>
            <a:r>
              <a:rPr lang="sv-SE" sz="1800" dirty="0" err="1">
                <a:solidFill>
                  <a:srgbClr val="000000"/>
                </a:solidFill>
                <a:effectLst/>
                <a:latin typeface="Gotham Rounded Light"/>
                <a:ea typeface="Times New Roman" panose="02020603050405020304" pitchFamily="18" charset="0"/>
                <a:cs typeface="Times New Roman" panose="02020603050405020304" pitchFamily="18" charset="0"/>
              </a:rPr>
              <a:t>Nudging</a:t>
            </a:r>
            <a:r>
              <a:rPr lang="sv-SE" sz="1800" dirty="0">
                <a:solidFill>
                  <a:srgbClr val="000000"/>
                </a:solidFill>
                <a:effectLst/>
                <a:latin typeface="Gotham Rounded Light"/>
                <a:ea typeface="Times New Roman" panose="02020603050405020304" pitchFamily="18" charset="0"/>
                <a:cs typeface="Times New Roman" panose="02020603050405020304" pitchFamily="18" charset="0"/>
              </a:rPr>
              <a:t> kan liknas vid en 'vänlig knuff i rätt riktning'. Det är viktigt att betona att inte alla insatser för att påverka beteenden är </a:t>
            </a:r>
            <a:r>
              <a:rPr lang="sv-SE" sz="1800" dirty="0" err="1">
                <a:solidFill>
                  <a:srgbClr val="000000"/>
                </a:solidFill>
                <a:effectLst/>
                <a:latin typeface="Gotham Rounded Light"/>
                <a:ea typeface="Times New Roman" panose="02020603050405020304" pitchFamily="18" charset="0"/>
                <a:cs typeface="Times New Roman" panose="02020603050405020304" pitchFamily="18" charset="0"/>
              </a:rPr>
              <a:t>nudging</a:t>
            </a:r>
            <a:r>
              <a:rPr lang="sv-SE" sz="1800" dirty="0">
                <a:solidFill>
                  <a:srgbClr val="000000"/>
                </a:solidFill>
                <a:effectLst/>
                <a:latin typeface="Gotham Rounded Light"/>
                <a:ea typeface="Times New Roman" panose="02020603050405020304" pitchFamily="18" charset="0"/>
                <a:cs typeface="Times New Roman" panose="02020603050405020304" pitchFamily="18" charset="0"/>
              </a:rPr>
              <a:t>. För att räknas som </a:t>
            </a:r>
            <a:r>
              <a:rPr lang="sv-SE" sz="1800" dirty="0" err="1">
                <a:solidFill>
                  <a:srgbClr val="000000"/>
                </a:solidFill>
                <a:effectLst/>
                <a:latin typeface="Gotham Rounded Light"/>
                <a:ea typeface="Times New Roman" panose="02020603050405020304" pitchFamily="18" charset="0"/>
                <a:cs typeface="Times New Roman" panose="02020603050405020304" pitchFamily="18" charset="0"/>
              </a:rPr>
              <a:t>nudging</a:t>
            </a:r>
            <a:r>
              <a:rPr lang="sv-SE" sz="1800" dirty="0">
                <a:solidFill>
                  <a:srgbClr val="000000"/>
                </a:solidFill>
                <a:effectLst/>
                <a:latin typeface="Gotham Rounded Light"/>
                <a:ea typeface="Times New Roman" panose="02020603050405020304" pitchFamily="18" charset="0"/>
                <a:cs typeface="Times New Roman" panose="02020603050405020304" pitchFamily="18" charset="0"/>
              </a:rPr>
              <a:t> får insatsen inte använda pengar som lockelse eller begränsa människors valfrihet. Ett huvudbudskap inom </a:t>
            </a:r>
            <a:r>
              <a:rPr lang="sv-SE" sz="1800" dirty="0" err="1">
                <a:solidFill>
                  <a:srgbClr val="000000"/>
                </a:solidFill>
                <a:effectLst/>
                <a:latin typeface="Gotham Rounded Light"/>
                <a:ea typeface="Times New Roman" panose="02020603050405020304" pitchFamily="18" charset="0"/>
                <a:cs typeface="Times New Roman" panose="02020603050405020304" pitchFamily="18" charset="0"/>
              </a:rPr>
              <a:t>nudging</a:t>
            </a:r>
            <a:r>
              <a:rPr lang="sv-SE" sz="1800" dirty="0">
                <a:solidFill>
                  <a:srgbClr val="000000"/>
                </a:solidFill>
                <a:effectLst/>
                <a:latin typeface="Gotham Rounded Light"/>
                <a:ea typeface="Times New Roman" panose="02020603050405020304" pitchFamily="18" charset="0"/>
                <a:cs typeface="Times New Roman" panose="02020603050405020304" pitchFamily="18" charset="0"/>
              </a:rPr>
              <a:t> är att göra det enkelt att göra rätt. </a:t>
            </a:r>
          </a:p>
          <a:p>
            <a:endParaRPr lang="sv-SE" sz="1800" dirty="0">
              <a:solidFill>
                <a:srgbClr val="000000"/>
              </a:solidFill>
              <a:effectLst/>
              <a:latin typeface="Gotham Rounded Light"/>
              <a:cs typeface="Times New Roman" panose="02020603050405020304" pitchFamily="18" charset="0"/>
            </a:endParaRPr>
          </a:p>
          <a:p>
            <a:endParaRPr lang="sv-SE" dirty="0"/>
          </a:p>
          <a:p>
            <a:r>
              <a:rPr lang="sv-SE" dirty="0"/>
              <a:t>En nudge är som en småjustering i miljön som är tänkt att hjälpa dig att göra bra val. Målet är att uppmuntra positiva beteenden utan att ta bort ditt eget val.</a:t>
            </a:r>
          </a:p>
          <a:p>
            <a:endParaRPr lang="sv-SE" dirty="0"/>
          </a:p>
          <a:p>
            <a:r>
              <a:rPr lang="sv-SE" b="0" i="0" dirty="0" err="1">
                <a:solidFill>
                  <a:srgbClr val="0F0F0F"/>
                </a:solidFill>
                <a:effectLst/>
                <a:latin typeface="Söhne"/>
              </a:rPr>
              <a:t>nderar</a:t>
            </a:r>
            <a:r>
              <a:rPr lang="sv-SE" b="0" i="0" dirty="0">
                <a:solidFill>
                  <a:srgbClr val="0F0F0F"/>
                </a:solidFill>
                <a:effectLst/>
                <a:latin typeface="Söhne"/>
              </a:rPr>
              <a:t> att ge för mycket vikt åt de omedelbara fördelarna och undervärdera de större fördelarna som kan uppnås på längre sikt</a:t>
            </a:r>
            <a:endParaRPr lang="sv-SE" dirty="0"/>
          </a:p>
        </p:txBody>
      </p:sp>
      <p:sp>
        <p:nvSpPr>
          <p:cNvPr id="4" name="Platshållare för bildnummer 3"/>
          <p:cNvSpPr>
            <a:spLocks noGrp="1"/>
          </p:cNvSpPr>
          <p:nvPr>
            <p:ph type="sldNum" sz="quarter" idx="5"/>
          </p:nvPr>
        </p:nvSpPr>
        <p:spPr/>
        <p:txBody>
          <a:bodyPr/>
          <a:lstStyle/>
          <a:p>
            <a:fld id="{1B1D025B-ACD2-45C1-B156-1DDB470CE319}" type="slidenum">
              <a:rPr lang="en-GB" smtClean="0"/>
              <a:t>9</a:t>
            </a:fld>
            <a:endParaRPr lang="en-GB"/>
          </a:p>
        </p:txBody>
      </p:sp>
      <p:sp>
        <p:nvSpPr>
          <p:cNvPr id="5" name="Platshållare för datum 4"/>
          <p:cNvSpPr>
            <a:spLocks noGrp="1"/>
          </p:cNvSpPr>
          <p:nvPr>
            <p:ph type="dt" idx="1"/>
          </p:nvPr>
        </p:nvSpPr>
        <p:spPr/>
        <p:txBody>
          <a:bodyPr/>
          <a:lstStyle/>
          <a:p>
            <a:fld id="{ACAA15F5-C016-4025-B725-CE1BBB916486}" type="datetime1">
              <a:rPr lang="en-GB" smtClean="0"/>
              <a:t>08/10/2025</a:t>
            </a:fld>
            <a:endParaRPr lang="en-GB"/>
          </a:p>
        </p:txBody>
      </p:sp>
      <p:sp>
        <p:nvSpPr>
          <p:cNvPr id="6" name="Platshållare för sidhuvud 5"/>
          <p:cNvSpPr>
            <a:spLocks noGrp="1"/>
          </p:cNvSpPr>
          <p:nvPr>
            <p:ph type="hdr" sz="quarter"/>
          </p:nvPr>
        </p:nvSpPr>
        <p:spPr/>
        <p:txBody>
          <a:bodyPr/>
          <a:lstStyle/>
          <a:p>
            <a:endParaRPr lang="en-GB"/>
          </a:p>
        </p:txBody>
      </p:sp>
      <p:sp>
        <p:nvSpPr>
          <p:cNvPr id="7" name="Platshållare för sidfot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57489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err="1">
                <a:solidFill>
                  <a:srgbClr val="000000"/>
                </a:solidFill>
                <a:effectLst/>
                <a:latin typeface="Gotham Rounded Light"/>
                <a:ea typeface="Times New Roman" panose="02020603050405020304" pitchFamily="18" charset="0"/>
                <a:cs typeface="Times New Roman" panose="02020603050405020304" pitchFamily="18" charset="0"/>
              </a:rPr>
              <a:t>Nudging</a:t>
            </a:r>
            <a:r>
              <a:rPr lang="sv-SE" sz="1800" dirty="0">
                <a:solidFill>
                  <a:srgbClr val="000000"/>
                </a:solidFill>
                <a:effectLst/>
                <a:latin typeface="Gotham Rounded Light"/>
                <a:ea typeface="Times New Roman" panose="02020603050405020304" pitchFamily="18" charset="0"/>
                <a:cs typeface="Times New Roman" panose="02020603050405020304" pitchFamily="18" charset="0"/>
              </a:rPr>
              <a:t> är ett sätt att påverka beteenden genom små justeringar i situationer där beslut fattas. Målet är att underlätta för människor och främja både deras och samhällets välfärd. </a:t>
            </a:r>
            <a:r>
              <a:rPr lang="sv-SE" sz="1800" dirty="0" err="1">
                <a:solidFill>
                  <a:srgbClr val="000000"/>
                </a:solidFill>
                <a:effectLst/>
                <a:latin typeface="Gotham Rounded Light"/>
                <a:ea typeface="Times New Roman" panose="02020603050405020304" pitchFamily="18" charset="0"/>
                <a:cs typeface="Times New Roman" panose="02020603050405020304" pitchFamily="18" charset="0"/>
              </a:rPr>
              <a:t>Nudging</a:t>
            </a:r>
            <a:r>
              <a:rPr lang="sv-SE" sz="1800" dirty="0">
                <a:solidFill>
                  <a:srgbClr val="000000"/>
                </a:solidFill>
                <a:effectLst/>
                <a:latin typeface="Gotham Rounded Light"/>
                <a:ea typeface="Times New Roman" panose="02020603050405020304" pitchFamily="18" charset="0"/>
                <a:cs typeface="Times New Roman" panose="02020603050405020304" pitchFamily="18" charset="0"/>
              </a:rPr>
              <a:t> kan liknas vid en 'vänlig knuff i rätt riktning'. Det är viktigt att betona att inte alla insatser för att påverka beteenden är </a:t>
            </a:r>
            <a:r>
              <a:rPr lang="sv-SE" sz="1800" dirty="0" err="1">
                <a:solidFill>
                  <a:srgbClr val="000000"/>
                </a:solidFill>
                <a:effectLst/>
                <a:latin typeface="Gotham Rounded Light"/>
                <a:ea typeface="Times New Roman" panose="02020603050405020304" pitchFamily="18" charset="0"/>
                <a:cs typeface="Times New Roman" panose="02020603050405020304" pitchFamily="18" charset="0"/>
              </a:rPr>
              <a:t>nudging</a:t>
            </a:r>
            <a:r>
              <a:rPr lang="sv-SE" sz="1800" dirty="0">
                <a:solidFill>
                  <a:srgbClr val="000000"/>
                </a:solidFill>
                <a:effectLst/>
                <a:latin typeface="Gotham Rounded Light"/>
                <a:ea typeface="Times New Roman" panose="02020603050405020304" pitchFamily="18" charset="0"/>
                <a:cs typeface="Times New Roman" panose="02020603050405020304" pitchFamily="18" charset="0"/>
              </a:rPr>
              <a:t>. För att räknas som </a:t>
            </a:r>
            <a:r>
              <a:rPr lang="sv-SE" sz="1800" dirty="0" err="1">
                <a:solidFill>
                  <a:srgbClr val="000000"/>
                </a:solidFill>
                <a:effectLst/>
                <a:latin typeface="Gotham Rounded Light"/>
                <a:ea typeface="Times New Roman" panose="02020603050405020304" pitchFamily="18" charset="0"/>
                <a:cs typeface="Times New Roman" panose="02020603050405020304" pitchFamily="18" charset="0"/>
              </a:rPr>
              <a:t>nudging</a:t>
            </a:r>
            <a:r>
              <a:rPr lang="sv-SE" sz="1800" dirty="0">
                <a:solidFill>
                  <a:srgbClr val="000000"/>
                </a:solidFill>
                <a:effectLst/>
                <a:latin typeface="Gotham Rounded Light"/>
                <a:ea typeface="Times New Roman" panose="02020603050405020304" pitchFamily="18" charset="0"/>
                <a:cs typeface="Times New Roman" panose="02020603050405020304" pitchFamily="18" charset="0"/>
              </a:rPr>
              <a:t> får insatsen inte använda pengar som lockelse eller begränsa människors valfrihet. Ett huvudbudskap inom </a:t>
            </a:r>
            <a:r>
              <a:rPr lang="sv-SE" sz="1800" dirty="0" err="1">
                <a:solidFill>
                  <a:srgbClr val="000000"/>
                </a:solidFill>
                <a:effectLst/>
                <a:latin typeface="Gotham Rounded Light"/>
                <a:ea typeface="Times New Roman" panose="02020603050405020304" pitchFamily="18" charset="0"/>
                <a:cs typeface="Times New Roman" panose="02020603050405020304" pitchFamily="18" charset="0"/>
              </a:rPr>
              <a:t>nudging</a:t>
            </a:r>
            <a:r>
              <a:rPr lang="sv-SE" sz="1800" dirty="0">
                <a:solidFill>
                  <a:srgbClr val="000000"/>
                </a:solidFill>
                <a:effectLst/>
                <a:latin typeface="Gotham Rounded Light"/>
                <a:ea typeface="Times New Roman" panose="02020603050405020304" pitchFamily="18" charset="0"/>
                <a:cs typeface="Times New Roman" panose="02020603050405020304" pitchFamily="18" charset="0"/>
              </a:rPr>
              <a:t> är att göra det enkelt att göra rätt. </a:t>
            </a:r>
          </a:p>
          <a:p>
            <a:endParaRPr lang="sv-SE" sz="1800" dirty="0">
              <a:solidFill>
                <a:srgbClr val="000000"/>
              </a:solidFill>
              <a:effectLst/>
              <a:latin typeface="Gotham Rounded Light"/>
              <a:cs typeface="Times New Roman" panose="02020603050405020304" pitchFamily="18" charset="0"/>
            </a:endParaRPr>
          </a:p>
          <a:p>
            <a:endParaRPr lang="sv-SE" dirty="0"/>
          </a:p>
          <a:p>
            <a:r>
              <a:rPr lang="sv-SE" dirty="0"/>
              <a:t>En nudge är som en småjustering i miljön som är tänkt att hjälpa dig att göra bra val. Målet är att uppmuntra positiva beteenden utan att ta bort ditt eget val.</a:t>
            </a:r>
          </a:p>
          <a:p>
            <a:endParaRPr lang="sv-SE" dirty="0"/>
          </a:p>
          <a:p>
            <a:r>
              <a:rPr lang="sv-SE" b="0" i="0" dirty="0" err="1">
                <a:solidFill>
                  <a:srgbClr val="0F0F0F"/>
                </a:solidFill>
                <a:effectLst/>
                <a:latin typeface="Söhne"/>
              </a:rPr>
              <a:t>nderar</a:t>
            </a:r>
            <a:r>
              <a:rPr lang="sv-SE" b="0" i="0" dirty="0">
                <a:solidFill>
                  <a:srgbClr val="0F0F0F"/>
                </a:solidFill>
                <a:effectLst/>
                <a:latin typeface="Söhne"/>
              </a:rPr>
              <a:t> att ge för mycket vikt åt de omedelbara fördelarna och undervärdera de större fördelarna som kan uppnås på längre sikt</a:t>
            </a:r>
            <a:endParaRPr lang="sv-SE" dirty="0"/>
          </a:p>
        </p:txBody>
      </p:sp>
      <p:sp>
        <p:nvSpPr>
          <p:cNvPr id="4" name="Platshållare för bildnummer 3"/>
          <p:cNvSpPr>
            <a:spLocks noGrp="1"/>
          </p:cNvSpPr>
          <p:nvPr>
            <p:ph type="sldNum" sz="quarter" idx="5"/>
          </p:nvPr>
        </p:nvSpPr>
        <p:spPr/>
        <p:txBody>
          <a:bodyPr/>
          <a:lstStyle/>
          <a:p>
            <a:fld id="{1B1D025B-ACD2-45C1-B156-1DDB470CE319}" type="slidenum">
              <a:rPr lang="en-GB" smtClean="0"/>
              <a:t>10</a:t>
            </a:fld>
            <a:endParaRPr lang="en-GB"/>
          </a:p>
        </p:txBody>
      </p:sp>
      <p:sp>
        <p:nvSpPr>
          <p:cNvPr id="5" name="Platshållare för datum 4"/>
          <p:cNvSpPr>
            <a:spLocks noGrp="1"/>
          </p:cNvSpPr>
          <p:nvPr>
            <p:ph type="dt" idx="1"/>
          </p:nvPr>
        </p:nvSpPr>
        <p:spPr/>
        <p:txBody>
          <a:bodyPr/>
          <a:lstStyle/>
          <a:p>
            <a:fld id="{ACAA15F5-C016-4025-B725-CE1BBB916486}" type="datetime1">
              <a:rPr lang="en-GB" smtClean="0"/>
              <a:t>08/10/2025</a:t>
            </a:fld>
            <a:endParaRPr lang="en-GB"/>
          </a:p>
        </p:txBody>
      </p:sp>
      <p:sp>
        <p:nvSpPr>
          <p:cNvPr id="6" name="Platshållare för sidhuvud 5"/>
          <p:cNvSpPr>
            <a:spLocks noGrp="1"/>
          </p:cNvSpPr>
          <p:nvPr>
            <p:ph type="hdr" sz="quarter"/>
          </p:nvPr>
        </p:nvSpPr>
        <p:spPr/>
        <p:txBody>
          <a:bodyPr/>
          <a:lstStyle/>
          <a:p>
            <a:endParaRPr lang="en-GB"/>
          </a:p>
        </p:txBody>
      </p:sp>
      <p:sp>
        <p:nvSpPr>
          <p:cNvPr id="7" name="Platshållare för sidfot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393672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841C78AF-77EE-8146-868A-7BEA0BB9E5F5}" type="slidenum">
              <a:rPr lang="sv-SE" smtClean="0"/>
              <a:t>11</a:t>
            </a:fld>
            <a:endParaRPr lang="sv-SE"/>
          </a:p>
        </p:txBody>
      </p:sp>
    </p:spTree>
    <p:extLst>
      <p:ext uri="{BB962C8B-B14F-4D97-AF65-F5344CB8AC3E}">
        <p14:creationId xmlns:p14="http://schemas.microsoft.com/office/powerpoint/2010/main" val="3596231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p:bg>
      <p:bgPr>
        <a:solidFill>
          <a:schemeClr val="tx2"/>
        </a:solidFill>
        <a:effectLst/>
      </p:bgPr>
    </p:bg>
    <p:spTree>
      <p:nvGrpSpPr>
        <p:cNvPr id="1" name=""/>
        <p:cNvGrpSpPr/>
        <p:nvPr/>
      </p:nvGrpSpPr>
      <p:grpSpPr>
        <a:xfrm>
          <a:off x="0" y="0"/>
          <a:ext cx="0" cy="0"/>
          <a:chOff x="0" y="0"/>
          <a:chExt cx="0" cy="0"/>
        </a:xfrm>
      </p:grpSpPr>
      <p:pic>
        <p:nvPicPr>
          <p:cNvPr id="5" name="Picture 4" descr="log_vit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2296" y="3578111"/>
            <a:ext cx="4067408" cy="1840394"/>
          </a:xfrm>
          <a:prstGeom prst="rect">
            <a:avLst/>
          </a:prstGeom>
        </p:spPr>
      </p:pic>
      <p:sp>
        <p:nvSpPr>
          <p:cNvPr id="6" name="Underrubrik 2"/>
          <p:cNvSpPr>
            <a:spLocks noGrp="1"/>
          </p:cNvSpPr>
          <p:nvPr>
            <p:ph type="subTitle" idx="1" hasCustomPrompt="1"/>
          </p:nvPr>
        </p:nvSpPr>
        <p:spPr>
          <a:xfrm>
            <a:off x="1524000" y="2113755"/>
            <a:ext cx="9144000" cy="584371"/>
          </a:xfrm>
        </p:spPr>
        <p:txBody>
          <a:bodyPr>
            <a:normAutofit/>
          </a:bodyPr>
          <a:lstStyle>
            <a:lvl1pPr marL="0" indent="0" algn="ctr">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Presentatör och datum</a:t>
            </a:r>
          </a:p>
        </p:txBody>
      </p:sp>
      <p:sp>
        <p:nvSpPr>
          <p:cNvPr id="9" name="Rubrik 6"/>
          <p:cNvSpPr>
            <a:spLocks noGrp="1"/>
          </p:cNvSpPr>
          <p:nvPr>
            <p:ph type="title" hasCustomPrompt="1"/>
          </p:nvPr>
        </p:nvSpPr>
        <p:spPr>
          <a:xfrm>
            <a:off x="838200" y="1275328"/>
            <a:ext cx="10515600" cy="684101"/>
          </a:xfrm>
        </p:spPr>
        <p:txBody>
          <a:bodyPr/>
          <a:lstStyle>
            <a:lvl1pPr algn="ctr">
              <a:defRPr>
                <a:solidFill>
                  <a:schemeClr val="bg1"/>
                </a:solidFill>
              </a:defRPr>
            </a:lvl1pPr>
          </a:lstStyle>
          <a:p>
            <a:r>
              <a:rPr lang="sv-SE"/>
              <a:t>PRESENTATIONS RUBRIK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å grundsida">
    <p:bg>
      <p:bgPr>
        <a:solidFill>
          <a:srgbClr val="55565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lbild bak grundsida">
    <p:bg>
      <p:bgPr>
        <a:solidFill>
          <a:schemeClr val="bg1"/>
        </a:solidFill>
        <a:effectLst/>
      </p:bgPr>
    </p:bg>
    <p:spTree>
      <p:nvGrpSpPr>
        <p:cNvPr id="1" name=""/>
        <p:cNvGrpSpPr/>
        <p:nvPr/>
      </p:nvGrpSpPr>
      <p:grpSpPr>
        <a:xfrm>
          <a:off x="0" y="0"/>
          <a:ext cx="0" cy="0"/>
          <a:chOff x="0" y="0"/>
          <a:chExt cx="0" cy="0"/>
        </a:xfrm>
      </p:grpSpPr>
      <p:sp>
        <p:nvSpPr>
          <p:cNvPr id="4" name="Platshållare för bild 3"/>
          <p:cNvSpPr>
            <a:spLocks noGrp="1"/>
          </p:cNvSpPr>
          <p:nvPr>
            <p:ph type="pic" sz="quarter" idx="12"/>
          </p:nvPr>
        </p:nvSpPr>
        <p:spPr>
          <a:xfrm>
            <a:off x="0" y="0"/>
            <a:ext cx="12192000" cy="6858000"/>
          </a:xfrm>
        </p:spPr>
        <p:txBody>
          <a:bodyPr/>
          <a:lstStyle/>
          <a:p>
            <a:r>
              <a:rPr lang="sv-SE"/>
              <a:t>Klicka på ikonen för att lägga till en bild</a:t>
            </a:r>
          </a:p>
        </p:txBody>
      </p:sp>
      <p:pic>
        <p:nvPicPr>
          <p:cNvPr id="6" name="Picture 7" descr="logvit.png"/>
          <p:cNvPicPr>
            <a:picLocks noChangeAspect="1"/>
          </p:cNvPicPr>
          <p:nvPr userDrawn="1"/>
        </p:nvPicPr>
        <p:blipFill>
          <a:blip r:embed="rId2" cstate="screen">
            <a:alphaModFix amt="99000"/>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
        <p:nvSpPr>
          <p:cNvPr id="2" name="Rubrik 1"/>
          <p:cNvSpPr>
            <a:spLocks noGrp="1"/>
          </p:cNvSpPr>
          <p:nvPr>
            <p:ph type="title" hasCustomPrompt="1"/>
          </p:nvPr>
        </p:nvSpPr>
        <p:spPr>
          <a:xfrm>
            <a:off x="507234" y="512763"/>
            <a:ext cx="11168829" cy="637410"/>
          </a:xfrm>
        </p:spPr>
        <p:txBody>
          <a:bodyPr/>
          <a:lstStyle>
            <a:lvl1pPr>
              <a:defRPr>
                <a:solidFill>
                  <a:schemeClr val="bg1"/>
                </a:solidFill>
              </a:defRPr>
            </a:lvl1pPr>
          </a:lstStyle>
          <a:p>
            <a:r>
              <a:rPr lang="sv-SE"/>
              <a:t>Rubrik</a:t>
            </a:r>
          </a:p>
        </p:txBody>
      </p:sp>
      <p:sp>
        <p:nvSpPr>
          <p:cNvPr id="13" name="Platshållare för text 12"/>
          <p:cNvSpPr>
            <a:spLocks noGrp="1"/>
          </p:cNvSpPr>
          <p:nvPr>
            <p:ph type="body" sz="quarter" idx="11"/>
          </p:nvPr>
        </p:nvSpPr>
        <p:spPr>
          <a:xfrm>
            <a:off x="515937" y="1397530"/>
            <a:ext cx="11160126"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4913963"/>
            <a:ext cx="9144000" cy="1527658"/>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Förnamn Efternamn</a:t>
            </a:r>
            <a:br>
              <a:rPr lang="sv-SE"/>
            </a:br>
            <a:r>
              <a:rPr lang="sv-SE" err="1"/>
              <a:t>Mobilnr</a:t>
            </a:r>
            <a:r>
              <a:rPr lang="sv-SE"/>
              <a:t>, </a:t>
            </a:r>
            <a:r>
              <a:rPr lang="sv-SE" err="1"/>
              <a:t>Telefonnr</a:t>
            </a:r>
            <a:r>
              <a:rPr lang="sv-SE"/>
              <a:t>, e-postadress</a:t>
            </a:r>
            <a:br>
              <a:rPr lang="sv-SE"/>
            </a:br>
            <a:r>
              <a:rPr lang="sv-SE" err="1"/>
              <a:t>avfallsverige.se</a:t>
            </a:r>
            <a:endParaRPr lang="sv-SE"/>
          </a:p>
        </p:txBody>
      </p:sp>
      <p:pic>
        <p:nvPicPr>
          <p:cNvPr id="5"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53597" y="1444510"/>
            <a:ext cx="5084778" cy="2300175"/>
          </a:xfrm>
          <a:prstGeom prst="rect">
            <a:avLst/>
          </a:prstGeom>
        </p:spPr>
      </p:pic>
      <p:sp>
        <p:nvSpPr>
          <p:cNvPr id="6" name="textruta 5"/>
          <p:cNvSpPr txBox="1"/>
          <p:nvPr userDrawn="1"/>
        </p:nvSpPr>
        <p:spPr>
          <a:xfrm>
            <a:off x="5206524" y="4329592"/>
            <a:ext cx="1778924" cy="523220"/>
          </a:xfrm>
          <a:prstGeom prst="rect">
            <a:avLst/>
          </a:prstGeom>
          <a:noFill/>
        </p:spPr>
        <p:txBody>
          <a:bodyPr wrap="square" rtlCol="0">
            <a:spAutoFit/>
          </a:bodyPr>
          <a:lstStyle/>
          <a:p>
            <a:pPr algn="ctr"/>
            <a:r>
              <a:rPr lang="sv-SE" sz="2800" b="1">
                <a:solidFill>
                  <a:schemeClr val="bg2"/>
                </a:solidFill>
              </a:rPr>
              <a:t>TACK!</a:t>
            </a:r>
            <a:endParaRPr lang="sv-SE" sz="2400" b="1">
              <a:solidFill>
                <a:schemeClr val="bg2"/>
              </a:solidFill>
            </a:endParaRPr>
          </a:p>
        </p:txBody>
      </p:sp>
    </p:spTree>
    <p:extLst>
      <p:ext uri="{BB962C8B-B14F-4D97-AF65-F5344CB8AC3E}">
        <p14:creationId xmlns:p14="http://schemas.microsoft.com/office/powerpoint/2010/main" val="1982089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4913963"/>
            <a:ext cx="9144000" cy="1527658"/>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Förnamn Efternamn</a:t>
            </a:r>
            <a:br>
              <a:rPr lang="sv-SE"/>
            </a:br>
            <a:r>
              <a:rPr lang="sv-SE" err="1"/>
              <a:t>Mobilnr</a:t>
            </a:r>
            <a:r>
              <a:rPr lang="sv-SE"/>
              <a:t>, </a:t>
            </a:r>
            <a:r>
              <a:rPr lang="sv-SE" err="1"/>
              <a:t>Telefonnr</a:t>
            </a:r>
            <a:r>
              <a:rPr lang="sv-SE"/>
              <a:t>, e-postadress</a:t>
            </a:r>
            <a:br>
              <a:rPr lang="sv-SE"/>
            </a:br>
            <a:r>
              <a:rPr lang="sv-SE" err="1"/>
              <a:t>avfallsverige.se</a:t>
            </a:r>
            <a:endParaRPr lang="sv-SE"/>
          </a:p>
        </p:txBody>
      </p:sp>
      <p:pic>
        <p:nvPicPr>
          <p:cNvPr id="5"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53597" y="1444510"/>
            <a:ext cx="5084778" cy="2300175"/>
          </a:xfrm>
          <a:prstGeom prst="rect">
            <a:avLst/>
          </a:prstGeom>
        </p:spPr>
      </p:pic>
      <p:sp>
        <p:nvSpPr>
          <p:cNvPr id="6" name="textruta 5"/>
          <p:cNvSpPr txBox="1"/>
          <p:nvPr userDrawn="1"/>
        </p:nvSpPr>
        <p:spPr>
          <a:xfrm>
            <a:off x="4645680" y="4329592"/>
            <a:ext cx="2900612" cy="523220"/>
          </a:xfrm>
          <a:prstGeom prst="rect">
            <a:avLst/>
          </a:prstGeom>
          <a:noFill/>
        </p:spPr>
        <p:txBody>
          <a:bodyPr wrap="square" rtlCol="0">
            <a:spAutoFit/>
          </a:bodyPr>
          <a:lstStyle/>
          <a:p>
            <a:pPr algn="ctr"/>
            <a:r>
              <a:rPr lang="sv-SE" sz="2800" b="1">
                <a:solidFill>
                  <a:schemeClr val="bg2"/>
                </a:solidFill>
              </a:rPr>
              <a:t>THANK YOU</a:t>
            </a:r>
            <a:endParaRPr lang="sv-SE" sz="2400" b="1">
              <a:solidFill>
                <a:schemeClr val="bg2"/>
              </a:solidFill>
            </a:endParaRPr>
          </a:p>
        </p:txBody>
      </p:sp>
    </p:spTree>
    <p:extLst>
      <p:ext uri="{BB962C8B-B14F-4D97-AF65-F5344CB8AC3E}">
        <p14:creationId xmlns:p14="http://schemas.microsoft.com/office/powerpoint/2010/main" val="1811005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F6C1ADEE-7B52-423A-9878-0398FEFAF71F}" type="datetime1">
              <a:rPr lang="en-GB" smtClean="0"/>
              <a:t>08/10/2025</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1065475506"/>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8A4F6F59-6CB3-4166-9CD8-0F5BCD967261}" type="datetime1">
              <a:rPr lang="en-GB" smtClean="0"/>
              <a:t>08/10/2025</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181681056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parts">
    <p:spTree>
      <p:nvGrpSpPr>
        <p:cNvPr id="1" name=""/>
        <p:cNvGrpSpPr/>
        <p:nvPr/>
      </p:nvGrpSpPr>
      <p:grpSpPr>
        <a:xfrm>
          <a:off x="0" y="0"/>
          <a:ext cx="0" cy="0"/>
          <a:chOff x="0" y="0"/>
          <a:chExt cx="0" cy="0"/>
        </a:xfrm>
      </p:grpSpPr>
      <p:sp>
        <p:nvSpPr>
          <p:cNvPr id="2" name="Rubrik 1"/>
          <p:cNvSpPr>
            <a:spLocks noGrp="1"/>
          </p:cNvSpPr>
          <p:nvPr>
            <p:ph type="title"/>
          </p:nvPr>
        </p:nvSpPr>
        <p:spPr>
          <a:xfrm>
            <a:off x="335733" y="730927"/>
            <a:ext cx="11520536" cy="955672"/>
          </a:xfrm>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350291" y="1775735"/>
            <a:ext cx="5529809" cy="4351338"/>
          </a:xfrm>
        </p:spPr>
        <p:txBody>
          <a:bodyPr/>
          <a:lstStyle>
            <a:lvl2pPr>
              <a:defRPr/>
            </a:lvl2pPr>
            <a:lvl3pPr>
              <a:defRPr/>
            </a:lvl3pPr>
          </a:lstStyle>
          <a:p>
            <a:pPr lvl="0"/>
            <a:r>
              <a:rPr lang="sv-SE"/>
              <a:t>Klicka här för att ändra format på bakgrundstexten</a:t>
            </a:r>
          </a:p>
          <a:p>
            <a:pPr lvl="1"/>
            <a:r>
              <a:rPr lang="sv-SE"/>
              <a:t>Nivå två</a:t>
            </a:r>
          </a:p>
          <a:p>
            <a:pPr lvl="2"/>
            <a:r>
              <a:rPr lang="sv-SE"/>
              <a:t>Nivå tre</a:t>
            </a:r>
          </a:p>
        </p:txBody>
      </p:sp>
      <p:sp>
        <p:nvSpPr>
          <p:cNvPr id="4" name="Platshållare för innehåll 3"/>
          <p:cNvSpPr>
            <a:spLocks noGrp="1"/>
          </p:cNvSpPr>
          <p:nvPr>
            <p:ph sz="half" idx="2"/>
          </p:nvPr>
        </p:nvSpPr>
        <p:spPr>
          <a:xfrm>
            <a:off x="6341020" y="1775735"/>
            <a:ext cx="5529809" cy="4351338"/>
          </a:xfrm>
        </p:spPr>
        <p:txBody>
          <a:bodyPr/>
          <a:lstStyle/>
          <a:p>
            <a:pPr lvl="0"/>
            <a:r>
              <a:rPr lang="sv-SE"/>
              <a:t>Klicka här för att ändra format på bakgrundstexten</a:t>
            </a:r>
          </a:p>
          <a:p>
            <a:pPr lvl="1"/>
            <a:r>
              <a:rPr lang="sv-SE"/>
              <a:t>Nivå två</a:t>
            </a:r>
          </a:p>
          <a:p>
            <a:pPr lvl="2"/>
            <a:r>
              <a:rPr lang="sv-SE"/>
              <a:t>Nivå tre</a:t>
            </a:r>
          </a:p>
        </p:txBody>
      </p:sp>
      <p:sp>
        <p:nvSpPr>
          <p:cNvPr id="5" name="Platshållare för sidfot 4">
            <a:extLst>
              <a:ext uri="{FF2B5EF4-FFF2-40B4-BE49-F238E27FC236}">
                <a16:creationId xmlns:a16="http://schemas.microsoft.com/office/drawing/2014/main" id="{81B895B7-D172-F7A7-9F07-53704275A2F4}"/>
              </a:ext>
            </a:extLst>
          </p:cNvPr>
          <p:cNvSpPr>
            <a:spLocks noGrp="1"/>
          </p:cNvSpPr>
          <p:nvPr>
            <p:ph type="ftr" sz="quarter" idx="10"/>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5BEEFBA1-4B27-8D89-A719-61451AE40AAA}"/>
              </a:ext>
            </a:extLst>
          </p:cNvPr>
          <p:cNvSpPr>
            <a:spLocks noGrp="1"/>
          </p:cNvSpPr>
          <p:nvPr>
            <p:ph type="sldNum" sz="quarter" idx="11"/>
          </p:nvPr>
        </p:nvSpPr>
        <p:spPr/>
        <p:txBody>
          <a:bodyPr/>
          <a:lstStyle>
            <a:lvl1pPr>
              <a:defRPr/>
            </a:lvl1pPr>
          </a:lstStyle>
          <a:p>
            <a:pPr>
              <a:defRPr/>
            </a:pPr>
            <a:fld id="{30AA30EB-7DAC-48E4-8D93-1A46234DF942}" type="slidenum">
              <a:rPr lang="sv-SE"/>
              <a:pPr>
                <a:defRPr/>
              </a:pPr>
              <a:t>‹#›</a:t>
            </a:fld>
            <a:endParaRPr lang="sv-SE" dirty="0"/>
          </a:p>
        </p:txBody>
      </p:sp>
    </p:spTree>
    <p:extLst>
      <p:ext uri="{BB962C8B-B14F-4D97-AF65-F5344CB8AC3E}">
        <p14:creationId xmlns:p14="http://schemas.microsoft.com/office/powerpoint/2010/main" val="1435492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iv För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2113755"/>
            <a:ext cx="9144000" cy="584371"/>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Presentatör och datum</a:t>
            </a:r>
          </a:p>
        </p:txBody>
      </p:sp>
      <p:sp>
        <p:nvSpPr>
          <p:cNvPr id="7" name="Rubrik 6"/>
          <p:cNvSpPr>
            <a:spLocks noGrp="1"/>
          </p:cNvSpPr>
          <p:nvPr>
            <p:ph type="title" hasCustomPrompt="1"/>
          </p:nvPr>
        </p:nvSpPr>
        <p:spPr>
          <a:xfrm>
            <a:off x="838200" y="1275328"/>
            <a:ext cx="10515600" cy="684101"/>
          </a:xfrm>
        </p:spPr>
        <p:txBody>
          <a:bodyPr/>
          <a:lstStyle>
            <a:lvl1pPr algn="ctr">
              <a:defRPr>
                <a:solidFill>
                  <a:schemeClr val="bg2"/>
                </a:solidFill>
              </a:defRPr>
            </a:lvl1pPr>
          </a:lstStyle>
          <a:p>
            <a:r>
              <a:rPr lang="sv-SE"/>
              <a:t>PRESENTATIONS RUBRIK</a:t>
            </a:r>
          </a:p>
        </p:txBody>
      </p:sp>
      <p:pic>
        <p:nvPicPr>
          <p:cNvPr id="8"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5225" y="3578111"/>
            <a:ext cx="4068384" cy="1840394"/>
          </a:xfrm>
          <a:prstGeom prst="rect">
            <a:avLst/>
          </a:prstGeom>
        </p:spPr>
      </p:pic>
    </p:spTree>
    <p:extLst>
      <p:ext uri="{BB962C8B-B14F-4D97-AF65-F5344CB8AC3E}">
        <p14:creationId xmlns:p14="http://schemas.microsoft.com/office/powerpoint/2010/main" val="173623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t grundsid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tx2"/>
                </a:solidFill>
              </a:defRPr>
            </a:lvl1pPr>
          </a:lstStyle>
          <a:p>
            <a:r>
              <a:rPr lang="sv-SE"/>
              <a:t>Rubrik</a:t>
            </a:r>
          </a:p>
        </p:txBody>
      </p:sp>
      <p:pic>
        <p:nvPicPr>
          <p:cNvPr id="5" name="Picture 4" descr="log_green_lig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158"/>
          </a:xfrm>
          <a:prstGeom prst="rect">
            <a:avLst/>
          </a:prstGeom>
        </p:spPr>
      </p:pic>
      <p:sp>
        <p:nvSpPr>
          <p:cNvPr id="13" name="Platshållare för text 12"/>
          <p:cNvSpPr>
            <a:spLocks noGrp="1"/>
          </p:cNvSpPr>
          <p:nvPr>
            <p:ph type="body" sz="quarter" idx="11"/>
          </p:nvPr>
        </p:nvSpPr>
        <p:spPr>
          <a:xfrm>
            <a:off x="515937" y="1397530"/>
            <a:ext cx="7008123" cy="4258203"/>
          </a:xfrm>
        </p:spPr>
        <p:txBody>
          <a:bodyPr>
            <a:normAutofit/>
          </a:bodyPr>
          <a:lstStyle>
            <a:lvl1pPr>
              <a:defRPr sz="2000">
                <a:solidFill>
                  <a:schemeClr val="tx2"/>
                </a:solidFill>
              </a:defRPr>
            </a:lvl1pPr>
            <a:lvl2pPr>
              <a:defRPr sz="200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normAutofit/>
          </a:bodyPr>
          <a:lstStyle>
            <a:lvl1pPr>
              <a:defRPr sz="2000"/>
            </a:lvl1pPr>
          </a:lstStyle>
          <a:p>
            <a:r>
              <a:rPr lang="sv-SE"/>
              <a:t>Klicka på ikonen för att lägga till en bild</a:t>
            </a:r>
          </a:p>
        </p:txBody>
      </p:sp>
    </p:spTree>
    <p:extLst>
      <p:ext uri="{BB962C8B-B14F-4D97-AF65-F5344CB8AC3E}">
        <p14:creationId xmlns:p14="http://schemas.microsoft.com/office/powerpoint/2010/main" val="669415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ön grundsida">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å grundsida">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öd grundsida">
    <p:bg>
      <p:bgPr>
        <a:solidFill>
          <a:schemeClr val="accent6"/>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jusblå grundsida">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nröd grundsida">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jusgrön grundsida">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tags" Target="../tags/tag24.xml"/><Relationship Id="rId117" Type="http://schemas.openxmlformats.org/officeDocument/2006/relationships/tags" Target="../tags/tag115.xml"/><Relationship Id="rId21" Type="http://schemas.openxmlformats.org/officeDocument/2006/relationships/tags" Target="../tags/tag19.xml"/><Relationship Id="rId42" Type="http://schemas.openxmlformats.org/officeDocument/2006/relationships/tags" Target="../tags/tag40.xml"/><Relationship Id="rId47" Type="http://schemas.openxmlformats.org/officeDocument/2006/relationships/tags" Target="../tags/tag45.xml"/><Relationship Id="rId63" Type="http://schemas.openxmlformats.org/officeDocument/2006/relationships/tags" Target="../tags/tag61.xml"/><Relationship Id="rId68" Type="http://schemas.openxmlformats.org/officeDocument/2006/relationships/tags" Target="../tags/tag66.xml"/><Relationship Id="rId84" Type="http://schemas.openxmlformats.org/officeDocument/2006/relationships/tags" Target="../tags/tag82.xml"/><Relationship Id="rId89" Type="http://schemas.openxmlformats.org/officeDocument/2006/relationships/tags" Target="../tags/tag87.xml"/><Relationship Id="rId112" Type="http://schemas.openxmlformats.org/officeDocument/2006/relationships/tags" Target="../tags/tag110.xml"/><Relationship Id="rId16" Type="http://schemas.openxmlformats.org/officeDocument/2006/relationships/tags" Target="../tags/tag14.xml"/><Relationship Id="rId107" Type="http://schemas.openxmlformats.org/officeDocument/2006/relationships/tags" Target="../tags/tag105.xml"/><Relationship Id="rId11" Type="http://schemas.openxmlformats.org/officeDocument/2006/relationships/tags" Target="../tags/tag9.xml"/><Relationship Id="rId32" Type="http://schemas.openxmlformats.org/officeDocument/2006/relationships/tags" Target="../tags/tag30.xml"/><Relationship Id="rId37" Type="http://schemas.openxmlformats.org/officeDocument/2006/relationships/tags" Target="../tags/tag35.xml"/><Relationship Id="rId53" Type="http://schemas.openxmlformats.org/officeDocument/2006/relationships/tags" Target="../tags/tag51.xml"/><Relationship Id="rId58" Type="http://schemas.openxmlformats.org/officeDocument/2006/relationships/tags" Target="../tags/tag56.xml"/><Relationship Id="rId74" Type="http://schemas.openxmlformats.org/officeDocument/2006/relationships/tags" Target="../tags/tag72.xml"/><Relationship Id="rId79" Type="http://schemas.openxmlformats.org/officeDocument/2006/relationships/tags" Target="../tags/tag77.xml"/><Relationship Id="rId102" Type="http://schemas.openxmlformats.org/officeDocument/2006/relationships/tags" Target="../tags/tag100.xml"/><Relationship Id="rId123" Type="http://schemas.openxmlformats.org/officeDocument/2006/relationships/tags" Target="../tags/tag121.xml"/><Relationship Id="rId5" Type="http://schemas.openxmlformats.org/officeDocument/2006/relationships/tags" Target="../tags/tag3.xml"/><Relationship Id="rId90" Type="http://schemas.openxmlformats.org/officeDocument/2006/relationships/tags" Target="../tags/tag88.xml"/><Relationship Id="rId95" Type="http://schemas.openxmlformats.org/officeDocument/2006/relationships/tags" Target="../tags/tag93.xml"/><Relationship Id="rId22" Type="http://schemas.openxmlformats.org/officeDocument/2006/relationships/tags" Target="../tags/tag20.xml"/><Relationship Id="rId27" Type="http://schemas.openxmlformats.org/officeDocument/2006/relationships/tags" Target="../tags/tag25.xml"/><Relationship Id="rId43" Type="http://schemas.openxmlformats.org/officeDocument/2006/relationships/tags" Target="../tags/tag41.xml"/><Relationship Id="rId48" Type="http://schemas.openxmlformats.org/officeDocument/2006/relationships/tags" Target="../tags/tag46.xml"/><Relationship Id="rId64" Type="http://schemas.openxmlformats.org/officeDocument/2006/relationships/tags" Target="../tags/tag62.xml"/><Relationship Id="rId69" Type="http://schemas.openxmlformats.org/officeDocument/2006/relationships/tags" Target="../tags/tag67.xml"/><Relationship Id="rId113" Type="http://schemas.openxmlformats.org/officeDocument/2006/relationships/tags" Target="../tags/tag111.xml"/><Relationship Id="rId118" Type="http://schemas.openxmlformats.org/officeDocument/2006/relationships/tags" Target="../tags/tag116.xml"/><Relationship Id="rId80" Type="http://schemas.openxmlformats.org/officeDocument/2006/relationships/tags" Target="../tags/tag78.xml"/><Relationship Id="rId85" Type="http://schemas.openxmlformats.org/officeDocument/2006/relationships/tags" Target="../tags/tag83.xml"/><Relationship Id="rId12" Type="http://schemas.openxmlformats.org/officeDocument/2006/relationships/tags" Target="../tags/tag10.xml"/><Relationship Id="rId17" Type="http://schemas.openxmlformats.org/officeDocument/2006/relationships/tags" Target="../tags/tag15.xml"/><Relationship Id="rId33" Type="http://schemas.openxmlformats.org/officeDocument/2006/relationships/tags" Target="../tags/tag31.xml"/><Relationship Id="rId38" Type="http://schemas.openxmlformats.org/officeDocument/2006/relationships/tags" Target="../tags/tag36.xml"/><Relationship Id="rId59" Type="http://schemas.openxmlformats.org/officeDocument/2006/relationships/tags" Target="../tags/tag57.xml"/><Relationship Id="rId103" Type="http://schemas.openxmlformats.org/officeDocument/2006/relationships/tags" Target="../tags/tag101.xml"/><Relationship Id="rId108" Type="http://schemas.openxmlformats.org/officeDocument/2006/relationships/tags" Target="../tags/tag106.xml"/><Relationship Id="rId124" Type="http://schemas.openxmlformats.org/officeDocument/2006/relationships/tags" Target="../tags/tag122.xml"/><Relationship Id="rId54" Type="http://schemas.openxmlformats.org/officeDocument/2006/relationships/tags" Target="../tags/tag52.xml"/><Relationship Id="rId70" Type="http://schemas.openxmlformats.org/officeDocument/2006/relationships/tags" Target="../tags/tag68.xml"/><Relationship Id="rId75" Type="http://schemas.openxmlformats.org/officeDocument/2006/relationships/tags" Target="../tags/tag73.xml"/><Relationship Id="rId91" Type="http://schemas.openxmlformats.org/officeDocument/2006/relationships/tags" Target="../tags/tag89.xml"/><Relationship Id="rId96" Type="http://schemas.openxmlformats.org/officeDocument/2006/relationships/tags" Target="../tags/tag94.xml"/><Relationship Id="rId1" Type="http://schemas.openxmlformats.org/officeDocument/2006/relationships/slideLayout" Target="../slideLayouts/slideLayout16.xml"/><Relationship Id="rId6" Type="http://schemas.openxmlformats.org/officeDocument/2006/relationships/tags" Target="../tags/tag4.xml"/><Relationship Id="rId23" Type="http://schemas.openxmlformats.org/officeDocument/2006/relationships/tags" Target="../tags/tag21.xml"/><Relationship Id="rId28" Type="http://schemas.openxmlformats.org/officeDocument/2006/relationships/tags" Target="../tags/tag26.xml"/><Relationship Id="rId49" Type="http://schemas.openxmlformats.org/officeDocument/2006/relationships/tags" Target="../tags/tag47.xml"/><Relationship Id="rId114" Type="http://schemas.openxmlformats.org/officeDocument/2006/relationships/tags" Target="../tags/tag112.xml"/><Relationship Id="rId119" Type="http://schemas.openxmlformats.org/officeDocument/2006/relationships/tags" Target="../tags/tag117.xml"/><Relationship Id="rId44" Type="http://schemas.openxmlformats.org/officeDocument/2006/relationships/tags" Target="../tags/tag42.xml"/><Relationship Id="rId60" Type="http://schemas.openxmlformats.org/officeDocument/2006/relationships/tags" Target="../tags/tag58.xml"/><Relationship Id="rId65" Type="http://schemas.openxmlformats.org/officeDocument/2006/relationships/tags" Target="../tags/tag63.xml"/><Relationship Id="rId81" Type="http://schemas.openxmlformats.org/officeDocument/2006/relationships/tags" Target="../tags/tag79.xml"/><Relationship Id="rId86" Type="http://schemas.openxmlformats.org/officeDocument/2006/relationships/tags" Target="../tags/tag84.xml"/><Relationship Id="rId13" Type="http://schemas.openxmlformats.org/officeDocument/2006/relationships/tags" Target="../tags/tag11.xml"/><Relationship Id="rId18" Type="http://schemas.openxmlformats.org/officeDocument/2006/relationships/tags" Target="../tags/tag16.xml"/><Relationship Id="rId39" Type="http://schemas.openxmlformats.org/officeDocument/2006/relationships/tags" Target="../tags/tag37.xml"/><Relationship Id="rId109" Type="http://schemas.openxmlformats.org/officeDocument/2006/relationships/tags" Target="../tags/tag107.xml"/><Relationship Id="rId34" Type="http://schemas.openxmlformats.org/officeDocument/2006/relationships/tags" Target="../tags/tag32.xml"/><Relationship Id="rId50" Type="http://schemas.openxmlformats.org/officeDocument/2006/relationships/tags" Target="../tags/tag48.xml"/><Relationship Id="rId55" Type="http://schemas.openxmlformats.org/officeDocument/2006/relationships/tags" Target="../tags/tag53.xml"/><Relationship Id="rId76" Type="http://schemas.openxmlformats.org/officeDocument/2006/relationships/tags" Target="../tags/tag74.xml"/><Relationship Id="rId97" Type="http://schemas.openxmlformats.org/officeDocument/2006/relationships/tags" Target="../tags/tag95.xml"/><Relationship Id="rId104" Type="http://schemas.openxmlformats.org/officeDocument/2006/relationships/tags" Target="../tags/tag102.xml"/><Relationship Id="rId120" Type="http://schemas.openxmlformats.org/officeDocument/2006/relationships/tags" Target="../tags/tag118.xml"/><Relationship Id="rId125" Type="http://schemas.openxmlformats.org/officeDocument/2006/relationships/tags" Target="../tags/tag123.xml"/><Relationship Id="rId7" Type="http://schemas.openxmlformats.org/officeDocument/2006/relationships/tags" Target="../tags/tag5.xml"/><Relationship Id="rId71" Type="http://schemas.openxmlformats.org/officeDocument/2006/relationships/tags" Target="../tags/tag69.xml"/><Relationship Id="rId92" Type="http://schemas.openxmlformats.org/officeDocument/2006/relationships/tags" Target="../tags/tag90.xml"/><Relationship Id="rId2" Type="http://schemas.openxmlformats.org/officeDocument/2006/relationships/theme" Target="../theme/theme2.xml"/><Relationship Id="rId29" Type="http://schemas.openxmlformats.org/officeDocument/2006/relationships/tags" Target="../tags/tag27.xml"/><Relationship Id="rId24" Type="http://schemas.openxmlformats.org/officeDocument/2006/relationships/tags" Target="../tags/tag22.xml"/><Relationship Id="rId40" Type="http://schemas.openxmlformats.org/officeDocument/2006/relationships/tags" Target="../tags/tag38.xml"/><Relationship Id="rId45" Type="http://schemas.openxmlformats.org/officeDocument/2006/relationships/tags" Target="../tags/tag43.xml"/><Relationship Id="rId66" Type="http://schemas.openxmlformats.org/officeDocument/2006/relationships/tags" Target="../tags/tag64.xml"/><Relationship Id="rId87" Type="http://schemas.openxmlformats.org/officeDocument/2006/relationships/tags" Target="../tags/tag85.xml"/><Relationship Id="rId110" Type="http://schemas.openxmlformats.org/officeDocument/2006/relationships/tags" Target="../tags/tag108.xml"/><Relationship Id="rId115" Type="http://schemas.openxmlformats.org/officeDocument/2006/relationships/tags" Target="../tags/tag113.xml"/><Relationship Id="rId61" Type="http://schemas.openxmlformats.org/officeDocument/2006/relationships/tags" Target="../tags/tag59.xml"/><Relationship Id="rId82" Type="http://schemas.openxmlformats.org/officeDocument/2006/relationships/tags" Target="../tags/tag80.xml"/><Relationship Id="rId19" Type="http://schemas.openxmlformats.org/officeDocument/2006/relationships/tags" Target="../tags/tag17.xml"/><Relationship Id="rId14" Type="http://schemas.openxmlformats.org/officeDocument/2006/relationships/tags" Target="../tags/tag12.xml"/><Relationship Id="rId30" Type="http://schemas.openxmlformats.org/officeDocument/2006/relationships/tags" Target="../tags/tag28.xml"/><Relationship Id="rId35" Type="http://schemas.openxmlformats.org/officeDocument/2006/relationships/tags" Target="../tags/tag33.xml"/><Relationship Id="rId56" Type="http://schemas.openxmlformats.org/officeDocument/2006/relationships/tags" Target="../tags/tag54.xml"/><Relationship Id="rId77" Type="http://schemas.openxmlformats.org/officeDocument/2006/relationships/tags" Target="../tags/tag75.xml"/><Relationship Id="rId100" Type="http://schemas.openxmlformats.org/officeDocument/2006/relationships/tags" Target="../tags/tag98.xml"/><Relationship Id="rId105" Type="http://schemas.openxmlformats.org/officeDocument/2006/relationships/tags" Target="../tags/tag103.xml"/><Relationship Id="rId126" Type="http://schemas.openxmlformats.org/officeDocument/2006/relationships/image" Target="../media/image5.png"/><Relationship Id="rId8" Type="http://schemas.openxmlformats.org/officeDocument/2006/relationships/tags" Target="../tags/tag6.xml"/><Relationship Id="rId51" Type="http://schemas.openxmlformats.org/officeDocument/2006/relationships/tags" Target="../tags/tag49.xml"/><Relationship Id="rId72" Type="http://schemas.openxmlformats.org/officeDocument/2006/relationships/tags" Target="../tags/tag70.xml"/><Relationship Id="rId93" Type="http://schemas.openxmlformats.org/officeDocument/2006/relationships/tags" Target="../tags/tag91.xml"/><Relationship Id="rId98" Type="http://schemas.openxmlformats.org/officeDocument/2006/relationships/tags" Target="../tags/tag96.xml"/><Relationship Id="rId121" Type="http://schemas.openxmlformats.org/officeDocument/2006/relationships/tags" Target="../tags/tag119.xml"/><Relationship Id="rId3" Type="http://schemas.openxmlformats.org/officeDocument/2006/relationships/tags" Target="../tags/tag1.xml"/><Relationship Id="rId25" Type="http://schemas.openxmlformats.org/officeDocument/2006/relationships/tags" Target="../tags/tag23.xml"/><Relationship Id="rId46" Type="http://schemas.openxmlformats.org/officeDocument/2006/relationships/tags" Target="../tags/tag44.xml"/><Relationship Id="rId67" Type="http://schemas.openxmlformats.org/officeDocument/2006/relationships/tags" Target="../tags/tag65.xml"/><Relationship Id="rId116" Type="http://schemas.openxmlformats.org/officeDocument/2006/relationships/tags" Target="../tags/tag114.xml"/><Relationship Id="rId20" Type="http://schemas.openxmlformats.org/officeDocument/2006/relationships/tags" Target="../tags/tag18.xml"/><Relationship Id="rId41" Type="http://schemas.openxmlformats.org/officeDocument/2006/relationships/tags" Target="../tags/tag39.xml"/><Relationship Id="rId62" Type="http://schemas.openxmlformats.org/officeDocument/2006/relationships/tags" Target="../tags/tag60.xml"/><Relationship Id="rId83" Type="http://schemas.openxmlformats.org/officeDocument/2006/relationships/tags" Target="../tags/tag81.xml"/><Relationship Id="rId88" Type="http://schemas.openxmlformats.org/officeDocument/2006/relationships/tags" Target="../tags/tag86.xml"/><Relationship Id="rId111" Type="http://schemas.openxmlformats.org/officeDocument/2006/relationships/tags" Target="../tags/tag109.xml"/><Relationship Id="rId15" Type="http://schemas.openxmlformats.org/officeDocument/2006/relationships/tags" Target="../tags/tag13.xml"/><Relationship Id="rId36" Type="http://schemas.openxmlformats.org/officeDocument/2006/relationships/tags" Target="../tags/tag34.xml"/><Relationship Id="rId57" Type="http://schemas.openxmlformats.org/officeDocument/2006/relationships/tags" Target="../tags/tag55.xml"/><Relationship Id="rId106" Type="http://schemas.openxmlformats.org/officeDocument/2006/relationships/tags" Target="../tags/tag104.xml"/><Relationship Id="rId127" Type="http://schemas.openxmlformats.org/officeDocument/2006/relationships/image" Target="../media/image6.svg"/><Relationship Id="rId10" Type="http://schemas.openxmlformats.org/officeDocument/2006/relationships/tags" Target="../tags/tag8.xml"/><Relationship Id="rId31" Type="http://schemas.openxmlformats.org/officeDocument/2006/relationships/tags" Target="../tags/tag29.xml"/><Relationship Id="rId52" Type="http://schemas.openxmlformats.org/officeDocument/2006/relationships/tags" Target="../tags/tag50.xml"/><Relationship Id="rId73" Type="http://schemas.openxmlformats.org/officeDocument/2006/relationships/tags" Target="../tags/tag71.xml"/><Relationship Id="rId78" Type="http://schemas.openxmlformats.org/officeDocument/2006/relationships/tags" Target="../tags/tag76.xml"/><Relationship Id="rId94" Type="http://schemas.openxmlformats.org/officeDocument/2006/relationships/tags" Target="../tags/tag92.xml"/><Relationship Id="rId99" Type="http://schemas.openxmlformats.org/officeDocument/2006/relationships/tags" Target="../tags/tag97.xml"/><Relationship Id="rId101" Type="http://schemas.openxmlformats.org/officeDocument/2006/relationships/tags" Target="../tags/tag99.xml"/><Relationship Id="rId122" Type="http://schemas.openxmlformats.org/officeDocument/2006/relationships/tags" Target="../tags/tag120.xml"/><Relationship Id="rId4" Type="http://schemas.openxmlformats.org/officeDocument/2006/relationships/tags" Target="../tags/tag2.xml"/><Relationship Id="rId9"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15938" y="500062"/>
            <a:ext cx="10515600" cy="715421"/>
          </a:xfrm>
          <a:prstGeom prst="rect">
            <a:avLst/>
          </a:prstGeom>
        </p:spPr>
        <p:txBody>
          <a:bodyPr vert="horz" lIns="91440" tIns="45720" rIns="91440" bIns="45720" rtlCol="0" anchor="ctr">
            <a:normAutofit/>
          </a:bodyPr>
          <a:lstStyle/>
          <a:p>
            <a:r>
              <a:rPr lang="sv-SE"/>
              <a:t>Klicka här för att ändra formatet för bakgrundsrubriken</a:t>
            </a:r>
          </a:p>
        </p:txBody>
      </p:sp>
      <p:sp>
        <p:nvSpPr>
          <p:cNvPr id="3" name="Platshållare för text 2"/>
          <p:cNvSpPr>
            <a:spLocks noGrp="1"/>
          </p:cNvSpPr>
          <p:nvPr>
            <p:ph type="body" idx="1"/>
          </p:nvPr>
        </p:nvSpPr>
        <p:spPr>
          <a:xfrm>
            <a:off x="515938" y="1580298"/>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42709561"/>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7" r:id="rId8"/>
    <p:sldLayoutId id="2147483658" r:id="rId9"/>
    <p:sldLayoutId id="2147483662" r:id="rId10"/>
    <p:sldLayoutId id="2147483659" r:id="rId11"/>
    <p:sldLayoutId id="2147483660"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userDrawn="1">
          <p15:clr>
            <a:srgbClr val="F26B43"/>
          </p15:clr>
        </p15:guide>
        <p15:guide id="2" pos="325" userDrawn="1">
          <p15:clr>
            <a:srgbClr val="F26B43"/>
          </p15:clr>
        </p15:guide>
        <p15:guide id="3" pos="7355" userDrawn="1">
          <p15:clr>
            <a:srgbClr val="F26B43"/>
          </p15:clr>
        </p15:guide>
        <p15:guide id="4" orient="horz" pos="356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358775" y="297429"/>
            <a:ext cx="2598738" cy="102295"/>
          </a:xfrm>
          <a:prstGeom prst="rect">
            <a:avLst/>
          </a:prstGeom>
        </p:spPr>
        <p:txBody>
          <a:bodyPr vert="horz" lIns="0" tIns="0" rIns="0" bIns="0" rtlCol="0" anchor="t">
            <a:noAutofit/>
          </a:bodyPr>
          <a:lstStyle>
            <a:lvl1pPr algn="l">
              <a:defRPr sz="700">
                <a:solidFill>
                  <a:schemeClr val="tx1">
                    <a:lumMod val="65000"/>
                    <a:lumOff val="35000"/>
                  </a:schemeClr>
                </a:solidFill>
              </a:defRPr>
            </a:lvl1pPr>
          </a:lstStyle>
          <a:p>
            <a:fld id="{90ABBE85-3A65-4DC3-9EF7-D7972F6D0A94}" type="datetime4">
              <a:rPr lang="en-GB" smtClean="0"/>
              <a:pPr/>
              <a:t>8 October 2025</a:t>
            </a:fld>
            <a:endParaRPr lang="en-GB" dirty="0"/>
          </a:p>
        </p:txBody>
      </p:sp>
      <p:sp>
        <p:nvSpPr>
          <p:cNvPr id="7" name="Title Placeholder 6">
            <a:extLst>
              <a:ext uri="{FF2B5EF4-FFF2-40B4-BE49-F238E27FC236}">
                <a16:creationId xmlns:a16="http://schemas.microsoft.com/office/drawing/2014/main" id="{45401296-9B95-5420-8D6A-DD8DE74DB4C1}"/>
              </a:ext>
            </a:extLst>
          </p:cNvPr>
          <p:cNvSpPr>
            <a:spLocks noGrp="1"/>
          </p:cNvSpPr>
          <p:nvPr>
            <p:ph type="title"/>
          </p:nvPr>
        </p:nvSpPr>
        <p:spPr>
          <a:xfrm>
            <a:off x="358778" y="638970"/>
            <a:ext cx="11472862" cy="996790"/>
          </a:xfrm>
          <a:prstGeom prst="rect">
            <a:avLst/>
          </a:prstGeom>
        </p:spPr>
        <p:txBody>
          <a:bodyPr vert="horz" lIns="0" tIns="0" rIns="0" bIns="0" rtlCol="0" anchor="t">
            <a:noAutofit/>
          </a:bodyPr>
          <a:lstStyle/>
          <a:p>
            <a:r>
              <a:rPr lang="sv-SE"/>
              <a:t>Klicka här för att ändra mall för rubrikformat</a:t>
            </a:r>
            <a:endParaRPr lang="en-GB" dirty="0"/>
          </a:p>
        </p:txBody>
      </p:sp>
      <p:sp>
        <p:nvSpPr>
          <p:cNvPr id="8" name="Text Placeholder 7">
            <a:extLst>
              <a:ext uri="{FF2B5EF4-FFF2-40B4-BE49-F238E27FC236}">
                <a16:creationId xmlns:a16="http://schemas.microsoft.com/office/drawing/2014/main" id="{5285BCBA-8390-1D80-4227-16236B39A844}"/>
              </a:ext>
            </a:extLst>
          </p:cNvPr>
          <p:cNvSpPr>
            <a:spLocks noGrp="1"/>
          </p:cNvSpPr>
          <p:nvPr>
            <p:ph type="body" idx="1"/>
          </p:nvPr>
        </p:nvSpPr>
        <p:spPr>
          <a:xfrm>
            <a:off x="358775" y="1844675"/>
            <a:ext cx="11472863" cy="4113214"/>
          </a:xfrm>
          <a:prstGeom prst="rect">
            <a:avLst/>
          </a:prstGeom>
        </p:spPr>
        <p:txBody>
          <a:bodyPr vert="horz" lIns="0" tIns="0" rIns="0" bIns="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pic>
        <p:nvPicPr>
          <p:cNvPr id="10" name="Graphic 5">
            <a:extLst>
              <a:ext uri="{FF2B5EF4-FFF2-40B4-BE49-F238E27FC236}">
                <a16:creationId xmlns:a16="http://schemas.microsoft.com/office/drawing/2014/main" id="{A8B024C3-DF41-3818-03F4-6066610864F0}"/>
              </a:ext>
            </a:extLst>
          </p:cNvPr>
          <p:cNvPicPr>
            <a:picLocks noChangeAspect="1"/>
          </p:cNvPicPr>
          <p:nvPr/>
        </p:nvPicPr>
        <p:blipFill>
          <a:blip r:embed="rId126">
            <a:extLst>
              <a:ext uri="{28A0092B-C50C-407E-A947-70E740481C1C}">
                <a14:useLocalDpi xmlns:a14="http://schemas.microsoft.com/office/drawing/2010/main" val="0"/>
              </a:ext>
              <a:ext uri="{96DAC541-7B7A-43D3-8B79-37D633B846F1}">
                <asvg:svgBlip xmlns:asvg="http://schemas.microsoft.com/office/drawing/2016/SVG/main" r:embed="rId127"/>
              </a:ext>
            </a:extLst>
          </a:blip>
          <a:stretch>
            <a:fillRect/>
          </a:stretch>
        </p:blipFill>
        <p:spPr>
          <a:xfrm>
            <a:off x="11204577" y="6305651"/>
            <a:ext cx="627063" cy="182467"/>
          </a:xfrm>
          <a:prstGeom prst="rect">
            <a:avLst/>
          </a:prstGeom>
        </p:spPr>
      </p:pic>
      <p:sp>
        <p:nvSpPr>
          <p:cNvPr id="2" name="Footnote [Placeholder]" hidden="1">
            <a:extLst>
              <a:ext uri="{FF2B5EF4-FFF2-40B4-BE49-F238E27FC236}">
                <a16:creationId xmlns:a16="http://schemas.microsoft.com/office/drawing/2014/main" id="{DA7D8BF7-0847-231F-9B44-E33B04BEE2AA}"/>
              </a:ext>
            </a:extLst>
          </p:cNvPr>
          <p:cNvSpPr>
            <a:spLocks/>
          </p:cNvSpPr>
          <p:nvPr userDrawn="1"/>
        </p:nvSpPr>
        <p:spPr>
          <a:xfrm>
            <a:off x="358778" y="5958001"/>
            <a:ext cx="11472862" cy="180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lumMod val="100000"/>
                    <a:shade val="50000"/>
                    <a:alpha val="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r>
              <a:rPr lang="en-GB" sz="700" dirty="0">
                <a:solidFill>
                  <a:schemeClr val="tx1">
                    <a:lumMod val="100000"/>
                  </a:schemeClr>
                </a:solidFill>
              </a:rPr>
              <a:t>(n)  </a:t>
            </a:r>
          </a:p>
        </p:txBody>
      </p:sp>
      <p:sp>
        <p:nvSpPr>
          <p:cNvPr id="3" name="Content [Comment]" hidden="1">
            <a:extLst>
              <a:ext uri="{FF2B5EF4-FFF2-40B4-BE49-F238E27FC236}">
                <a16:creationId xmlns:a16="http://schemas.microsoft.com/office/drawing/2014/main" id="{A2D64014-8284-639E-4FC4-D489670E7FF9}"/>
              </a:ext>
            </a:extLst>
          </p:cNvPr>
          <p:cNvSpPr/>
          <p:nvPr userDrawn="1"/>
        </p:nvSpPr>
        <p:spPr>
          <a:xfrm>
            <a:off x="12281980" y="116542"/>
            <a:ext cx="2259105" cy="914400"/>
          </a:xfrm>
          <a:prstGeom prst="wedgeRectCallout">
            <a:avLst/>
          </a:prstGeom>
          <a:solidFill>
            <a:srgbClr val="DEC55B"/>
          </a:solidFill>
          <a:ln w="127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dirty="0">
                <a:solidFill>
                  <a:schemeClr val="tx1"/>
                </a:solidFill>
              </a:rPr>
              <a:t>&lt;initials&gt; &lt;date&gt;</a:t>
            </a:r>
            <a:r>
              <a:rPr lang="en-GB" sz="1100" dirty="0" err="1">
                <a:solidFill>
                  <a:schemeClr val="tx1"/>
                </a:solidFill>
              </a:rPr>
              <a:t>yyyy</a:t>
            </a:r>
            <a:r>
              <a:rPr lang="en-GB" sz="1100" dirty="0">
                <a:solidFill>
                  <a:schemeClr val="tx1"/>
                </a:solidFill>
              </a:rPr>
              <a:t>-MM-dd </a:t>
            </a:r>
            <a:r>
              <a:rPr lang="en-GB" sz="1100" dirty="0" err="1">
                <a:solidFill>
                  <a:schemeClr val="tx1"/>
                </a:solidFill>
              </a:rPr>
              <a:t>hh:mm</a:t>
            </a:r>
            <a:r>
              <a:rPr lang="en-GB" sz="1100" dirty="0">
                <a:solidFill>
                  <a:schemeClr val="tx1"/>
                </a:solidFill>
              </a:rPr>
              <a:t>&lt;/date&gt;:</a:t>
            </a:r>
          </a:p>
        </p:txBody>
      </p:sp>
      <p:sp>
        <p:nvSpPr>
          <p:cNvPr id="9" name="Formatting [Comment]" hidden="1">
            <a:extLst>
              <a:ext uri="{FF2B5EF4-FFF2-40B4-BE49-F238E27FC236}">
                <a16:creationId xmlns:a16="http://schemas.microsoft.com/office/drawing/2014/main" id="{2FEF0905-5311-5BA3-6281-E173D7F0FE65}"/>
              </a:ext>
            </a:extLst>
          </p:cNvPr>
          <p:cNvSpPr/>
          <p:nvPr userDrawn="1"/>
        </p:nvSpPr>
        <p:spPr>
          <a:xfrm>
            <a:off x="12281980" y="116542"/>
            <a:ext cx="2259105" cy="914400"/>
          </a:xfrm>
          <a:prstGeom prst="wedgeRectCallout">
            <a:avLst/>
          </a:prstGeom>
          <a:solidFill>
            <a:srgbClr val="A48730"/>
          </a:solidFill>
          <a:ln w="127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dirty="0">
                <a:solidFill>
                  <a:schemeClr val="bg1"/>
                </a:solidFill>
              </a:rPr>
              <a:t>&lt;initials&gt; &lt;date&gt;</a:t>
            </a:r>
            <a:r>
              <a:rPr lang="en-GB" sz="1000" dirty="0" err="1">
                <a:solidFill>
                  <a:schemeClr val="bg1"/>
                </a:solidFill>
              </a:rPr>
              <a:t>yyyy</a:t>
            </a:r>
            <a:r>
              <a:rPr lang="en-GB" sz="1000" dirty="0">
                <a:solidFill>
                  <a:schemeClr val="bg1"/>
                </a:solidFill>
              </a:rPr>
              <a:t>-MM-dd </a:t>
            </a:r>
            <a:r>
              <a:rPr lang="en-GB" sz="1000" dirty="0" err="1">
                <a:solidFill>
                  <a:schemeClr val="bg1"/>
                </a:solidFill>
              </a:rPr>
              <a:t>hh:mm</a:t>
            </a:r>
            <a:r>
              <a:rPr lang="en-GB" sz="1000" dirty="0">
                <a:solidFill>
                  <a:schemeClr val="bg1"/>
                </a:solidFill>
              </a:rPr>
              <a:t>&lt;/date&gt;:</a:t>
            </a:r>
          </a:p>
        </p:txBody>
      </p:sp>
      <p:sp>
        <p:nvSpPr>
          <p:cNvPr id="11" name="Dummy [Sticker]" hidden="1">
            <a:extLst>
              <a:ext uri="{FF2B5EF4-FFF2-40B4-BE49-F238E27FC236}">
                <a16:creationId xmlns:a16="http://schemas.microsoft.com/office/drawing/2014/main" id="{D62BD44F-106F-78E4-DFA5-6A4B7AEEFBF1}"/>
              </a:ext>
            </a:extLst>
          </p:cNvPr>
          <p:cNvSpPr/>
          <p:nvPr userDrawn="1"/>
        </p:nvSpPr>
        <p:spPr>
          <a:xfrm>
            <a:off x="5289551" y="6318000"/>
            <a:ext cx="1612900" cy="180486"/>
          </a:xfrm>
          <a:prstGeom prst="rect">
            <a:avLst/>
          </a:prstGeom>
          <a:noFill/>
          <a:ln w="285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GB" sz="700" dirty="0">
                <a:solidFill>
                  <a:schemeClr val="tx1"/>
                </a:solidFill>
              </a:rPr>
              <a:t>Dummy data</a:t>
            </a:r>
          </a:p>
        </p:txBody>
      </p:sp>
      <p:sp>
        <p:nvSpPr>
          <p:cNvPr id="12" name="Update [Sticker]" hidden="1">
            <a:extLst>
              <a:ext uri="{FF2B5EF4-FFF2-40B4-BE49-F238E27FC236}">
                <a16:creationId xmlns:a16="http://schemas.microsoft.com/office/drawing/2014/main" id="{030ECCA2-68BA-630D-6D4B-02E8A0E35623}"/>
              </a:ext>
            </a:extLst>
          </p:cNvPr>
          <p:cNvSpPr>
            <a:spLocks/>
          </p:cNvSpPr>
          <p:nvPr userDrawn="1"/>
        </p:nvSpPr>
        <p:spPr>
          <a:xfrm>
            <a:off x="5289551" y="6318000"/>
            <a:ext cx="1612900" cy="180486"/>
          </a:xfrm>
          <a:prstGeom prst="rect">
            <a:avLst/>
          </a:prstGeom>
          <a:noFill/>
          <a:ln w="285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GB" sz="700" dirty="0">
                <a:solidFill>
                  <a:schemeClr val="tx1"/>
                </a:solidFill>
              </a:rPr>
              <a:t>Update data</a:t>
            </a:r>
          </a:p>
        </p:txBody>
      </p:sp>
      <p:sp>
        <p:nvSpPr>
          <p:cNvPr id="13" name="Responsible [Sticker]" hidden="1">
            <a:extLst>
              <a:ext uri="{FF2B5EF4-FFF2-40B4-BE49-F238E27FC236}">
                <a16:creationId xmlns:a16="http://schemas.microsoft.com/office/drawing/2014/main" id="{3CDD55E3-5690-3538-26FF-6A6FA63D1C19}"/>
              </a:ext>
            </a:extLst>
          </p:cNvPr>
          <p:cNvSpPr>
            <a:spLocks/>
          </p:cNvSpPr>
          <p:nvPr userDrawn="1"/>
        </p:nvSpPr>
        <p:spPr>
          <a:xfrm>
            <a:off x="5289551" y="6318000"/>
            <a:ext cx="1612900" cy="180486"/>
          </a:xfrm>
          <a:prstGeom prst="rect">
            <a:avLst/>
          </a:prstGeom>
          <a:noFill/>
          <a:ln w="285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GB" sz="700" dirty="0">
                <a:solidFill>
                  <a:schemeClr val="tx1"/>
                </a:solidFill>
              </a:rPr>
              <a:t>Responsible:</a:t>
            </a:r>
          </a:p>
          <a:p>
            <a:pPr algn="ctr"/>
            <a:endParaRPr lang="en-GB" sz="699" dirty="0">
              <a:solidFill>
                <a:schemeClr val="tx1"/>
              </a:solidFill>
            </a:endParaRPr>
          </a:p>
        </p:txBody>
      </p:sp>
      <p:sp>
        <p:nvSpPr>
          <p:cNvPr id="14" name="Final [Sticker]" hidden="1">
            <a:extLst>
              <a:ext uri="{FF2B5EF4-FFF2-40B4-BE49-F238E27FC236}">
                <a16:creationId xmlns:a16="http://schemas.microsoft.com/office/drawing/2014/main" id="{32D95D81-5F30-022C-9B94-A18C89AAE9A5}"/>
              </a:ext>
            </a:extLst>
          </p:cNvPr>
          <p:cNvSpPr>
            <a:spLocks/>
          </p:cNvSpPr>
          <p:nvPr userDrawn="1"/>
        </p:nvSpPr>
        <p:spPr>
          <a:xfrm>
            <a:off x="5289551" y="6318000"/>
            <a:ext cx="1612900" cy="180486"/>
          </a:xfrm>
          <a:prstGeom prst="rect">
            <a:avLst/>
          </a:prstGeom>
          <a:noFill/>
          <a:ln w="285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GB" sz="700" dirty="0">
                <a:solidFill>
                  <a:schemeClr val="tx1"/>
                </a:solidFill>
              </a:rPr>
              <a:t>Final</a:t>
            </a:r>
          </a:p>
        </p:txBody>
      </p:sp>
      <p:sp>
        <p:nvSpPr>
          <p:cNvPr id="15" name="Draft [Sticker]" hidden="1">
            <a:extLst>
              <a:ext uri="{FF2B5EF4-FFF2-40B4-BE49-F238E27FC236}">
                <a16:creationId xmlns:a16="http://schemas.microsoft.com/office/drawing/2014/main" id="{289F0CA2-26FF-FB5D-9C29-8DEA325468B2}"/>
              </a:ext>
            </a:extLst>
          </p:cNvPr>
          <p:cNvSpPr>
            <a:spLocks/>
          </p:cNvSpPr>
          <p:nvPr userDrawn="1"/>
        </p:nvSpPr>
        <p:spPr>
          <a:xfrm>
            <a:off x="5289551" y="6318000"/>
            <a:ext cx="1612900" cy="180486"/>
          </a:xfrm>
          <a:prstGeom prst="rect">
            <a:avLst/>
          </a:prstGeom>
          <a:noFill/>
          <a:ln w="285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GB" sz="700" dirty="0">
                <a:solidFill>
                  <a:schemeClr val="tx1"/>
                </a:solidFill>
              </a:rPr>
              <a:t>Draft</a:t>
            </a:r>
          </a:p>
        </p:txBody>
      </p:sp>
      <p:sp>
        <p:nvSpPr>
          <p:cNvPr id="16" name="Discussion [Sticker]" hidden="1">
            <a:extLst>
              <a:ext uri="{FF2B5EF4-FFF2-40B4-BE49-F238E27FC236}">
                <a16:creationId xmlns:a16="http://schemas.microsoft.com/office/drawing/2014/main" id="{C3E0FE84-52BA-4303-DB94-ADB89C91A9B5}"/>
              </a:ext>
            </a:extLst>
          </p:cNvPr>
          <p:cNvSpPr>
            <a:spLocks/>
          </p:cNvSpPr>
          <p:nvPr userDrawn="1"/>
        </p:nvSpPr>
        <p:spPr>
          <a:xfrm>
            <a:off x="5289551" y="6318000"/>
            <a:ext cx="1612900" cy="180486"/>
          </a:xfrm>
          <a:prstGeom prst="rect">
            <a:avLst/>
          </a:prstGeom>
          <a:noFill/>
          <a:ln w="285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GB" sz="700" dirty="0">
                <a:solidFill>
                  <a:schemeClr val="tx1"/>
                </a:solidFill>
              </a:rPr>
              <a:t>For discussion</a:t>
            </a:r>
          </a:p>
        </p:txBody>
      </p:sp>
      <p:sp>
        <p:nvSpPr>
          <p:cNvPr id="17" name="Internal [Sticker]" hidden="1">
            <a:extLst>
              <a:ext uri="{FF2B5EF4-FFF2-40B4-BE49-F238E27FC236}">
                <a16:creationId xmlns:a16="http://schemas.microsoft.com/office/drawing/2014/main" id="{B1291EB0-F0CF-02A3-7C4C-D0061A36ECF0}"/>
              </a:ext>
            </a:extLst>
          </p:cNvPr>
          <p:cNvSpPr>
            <a:spLocks/>
          </p:cNvSpPr>
          <p:nvPr userDrawn="1"/>
        </p:nvSpPr>
        <p:spPr>
          <a:xfrm>
            <a:off x="5289551" y="6318000"/>
            <a:ext cx="1612900" cy="180486"/>
          </a:xfrm>
          <a:prstGeom prst="rect">
            <a:avLst/>
          </a:prstGeom>
          <a:noFill/>
          <a:ln w="285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GB" sz="700" dirty="0">
                <a:solidFill>
                  <a:schemeClr val="tx1"/>
                </a:solidFill>
              </a:rPr>
              <a:t>Internal use only</a:t>
            </a:r>
          </a:p>
        </p:txBody>
      </p:sp>
      <p:sp>
        <p:nvSpPr>
          <p:cNvPr id="18" name="Backup [Sticker]" hidden="1">
            <a:extLst>
              <a:ext uri="{FF2B5EF4-FFF2-40B4-BE49-F238E27FC236}">
                <a16:creationId xmlns:a16="http://schemas.microsoft.com/office/drawing/2014/main" id="{5E203AC1-C695-1E16-3E9E-30236710DA60}"/>
              </a:ext>
            </a:extLst>
          </p:cNvPr>
          <p:cNvSpPr>
            <a:spLocks/>
          </p:cNvSpPr>
          <p:nvPr userDrawn="1"/>
        </p:nvSpPr>
        <p:spPr>
          <a:xfrm>
            <a:off x="5289551" y="6318000"/>
            <a:ext cx="1612900" cy="180486"/>
          </a:xfrm>
          <a:prstGeom prst="rect">
            <a:avLst/>
          </a:prstGeom>
          <a:noFill/>
          <a:ln w="285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GB" sz="700" dirty="0">
                <a:solidFill>
                  <a:schemeClr val="tx1"/>
                </a:solidFill>
              </a:rPr>
              <a:t>Backup</a:t>
            </a:r>
          </a:p>
        </p:txBody>
      </p:sp>
      <p:grpSp>
        <p:nvGrpSpPr>
          <p:cNvPr id="19" name="Harvey 3" hidden="1">
            <a:extLst>
              <a:ext uri="{FF2B5EF4-FFF2-40B4-BE49-F238E27FC236}">
                <a16:creationId xmlns:a16="http://schemas.microsoft.com/office/drawing/2014/main" id="{5F45D93E-A2E3-F7BE-B2D0-D7DA858526FF}"/>
              </a:ext>
            </a:extLst>
          </p:cNvPr>
          <p:cNvGrpSpPr>
            <a:grpSpLocks/>
          </p:cNvGrpSpPr>
          <p:nvPr userDrawn="1">
            <p:custDataLst>
              <p:tags r:id="rId3"/>
            </p:custDataLst>
          </p:nvPr>
        </p:nvGrpSpPr>
        <p:grpSpPr>
          <a:xfrm>
            <a:off x="4916698" y="3282696"/>
            <a:ext cx="292608" cy="292608"/>
            <a:chOff x="0" y="0"/>
            <a:chExt cx="914400" cy="914400"/>
          </a:xfrm>
          <a:solidFill>
            <a:schemeClr val="tx1"/>
          </a:solidFill>
        </p:grpSpPr>
        <p:sp>
          <p:nvSpPr>
            <p:cNvPr id="20" name="Harvey 0/3 [0]" hidden="1">
              <a:extLst>
                <a:ext uri="{FF2B5EF4-FFF2-40B4-BE49-F238E27FC236}">
                  <a16:creationId xmlns:a16="http://schemas.microsoft.com/office/drawing/2014/main" id="{6C4303BE-9266-AD02-E7D9-3D48029C47C5}"/>
                </a:ext>
              </a:extLst>
            </p:cNvPr>
            <p:cNvSpPr>
              <a:spLocks noChangeAspect="1"/>
            </p:cNvSpPr>
            <p:nvPr>
              <p:custDataLst>
                <p:tags r:id="rId122"/>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dirty="0">
                <a:solidFill>
                  <a:schemeClr val="tx1"/>
                </a:solidFill>
              </a:endParaRPr>
            </a:p>
          </p:txBody>
        </p:sp>
        <p:sp>
          <p:nvSpPr>
            <p:cNvPr id="21" name="Harvey 1/3 [1]">
              <a:extLst>
                <a:ext uri="{FF2B5EF4-FFF2-40B4-BE49-F238E27FC236}">
                  <a16:creationId xmlns:a16="http://schemas.microsoft.com/office/drawing/2014/main" id="{6358E681-AA61-D783-7253-FCB3F78024F7}"/>
                </a:ext>
              </a:extLst>
            </p:cNvPr>
            <p:cNvSpPr>
              <a:spLocks noChangeAspect="1"/>
            </p:cNvSpPr>
            <p:nvPr>
              <p:custDataLst>
                <p:tags r:id="rId123"/>
              </p:custDataLst>
            </p:nvPr>
          </p:nvSpPr>
          <p:spPr>
            <a:xfrm>
              <a:off x="0" y="0"/>
              <a:ext cx="914400" cy="914400"/>
            </a:xfrm>
            <a:custGeom>
              <a:avLst/>
              <a:gdLst/>
              <a:ahLst/>
              <a:cxnLst/>
              <a:rect l="l" t="t" r="r" b="b"/>
              <a:pathLst>
                <a:path w="635000" h="635000">
                  <a:moveTo>
                    <a:pt x="317500" y="0"/>
                  </a:moveTo>
                  <a:arcTo wR="317500" hR="317500" stAng="16200000" swAng="7200000"/>
                  <a:lnTo>
                    <a:pt x="317500" y="317500"/>
                  </a:lnTo>
                  <a:close/>
                </a:path>
                <a:path w="635000" h="635000" fill="none">
                  <a:moveTo>
                    <a:pt x="592463" y="476249"/>
                  </a:moveTo>
                  <a:arcTo wR="317500" hR="317500" stAng="1800000" swAng="144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dirty="0">
                <a:solidFill>
                  <a:schemeClr val="tx1"/>
                </a:solidFill>
              </a:endParaRPr>
            </a:p>
          </p:txBody>
        </p:sp>
        <p:sp>
          <p:nvSpPr>
            <p:cNvPr id="22" name="Harvey 2/3 [2]" hidden="1">
              <a:extLst>
                <a:ext uri="{FF2B5EF4-FFF2-40B4-BE49-F238E27FC236}">
                  <a16:creationId xmlns:a16="http://schemas.microsoft.com/office/drawing/2014/main" id="{CCAC39F6-6CD3-8ED0-5659-6D7218033B51}"/>
                </a:ext>
              </a:extLst>
            </p:cNvPr>
            <p:cNvSpPr>
              <a:spLocks noChangeAspect="1"/>
            </p:cNvSpPr>
            <p:nvPr>
              <p:custDataLst>
                <p:tags r:id="rId124"/>
              </p:custDataLst>
            </p:nvPr>
          </p:nvSpPr>
          <p:spPr>
            <a:xfrm>
              <a:off x="0" y="0"/>
              <a:ext cx="914400" cy="914400"/>
            </a:xfrm>
            <a:custGeom>
              <a:avLst/>
              <a:gdLst/>
              <a:ahLst/>
              <a:cxnLst/>
              <a:rect l="l" t="t" r="r" b="b"/>
              <a:pathLst>
                <a:path w="635000" h="635000">
                  <a:moveTo>
                    <a:pt x="317500" y="0"/>
                  </a:moveTo>
                  <a:arcTo wR="317500" hR="317500" stAng="16200000" swAng="14400000"/>
                  <a:lnTo>
                    <a:pt x="317500" y="317500"/>
                  </a:lnTo>
                  <a:close/>
                </a:path>
                <a:path w="635000" h="635000" fill="none">
                  <a:moveTo>
                    <a:pt x="42536" y="476250"/>
                  </a:moveTo>
                  <a:arcTo wR="317500" hR="317500" stAng="9000000" swAng="72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dirty="0">
                <a:solidFill>
                  <a:schemeClr val="tx1"/>
                </a:solidFill>
              </a:endParaRPr>
            </a:p>
          </p:txBody>
        </p:sp>
        <p:sp>
          <p:nvSpPr>
            <p:cNvPr id="23" name="Harvey 3/3 [3]" hidden="1">
              <a:extLst>
                <a:ext uri="{FF2B5EF4-FFF2-40B4-BE49-F238E27FC236}">
                  <a16:creationId xmlns:a16="http://schemas.microsoft.com/office/drawing/2014/main" id="{0FE3CA6E-9F71-376B-A0AA-D0C7B27F1A88}"/>
                </a:ext>
              </a:extLst>
            </p:cNvPr>
            <p:cNvSpPr>
              <a:spLocks noChangeAspect="1"/>
            </p:cNvSpPr>
            <p:nvPr>
              <p:custDataLst>
                <p:tags r:id="rId125"/>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dirty="0">
                <a:solidFill>
                  <a:schemeClr val="tx1"/>
                </a:solidFill>
              </a:endParaRPr>
            </a:p>
          </p:txBody>
        </p:sp>
      </p:grpSp>
      <p:grpSp>
        <p:nvGrpSpPr>
          <p:cNvPr id="24" name="Harvey 4" hidden="1">
            <a:extLst>
              <a:ext uri="{FF2B5EF4-FFF2-40B4-BE49-F238E27FC236}">
                <a16:creationId xmlns:a16="http://schemas.microsoft.com/office/drawing/2014/main" id="{6ED5C038-4FAE-61D7-A591-DA4DFBCD08C7}"/>
              </a:ext>
            </a:extLst>
          </p:cNvPr>
          <p:cNvGrpSpPr>
            <a:grpSpLocks/>
          </p:cNvGrpSpPr>
          <p:nvPr userDrawn="1">
            <p:custDataLst>
              <p:tags r:id="rId4"/>
            </p:custDataLst>
          </p:nvPr>
        </p:nvGrpSpPr>
        <p:grpSpPr>
          <a:xfrm>
            <a:off x="5569306" y="3282696"/>
            <a:ext cx="292608" cy="292608"/>
            <a:chOff x="0" y="0"/>
            <a:chExt cx="914400" cy="914400"/>
          </a:xfrm>
          <a:solidFill>
            <a:schemeClr val="tx1"/>
          </a:solidFill>
        </p:grpSpPr>
        <p:sp>
          <p:nvSpPr>
            <p:cNvPr id="25" name="Harvey 0/4 [0]" hidden="1">
              <a:extLst>
                <a:ext uri="{FF2B5EF4-FFF2-40B4-BE49-F238E27FC236}">
                  <a16:creationId xmlns:a16="http://schemas.microsoft.com/office/drawing/2014/main" id="{ACFA0B09-9835-B5E7-9522-7DD7274DA37D}"/>
                </a:ext>
              </a:extLst>
            </p:cNvPr>
            <p:cNvSpPr>
              <a:spLocks noChangeAspect="1"/>
            </p:cNvSpPr>
            <p:nvPr>
              <p:custDataLst>
                <p:tags r:id="rId117"/>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dirty="0">
                <a:solidFill>
                  <a:schemeClr val="tx1"/>
                </a:solidFill>
              </a:endParaRPr>
            </a:p>
          </p:txBody>
        </p:sp>
        <p:sp>
          <p:nvSpPr>
            <p:cNvPr id="26" name="Harvey 1/4 [1]">
              <a:extLst>
                <a:ext uri="{FF2B5EF4-FFF2-40B4-BE49-F238E27FC236}">
                  <a16:creationId xmlns:a16="http://schemas.microsoft.com/office/drawing/2014/main" id="{DCDB1B9F-A682-6EAB-7BA9-2038827BDF36}"/>
                </a:ext>
              </a:extLst>
            </p:cNvPr>
            <p:cNvSpPr>
              <a:spLocks noChangeAspect="1"/>
            </p:cNvSpPr>
            <p:nvPr>
              <p:custDataLst>
                <p:tags r:id="rId118"/>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dirty="0">
                <a:solidFill>
                  <a:schemeClr val="tx1"/>
                </a:solidFill>
              </a:endParaRPr>
            </a:p>
          </p:txBody>
        </p:sp>
        <p:sp>
          <p:nvSpPr>
            <p:cNvPr id="27" name="Harvey 2/4 [2]" hidden="1">
              <a:extLst>
                <a:ext uri="{FF2B5EF4-FFF2-40B4-BE49-F238E27FC236}">
                  <a16:creationId xmlns:a16="http://schemas.microsoft.com/office/drawing/2014/main" id="{0D79DE01-6A24-45B9-A46F-25AEC7F0506B}"/>
                </a:ext>
              </a:extLst>
            </p:cNvPr>
            <p:cNvSpPr>
              <a:spLocks noChangeAspect="1"/>
            </p:cNvSpPr>
            <p:nvPr>
              <p:custDataLst>
                <p:tags r:id="rId119"/>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dirty="0">
                <a:solidFill>
                  <a:schemeClr val="tx1"/>
                </a:solidFill>
              </a:endParaRPr>
            </a:p>
          </p:txBody>
        </p:sp>
        <p:sp>
          <p:nvSpPr>
            <p:cNvPr id="28" name="Harvey 3/4 [3]" hidden="1">
              <a:extLst>
                <a:ext uri="{FF2B5EF4-FFF2-40B4-BE49-F238E27FC236}">
                  <a16:creationId xmlns:a16="http://schemas.microsoft.com/office/drawing/2014/main" id="{E4B4F36F-5BF0-A9E6-9A9D-6B6F946AD0C1}"/>
                </a:ext>
              </a:extLst>
            </p:cNvPr>
            <p:cNvSpPr>
              <a:spLocks noChangeAspect="1"/>
            </p:cNvSpPr>
            <p:nvPr>
              <p:custDataLst>
                <p:tags r:id="rId120"/>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dirty="0">
                <a:solidFill>
                  <a:schemeClr val="tx1"/>
                </a:solidFill>
              </a:endParaRPr>
            </a:p>
          </p:txBody>
        </p:sp>
        <p:sp>
          <p:nvSpPr>
            <p:cNvPr id="29" name="Harvey 4/4 [4]" hidden="1">
              <a:extLst>
                <a:ext uri="{FF2B5EF4-FFF2-40B4-BE49-F238E27FC236}">
                  <a16:creationId xmlns:a16="http://schemas.microsoft.com/office/drawing/2014/main" id="{0070D14F-321F-245B-D907-2C3900610F00}"/>
                </a:ext>
              </a:extLst>
            </p:cNvPr>
            <p:cNvSpPr>
              <a:spLocks noChangeAspect="1"/>
            </p:cNvSpPr>
            <p:nvPr>
              <p:custDataLst>
                <p:tags r:id="rId121"/>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dirty="0">
                <a:solidFill>
                  <a:schemeClr val="tx1"/>
                </a:solidFill>
              </a:endParaRPr>
            </a:p>
          </p:txBody>
        </p:sp>
      </p:grpSp>
      <p:grpSp>
        <p:nvGrpSpPr>
          <p:cNvPr id="30" name="Harvey 8" hidden="1">
            <a:extLst>
              <a:ext uri="{FF2B5EF4-FFF2-40B4-BE49-F238E27FC236}">
                <a16:creationId xmlns:a16="http://schemas.microsoft.com/office/drawing/2014/main" id="{23858EFA-5670-4095-56C1-1F643049A380}"/>
              </a:ext>
            </a:extLst>
          </p:cNvPr>
          <p:cNvGrpSpPr>
            <a:grpSpLocks/>
          </p:cNvGrpSpPr>
          <p:nvPr userDrawn="1">
            <p:custDataLst>
              <p:tags r:id="rId5"/>
            </p:custDataLst>
          </p:nvPr>
        </p:nvGrpSpPr>
        <p:grpSpPr>
          <a:xfrm>
            <a:off x="6221914" y="3282696"/>
            <a:ext cx="292608" cy="292608"/>
            <a:chOff x="0" y="0"/>
            <a:chExt cx="914400" cy="914400"/>
          </a:xfrm>
          <a:solidFill>
            <a:schemeClr val="tx1"/>
          </a:solidFill>
        </p:grpSpPr>
        <p:sp>
          <p:nvSpPr>
            <p:cNvPr id="31" name="Harvey 0/8 [0]" hidden="1">
              <a:extLst>
                <a:ext uri="{FF2B5EF4-FFF2-40B4-BE49-F238E27FC236}">
                  <a16:creationId xmlns:a16="http://schemas.microsoft.com/office/drawing/2014/main" id="{F786F47F-EBB5-CDD9-459B-B0A080E76833}"/>
                </a:ext>
              </a:extLst>
            </p:cNvPr>
            <p:cNvSpPr>
              <a:spLocks noChangeAspect="1"/>
            </p:cNvSpPr>
            <p:nvPr>
              <p:custDataLst>
                <p:tags r:id="rId108"/>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dirty="0">
                <a:solidFill>
                  <a:schemeClr val="tx1"/>
                </a:solidFill>
              </a:endParaRPr>
            </a:p>
          </p:txBody>
        </p:sp>
        <p:sp>
          <p:nvSpPr>
            <p:cNvPr id="32" name="Harvey 1/8 [1]">
              <a:extLst>
                <a:ext uri="{FF2B5EF4-FFF2-40B4-BE49-F238E27FC236}">
                  <a16:creationId xmlns:a16="http://schemas.microsoft.com/office/drawing/2014/main" id="{4556486C-5E6E-AC65-2D6F-C7DFF7FF05FF}"/>
                </a:ext>
              </a:extLst>
            </p:cNvPr>
            <p:cNvSpPr>
              <a:spLocks noChangeAspect="1"/>
            </p:cNvSpPr>
            <p:nvPr>
              <p:custDataLst>
                <p:tags r:id="rId109"/>
              </p:custDataLst>
            </p:nvPr>
          </p:nvSpPr>
          <p:spPr>
            <a:xfrm>
              <a:off x="0" y="0"/>
              <a:ext cx="914400" cy="914400"/>
            </a:xfrm>
            <a:custGeom>
              <a:avLst/>
              <a:gdLst/>
              <a:ahLst/>
              <a:cxnLst/>
              <a:rect l="l" t="t" r="r" b="b"/>
              <a:pathLst>
                <a:path w="635000" h="635000">
                  <a:moveTo>
                    <a:pt x="317500" y="0"/>
                  </a:moveTo>
                  <a:arcTo wR="317500" hR="317500" stAng="16200000" swAng="2700000"/>
                  <a:lnTo>
                    <a:pt x="317500" y="317500"/>
                  </a:lnTo>
                  <a:close/>
                </a:path>
                <a:path w="635000" h="635000" fill="none">
                  <a:moveTo>
                    <a:pt x="542006" y="92993"/>
                  </a:moveTo>
                  <a:arcTo wR="317500" hR="317500" stAng="-2700000" swAng="189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dirty="0">
                <a:solidFill>
                  <a:schemeClr val="tx1"/>
                </a:solidFill>
              </a:endParaRPr>
            </a:p>
          </p:txBody>
        </p:sp>
        <p:sp>
          <p:nvSpPr>
            <p:cNvPr id="33" name="Harvey 2/8 [2]" hidden="1">
              <a:extLst>
                <a:ext uri="{FF2B5EF4-FFF2-40B4-BE49-F238E27FC236}">
                  <a16:creationId xmlns:a16="http://schemas.microsoft.com/office/drawing/2014/main" id="{DFD6AF0D-A9D0-A50F-4668-DF610C0685FD}"/>
                </a:ext>
              </a:extLst>
            </p:cNvPr>
            <p:cNvSpPr>
              <a:spLocks noChangeAspect="1"/>
            </p:cNvSpPr>
            <p:nvPr>
              <p:custDataLst>
                <p:tags r:id="rId110"/>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dirty="0">
                <a:solidFill>
                  <a:schemeClr val="tx1"/>
                </a:solidFill>
              </a:endParaRPr>
            </a:p>
          </p:txBody>
        </p:sp>
        <p:sp>
          <p:nvSpPr>
            <p:cNvPr id="34" name="Harvey 3/8 [3]" hidden="1">
              <a:extLst>
                <a:ext uri="{FF2B5EF4-FFF2-40B4-BE49-F238E27FC236}">
                  <a16:creationId xmlns:a16="http://schemas.microsoft.com/office/drawing/2014/main" id="{C43BC7DE-0B84-2571-4E2E-9B8D7570FD83}"/>
                </a:ext>
              </a:extLst>
            </p:cNvPr>
            <p:cNvSpPr>
              <a:spLocks noChangeAspect="1"/>
            </p:cNvSpPr>
            <p:nvPr>
              <p:custDataLst>
                <p:tags r:id="rId111"/>
              </p:custDataLst>
            </p:nvPr>
          </p:nvSpPr>
          <p:spPr>
            <a:xfrm>
              <a:off x="0" y="0"/>
              <a:ext cx="914400" cy="914400"/>
            </a:xfrm>
            <a:custGeom>
              <a:avLst/>
              <a:gdLst/>
              <a:ahLst/>
              <a:cxnLst/>
              <a:rect l="l" t="t" r="r" b="b"/>
              <a:pathLst>
                <a:path w="635000" h="635000">
                  <a:moveTo>
                    <a:pt x="317500" y="0"/>
                  </a:moveTo>
                  <a:arcTo wR="317500" hR="317500" stAng="16200000" swAng="8100000"/>
                  <a:lnTo>
                    <a:pt x="317500" y="317500"/>
                  </a:lnTo>
                  <a:close/>
                </a:path>
                <a:path w="635000" h="635000" fill="none">
                  <a:moveTo>
                    <a:pt x="542006" y="542006"/>
                  </a:moveTo>
                  <a:arcTo wR="317500" hR="317500" stAng="2700000" swAng="135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dirty="0">
                <a:solidFill>
                  <a:schemeClr val="tx1"/>
                </a:solidFill>
              </a:endParaRPr>
            </a:p>
          </p:txBody>
        </p:sp>
        <p:sp>
          <p:nvSpPr>
            <p:cNvPr id="35" name="Harvey 4/8 [4]" hidden="1">
              <a:extLst>
                <a:ext uri="{FF2B5EF4-FFF2-40B4-BE49-F238E27FC236}">
                  <a16:creationId xmlns:a16="http://schemas.microsoft.com/office/drawing/2014/main" id="{EE38DDC7-739C-C6B0-F92F-CD0E95E0271B}"/>
                </a:ext>
              </a:extLst>
            </p:cNvPr>
            <p:cNvSpPr>
              <a:spLocks noChangeAspect="1"/>
            </p:cNvSpPr>
            <p:nvPr>
              <p:custDataLst>
                <p:tags r:id="rId112"/>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dirty="0">
                <a:solidFill>
                  <a:schemeClr val="tx1"/>
                </a:solidFill>
              </a:endParaRPr>
            </a:p>
          </p:txBody>
        </p:sp>
        <p:sp>
          <p:nvSpPr>
            <p:cNvPr id="36" name="Harvey 5/8 [5]" hidden="1">
              <a:extLst>
                <a:ext uri="{FF2B5EF4-FFF2-40B4-BE49-F238E27FC236}">
                  <a16:creationId xmlns:a16="http://schemas.microsoft.com/office/drawing/2014/main" id="{6B3B0D04-B8C9-A9E3-838D-2D43C98342EA}"/>
                </a:ext>
              </a:extLst>
            </p:cNvPr>
            <p:cNvSpPr>
              <a:spLocks noChangeAspect="1"/>
            </p:cNvSpPr>
            <p:nvPr>
              <p:custDataLst>
                <p:tags r:id="rId113"/>
              </p:custDataLst>
            </p:nvPr>
          </p:nvSpPr>
          <p:spPr>
            <a:xfrm>
              <a:off x="0" y="0"/>
              <a:ext cx="914400" cy="914400"/>
            </a:xfrm>
            <a:custGeom>
              <a:avLst/>
              <a:gdLst/>
              <a:ahLst/>
              <a:cxnLst/>
              <a:rect l="l" t="t" r="r" b="b"/>
              <a:pathLst>
                <a:path w="635000" h="635000">
                  <a:moveTo>
                    <a:pt x="317500" y="0"/>
                  </a:moveTo>
                  <a:arcTo wR="317500" hR="317500" stAng="16200000" swAng="13500000"/>
                  <a:lnTo>
                    <a:pt x="317500" y="317500"/>
                  </a:lnTo>
                  <a:close/>
                </a:path>
                <a:path w="635000" h="635000" fill="none">
                  <a:moveTo>
                    <a:pt x="92993" y="542006"/>
                  </a:moveTo>
                  <a:arcTo wR="317500" hR="317500" stAng="8100000" swAng="81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dirty="0">
                <a:solidFill>
                  <a:schemeClr val="tx1"/>
                </a:solidFill>
              </a:endParaRPr>
            </a:p>
          </p:txBody>
        </p:sp>
        <p:sp>
          <p:nvSpPr>
            <p:cNvPr id="37" name="Harvey 6/8 [6]" hidden="1">
              <a:extLst>
                <a:ext uri="{FF2B5EF4-FFF2-40B4-BE49-F238E27FC236}">
                  <a16:creationId xmlns:a16="http://schemas.microsoft.com/office/drawing/2014/main" id="{067D0C33-761A-B096-8094-ADEA4DF9FAE5}"/>
                </a:ext>
              </a:extLst>
            </p:cNvPr>
            <p:cNvSpPr>
              <a:spLocks noChangeAspect="1"/>
            </p:cNvSpPr>
            <p:nvPr>
              <p:custDataLst>
                <p:tags r:id="rId114"/>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dirty="0">
                <a:solidFill>
                  <a:schemeClr val="tx1"/>
                </a:solidFill>
              </a:endParaRPr>
            </a:p>
          </p:txBody>
        </p:sp>
        <p:sp>
          <p:nvSpPr>
            <p:cNvPr id="38" name="Harvey 7/8 [7]" hidden="1">
              <a:extLst>
                <a:ext uri="{FF2B5EF4-FFF2-40B4-BE49-F238E27FC236}">
                  <a16:creationId xmlns:a16="http://schemas.microsoft.com/office/drawing/2014/main" id="{900D0BA7-D261-4F1A-851A-14046BEEF141}"/>
                </a:ext>
              </a:extLst>
            </p:cNvPr>
            <p:cNvSpPr>
              <a:spLocks noChangeAspect="1"/>
            </p:cNvSpPr>
            <p:nvPr>
              <p:custDataLst>
                <p:tags r:id="rId115"/>
              </p:custDataLst>
            </p:nvPr>
          </p:nvSpPr>
          <p:spPr>
            <a:xfrm>
              <a:off x="0" y="0"/>
              <a:ext cx="914400" cy="914400"/>
            </a:xfrm>
            <a:custGeom>
              <a:avLst/>
              <a:gdLst/>
              <a:ahLst/>
              <a:cxnLst/>
              <a:rect l="l" t="t" r="r" b="b"/>
              <a:pathLst>
                <a:path w="635000" h="635000">
                  <a:moveTo>
                    <a:pt x="317500" y="0"/>
                  </a:moveTo>
                  <a:arcTo wR="317500" hR="317500" stAng="16200000" swAng="18900000"/>
                  <a:lnTo>
                    <a:pt x="317500" y="317500"/>
                  </a:lnTo>
                  <a:close/>
                </a:path>
                <a:path w="635000" h="635000" fill="none">
                  <a:moveTo>
                    <a:pt x="92993" y="92993"/>
                  </a:moveTo>
                  <a:arcTo wR="317500" hR="317500" stAng="13500000" swAng="27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dirty="0">
                <a:solidFill>
                  <a:schemeClr val="tx1"/>
                </a:solidFill>
              </a:endParaRPr>
            </a:p>
          </p:txBody>
        </p:sp>
        <p:sp>
          <p:nvSpPr>
            <p:cNvPr id="39" name="Harvey 8/8 [8]" hidden="1">
              <a:extLst>
                <a:ext uri="{FF2B5EF4-FFF2-40B4-BE49-F238E27FC236}">
                  <a16:creationId xmlns:a16="http://schemas.microsoft.com/office/drawing/2014/main" id="{91BC407B-B57E-B804-10C2-52DE79176746}"/>
                </a:ext>
              </a:extLst>
            </p:cNvPr>
            <p:cNvSpPr>
              <a:spLocks noChangeAspect="1"/>
            </p:cNvSpPr>
            <p:nvPr>
              <p:custDataLst>
                <p:tags r:id="rId116"/>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dirty="0">
                <a:solidFill>
                  <a:schemeClr val="tx1"/>
                </a:solidFill>
              </a:endParaRPr>
            </a:p>
          </p:txBody>
        </p:sp>
      </p:grpSp>
      <p:grpSp>
        <p:nvGrpSpPr>
          <p:cNvPr id="40" name="Harvey 100" hidden="1">
            <a:extLst>
              <a:ext uri="{FF2B5EF4-FFF2-40B4-BE49-F238E27FC236}">
                <a16:creationId xmlns:a16="http://schemas.microsoft.com/office/drawing/2014/main" id="{C5413114-BDC8-19BB-0261-2BFD71B6CCA2}"/>
              </a:ext>
            </a:extLst>
          </p:cNvPr>
          <p:cNvGrpSpPr/>
          <p:nvPr userDrawn="1">
            <p:custDataLst>
              <p:tags r:id="rId6"/>
            </p:custDataLst>
          </p:nvPr>
        </p:nvGrpSpPr>
        <p:grpSpPr>
          <a:xfrm>
            <a:off x="6874522" y="3282696"/>
            <a:ext cx="292608" cy="292608"/>
            <a:chOff x="4334905" y="3282696"/>
            <a:chExt cx="292608" cy="292608"/>
          </a:xfrm>
        </p:grpSpPr>
        <p:sp>
          <p:nvSpPr>
            <p:cNvPr id="41" name="Harvey 0/100 [0]" hidden="1">
              <a:extLst>
                <a:ext uri="{FF2B5EF4-FFF2-40B4-BE49-F238E27FC236}">
                  <a16:creationId xmlns:a16="http://schemas.microsoft.com/office/drawing/2014/main" id="{669ED7CD-D15B-E4D6-974F-9CB9F1C06A64}"/>
                </a:ext>
              </a:extLst>
            </p:cNvPr>
            <p:cNvSpPr>
              <a:spLocks noChangeAspect="1"/>
            </p:cNvSpPr>
            <p:nvPr>
              <p:custDataLst>
                <p:tags r:id="rId7"/>
              </p:custDataLst>
            </p:nvPr>
          </p:nvSpPr>
          <p:spPr>
            <a:xfrm>
              <a:off x="4334905" y="3282696"/>
              <a:ext cx="292608" cy="292608"/>
            </a:xfrm>
            <a:custGeom>
              <a:avLst/>
              <a:gdLst/>
              <a:ahLst/>
              <a:cxnLst/>
              <a:rect l="l" t="t" r="r" b="b"/>
              <a:pathLst>
                <a:path w="635000" h="635000" fill="none">
                  <a:moveTo>
                    <a:pt x="317500" y="0"/>
                  </a:moveTo>
                  <a:arcTo wR="317500" hR="317500" stAng="-5400000" swAng="21600000"/>
                </a:path>
              </a:pathLst>
            </a:custGeom>
            <a:solidFill>
              <a:schemeClr val="tx1"/>
            </a:solidFill>
            <a:ln w="12700" cmpd="sng">
              <a:solidFill>
                <a:schemeClr val="tx1"/>
              </a:solidFill>
            </a:ln>
          </p:spPr>
          <p:txBody>
            <a:bodyPr/>
            <a:lstStyle/>
            <a:p>
              <a:endParaRPr lang="en-GB" sz="1797" dirty="0"/>
            </a:p>
          </p:txBody>
        </p:sp>
        <p:sp>
          <p:nvSpPr>
            <p:cNvPr id="42" name="Harvey 1/100 [1]">
              <a:extLst>
                <a:ext uri="{FF2B5EF4-FFF2-40B4-BE49-F238E27FC236}">
                  <a16:creationId xmlns:a16="http://schemas.microsoft.com/office/drawing/2014/main" id="{79E40E32-F36A-2117-2EBD-B6F7E376A51B}"/>
                </a:ext>
              </a:extLst>
            </p:cNvPr>
            <p:cNvSpPr>
              <a:spLocks noChangeAspect="1"/>
            </p:cNvSpPr>
            <p:nvPr>
              <p:custDataLst>
                <p:tags r:id="rId8"/>
              </p:custDataLst>
            </p:nvPr>
          </p:nvSpPr>
          <p:spPr>
            <a:xfrm>
              <a:off x="4334905" y="3282696"/>
              <a:ext cx="292608" cy="292608"/>
            </a:xfrm>
            <a:custGeom>
              <a:avLst/>
              <a:gdLst/>
              <a:ahLst/>
              <a:cxnLst/>
              <a:rect l="l" t="t" r="r" b="b"/>
              <a:pathLst>
                <a:path w="635000" h="635000">
                  <a:moveTo>
                    <a:pt x="317500" y="0"/>
                  </a:moveTo>
                  <a:arcTo wR="317500" hR="317500" stAng="16200000" swAng="216000"/>
                  <a:lnTo>
                    <a:pt x="317500" y="317500"/>
                  </a:lnTo>
                  <a:close/>
                </a:path>
                <a:path w="635000" h="635000" fill="none">
                  <a:moveTo>
                    <a:pt x="337435" y="626"/>
                  </a:moveTo>
                  <a:arcTo wR="317500" hR="317500" stAng="-5184000" swAng="21384000"/>
                </a:path>
              </a:pathLst>
            </a:custGeom>
            <a:solidFill>
              <a:schemeClr val="tx1"/>
            </a:solidFill>
            <a:ln w="12700" cmpd="sng">
              <a:solidFill>
                <a:schemeClr val="tx1"/>
              </a:solidFill>
            </a:ln>
          </p:spPr>
          <p:txBody>
            <a:bodyPr/>
            <a:lstStyle/>
            <a:p>
              <a:endParaRPr lang="en-GB" sz="1797" dirty="0"/>
            </a:p>
          </p:txBody>
        </p:sp>
        <p:sp>
          <p:nvSpPr>
            <p:cNvPr id="43" name="Harvey 2/100 [2]" hidden="1">
              <a:extLst>
                <a:ext uri="{FF2B5EF4-FFF2-40B4-BE49-F238E27FC236}">
                  <a16:creationId xmlns:a16="http://schemas.microsoft.com/office/drawing/2014/main" id="{17833030-9D70-7875-DC75-467EA6BBB6EE}"/>
                </a:ext>
              </a:extLst>
            </p:cNvPr>
            <p:cNvSpPr>
              <a:spLocks noChangeAspect="1"/>
            </p:cNvSpPr>
            <p:nvPr>
              <p:custDataLst>
                <p:tags r:id="rId9"/>
              </p:custDataLst>
            </p:nvPr>
          </p:nvSpPr>
          <p:spPr>
            <a:xfrm>
              <a:off x="4334905" y="3282696"/>
              <a:ext cx="292608" cy="292608"/>
            </a:xfrm>
            <a:custGeom>
              <a:avLst/>
              <a:gdLst/>
              <a:ahLst/>
              <a:cxnLst/>
              <a:rect l="l" t="t" r="r" b="b"/>
              <a:pathLst>
                <a:path w="635000" h="635000">
                  <a:moveTo>
                    <a:pt x="317500" y="0"/>
                  </a:moveTo>
                  <a:arcTo wR="317500" hR="317500" stAng="16200000" swAng="432000"/>
                  <a:lnTo>
                    <a:pt x="317500" y="317500"/>
                  </a:lnTo>
                  <a:close/>
                </a:path>
                <a:path w="635000" h="635000" fill="none">
                  <a:moveTo>
                    <a:pt x="357293" y="2503"/>
                  </a:moveTo>
                  <a:arcTo wR="317500" hR="317500" stAng="-4968000" swAng="21168000"/>
                </a:path>
              </a:pathLst>
            </a:custGeom>
            <a:solidFill>
              <a:schemeClr val="tx1"/>
            </a:solidFill>
            <a:ln w="12700" cmpd="sng">
              <a:solidFill>
                <a:schemeClr val="tx1"/>
              </a:solidFill>
            </a:ln>
          </p:spPr>
          <p:txBody>
            <a:bodyPr/>
            <a:lstStyle/>
            <a:p>
              <a:endParaRPr lang="en-GB" sz="1797" dirty="0"/>
            </a:p>
          </p:txBody>
        </p:sp>
        <p:sp>
          <p:nvSpPr>
            <p:cNvPr id="44" name="Harvey 3/100 [3]" hidden="1">
              <a:extLst>
                <a:ext uri="{FF2B5EF4-FFF2-40B4-BE49-F238E27FC236}">
                  <a16:creationId xmlns:a16="http://schemas.microsoft.com/office/drawing/2014/main" id="{79665CAB-0364-8796-EAD9-E14D2DDDB11F}"/>
                </a:ext>
              </a:extLst>
            </p:cNvPr>
            <p:cNvSpPr>
              <a:spLocks noChangeAspect="1"/>
            </p:cNvSpPr>
            <p:nvPr>
              <p:custDataLst>
                <p:tags r:id="rId10"/>
              </p:custDataLst>
            </p:nvPr>
          </p:nvSpPr>
          <p:spPr>
            <a:xfrm>
              <a:off x="4334905" y="3282696"/>
              <a:ext cx="292608" cy="292608"/>
            </a:xfrm>
            <a:custGeom>
              <a:avLst/>
              <a:gdLst/>
              <a:ahLst/>
              <a:cxnLst/>
              <a:rect l="l" t="t" r="r" b="b"/>
              <a:pathLst>
                <a:path w="635000" h="635000">
                  <a:moveTo>
                    <a:pt x="317500" y="0"/>
                  </a:moveTo>
                  <a:arcTo wR="317500" hR="317500" stAng="16200000" swAng="647999"/>
                  <a:lnTo>
                    <a:pt x="317500" y="317500"/>
                  </a:lnTo>
                  <a:close/>
                </a:path>
                <a:path w="635000" h="635000" fill="none">
                  <a:moveTo>
                    <a:pt x="376993" y="5623"/>
                  </a:moveTo>
                  <a:arcTo wR="317500" hR="317500" stAng="-4752000" swAng="20952000"/>
                </a:path>
              </a:pathLst>
            </a:custGeom>
            <a:solidFill>
              <a:schemeClr val="tx1"/>
            </a:solidFill>
            <a:ln w="12700" cmpd="sng">
              <a:solidFill>
                <a:schemeClr val="tx1"/>
              </a:solidFill>
            </a:ln>
          </p:spPr>
          <p:txBody>
            <a:bodyPr/>
            <a:lstStyle/>
            <a:p>
              <a:endParaRPr lang="en-GB" sz="1797" dirty="0"/>
            </a:p>
          </p:txBody>
        </p:sp>
        <p:sp>
          <p:nvSpPr>
            <p:cNvPr id="45" name="Harvey 4/100 [4]" hidden="1">
              <a:extLst>
                <a:ext uri="{FF2B5EF4-FFF2-40B4-BE49-F238E27FC236}">
                  <a16:creationId xmlns:a16="http://schemas.microsoft.com/office/drawing/2014/main" id="{A59F2E20-F58B-6CA2-D873-3397C6E13A13}"/>
                </a:ext>
              </a:extLst>
            </p:cNvPr>
            <p:cNvSpPr>
              <a:spLocks noChangeAspect="1"/>
            </p:cNvSpPr>
            <p:nvPr>
              <p:custDataLst>
                <p:tags r:id="rId11"/>
              </p:custDataLst>
            </p:nvPr>
          </p:nvSpPr>
          <p:spPr>
            <a:xfrm>
              <a:off x="4334905" y="3282696"/>
              <a:ext cx="292608" cy="292608"/>
            </a:xfrm>
            <a:custGeom>
              <a:avLst/>
              <a:gdLst/>
              <a:ahLst/>
              <a:cxnLst/>
              <a:rect l="l" t="t" r="r" b="b"/>
              <a:pathLst>
                <a:path w="635000" h="635000">
                  <a:moveTo>
                    <a:pt x="317500" y="0"/>
                  </a:moveTo>
                  <a:arcTo wR="317500" hR="317500" stAng="16200000" swAng="864000"/>
                  <a:lnTo>
                    <a:pt x="317500" y="317500"/>
                  </a:lnTo>
                  <a:close/>
                </a:path>
                <a:path w="635000" h="635000" fill="none">
                  <a:moveTo>
                    <a:pt x="396459" y="9974"/>
                  </a:moveTo>
                  <a:arcTo wR="317500" hR="317500" stAng="-4536000" swAng="20735999"/>
                </a:path>
              </a:pathLst>
            </a:custGeom>
            <a:solidFill>
              <a:schemeClr val="tx1"/>
            </a:solidFill>
            <a:ln w="12700" cmpd="sng">
              <a:solidFill>
                <a:schemeClr val="tx1"/>
              </a:solidFill>
            </a:ln>
          </p:spPr>
          <p:txBody>
            <a:bodyPr/>
            <a:lstStyle/>
            <a:p>
              <a:endParaRPr lang="en-GB" sz="1797" dirty="0"/>
            </a:p>
          </p:txBody>
        </p:sp>
        <p:sp>
          <p:nvSpPr>
            <p:cNvPr id="46" name="Harvey 5/100 [5]" hidden="1">
              <a:extLst>
                <a:ext uri="{FF2B5EF4-FFF2-40B4-BE49-F238E27FC236}">
                  <a16:creationId xmlns:a16="http://schemas.microsoft.com/office/drawing/2014/main" id="{84E980D1-5F80-D948-13C2-F018BC9AFB11}"/>
                </a:ext>
              </a:extLst>
            </p:cNvPr>
            <p:cNvSpPr>
              <a:spLocks noChangeAspect="1"/>
            </p:cNvSpPr>
            <p:nvPr>
              <p:custDataLst>
                <p:tags r:id="rId12"/>
              </p:custDataLst>
            </p:nvPr>
          </p:nvSpPr>
          <p:spPr>
            <a:xfrm>
              <a:off x="4334905" y="3282696"/>
              <a:ext cx="292608" cy="292608"/>
            </a:xfrm>
            <a:custGeom>
              <a:avLst/>
              <a:gdLst/>
              <a:ahLst/>
              <a:cxnLst/>
              <a:rect l="l" t="t" r="r" b="b"/>
              <a:pathLst>
                <a:path w="635000" h="635000">
                  <a:moveTo>
                    <a:pt x="317500" y="0"/>
                  </a:moveTo>
                  <a:arcTo wR="317500" hR="317500" stAng="16200000" swAng="1080000"/>
                  <a:lnTo>
                    <a:pt x="317500" y="317500"/>
                  </a:lnTo>
                  <a:close/>
                </a:path>
                <a:path w="635000" h="635000" fill="none">
                  <a:moveTo>
                    <a:pt x="415612" y="15539"/>
                  </a:moveTo>
                  <a:arcTo wR="317500" hR="317500" stAng="-4320000" swAng="20520000"/>
                </a:path>
              </a:pathLst>
            </a:custGeom>
            <a:solidFill>
              <a:schemeClr val="tx1"/>
            </a:solidFill>
            <a:ln w="12700" cmpd="sng">
              <a:solidFill>
                <a:schemeClr val="tx1"/>
              </a:solidFill>
            </a:ln>
          </p:spPr>
          <p:txBody>
            <a:bodyPr/>
            <a:lstStyle/>
            <a:p>
              <a:endParaRPr lang="en-GB" sz="1797" dirty="0"/>
            </a:p>
          </p:txBody>
        </p:sp>
        <p:sp>
          <p:nvSpPr>
            <p:cNvPr id="47" name="Harvey 6/100 [6]" hidden="1">
              <a:extLst>
                <a:ext uri="{FF2B5EF4-FFF2-40B4-BE49-F238E27FC236}">
                  <a16:creationId xmlns:a16="http://schemas.microsoft.com/office/drawing/2014/main" id="{3D9931C2-0613-7232-4B4A-CDF71EC33843}"/>
                </a:ext>
              </a:extLst>
            </p:cNvPr>
            <p:cNvSpPr>
              <a:spLocks noChangeAspect="1"/>
            </p:cNvSpPr>
            <p:nvPr>
              <p:custDataLst>
                <p:tags r:id="rId13"/>
              </p:custDataLst>
            </p:nvPr>
          </p:nvSpPr>
          <p:spPr>
            <a:xfrm>
              <a:off x="4334905" y="3282696"/>
              <a:ext cx="292608" cy="292608"/>
            </a:xfrm>
            <a:custGeom>
              <a:avLst/>
              <a:gdLst/>
              <a:ahLst/>
              <a:cxnLst/>
              <a:rect l="l" t="t" r="r" b="b"/>
              <a:pathLst>
                <a:path w="635000" h="635000">
                  <a:moveTo>
                    <a:pt x="317500" y="0"/>
                  </a:moveTo>
                  <a:arcTo wR="317500" hR="317500" stAng="16200000" swAng="1295999"/>
                  <a:lnTo>
                    <a:pt x="317500" y="317500"/>
                  </a:lnTo>
                  <a:close/>
                </a:path>
                <a:path w="635000" h="635000" fill="none">
                  <a:moveTo>
                    <a:pt x="434379" y="22295"/>
                  </a:moveTo>
                  <a:arcTo wR="317500" hR="317500" stAng="-4104000" swAng="20304000"/>
                </a:path>
              </a:pathLst>
            </a:custGeom>
            <a:solidFill>
              <a:schemeClr val="tx1"/>
            </a:solidFill>
            <a:ln w="12700" cmpd="sng">
              <a:solidFill>
                <a:schemeClr val="tx1"/>
              </a:solidFill>
            </a:ln>
          </p:spPr>
          <p:txBody>
            <a:bodyPr/>
            <a:lstStyle/>
            <a:p>
              <a:endParaRPr lang="en-GB" sz="1797" dirty="0"/>
            </a:p>
          </p:txBody>
        </p:sp>
        <p:sp>
          <p:nvSpPr>
            <p:cNvPr id="48" name="Harvey 7/100 [7]" hidden="1">
              <a:extLst>
                <a:ext uri="{FF2B5EF4-FFF2-40B4-BE49-F238E27FC236}">
                  <a16:creationId xmlns:a16="http://schemas.microsoft.com/office/drawing/2014/main" id="{C4FBB52F-AA56-C379-ACF3-FCCAC52413F4}"/>
                </a:ext>
              </a:extLst>
            </p:cNvPr>
            <p:cNvSpPr>
              <a:spLocks noChangeAspect="1"/>
            </p:cNvSpPr>
            <p:nvPr>
              <p:custDataLst>
                <p:tags r:id="rId14"/>
              </p:custDataLst>
            </p:nvPr>
          </p:nvSpPr>
          <p:spPr>
            <a:xfrm>
              <a:off x="4334905" y="3282696"/>
              <a:ext cx="292608" cy="292608"/>
            </a:xfrm>
            <a:custGeom>
              <a:avLst/>
              <a:gdLst/>
              <a:ahLst/>
              <a:cxnLst/>
              <a:rect l="l" t="t" r="r" b="b"/>
              <a:pathLst>
                <a:path w="635000" h="635000">
                  <a:moveTo>
                    <a:pt x="317500" y="0"/>
                  </a:moveTo>
                  <a:arcTo wR="317500" hR="317500" stAng="16200000" swAng="1512000"/>
                  <a:lnTo>
                    <a:pt x="317500" y="317500"/>
                  </a:lnTo>
                  <a:close/>
                </a:path>
                <a:path w="635000" h="635000" fill="none">
                  <a:moveTo>
                    <a:pt x="452684" y="30217"/>
                  </a:moveTo>
                  <a:arcTo wR="317500" hR="317500" stAng="-3888000" swAng="20087999"/>
                </a:path>
              </a:pathLst>
            </a:custGeom>
            <a:solidFill>
              <a:schemeClr val="tx1"/>
            </a:solidFill>
            <a:ln w="12700" cmpd="sng">
              <a:solidFill>
                <a:schemeClr val="tx1"/>
              </a:solidFill>
            </a:ln>
          </p:spPr>
          <p:txBody>
            <a:bodyPr/>
            <a:lstStyle/>
            <a:p>
              <a:endParaRPr lang="en-GB" sz="1797" dirty="0"/>
            </a:p>
          </p:txBody>
        </p:sp>
        <p:sp>
          <p:nvSpPr>
            <p:cNvPr id="49" name="Harvey 8/100 [8]" hidden="1">
              <a:extLst>
                <a:ext uri="{FF2B5EF4-FFF2-40B4-BE49-F238E27FC236}">
                  <a16:creationId xmlns:a16="http://schemas.microsoft.com/office/drawing/2014/main" id="{CDAE4995-5025-97DB-B62A-E349C3B17B7E}"/>
                </a:ext>
              </a:extLst>
            </p:cNvPr>
            <p:cNvSpPr>
              <a:spLocks noChangeAspect="1"/>
            </p:cNvSpPr>
            <p:nvPr>
              <p:custDataLst>
                <p:tags r:id="rId15"/>
              </p:custDataLst>
            </p:nvPr>
          </p:nvSpPr>
          <p:spPr>
            <a:xfrm>
              <a:off x="4334905" y="3282696"/>
              <a:ext cx="292608" cy="292608"/>
            </a:xfrm>
            <a:custGeom>
              <a:avLst/>
              <a:gdLst/>
              <a:ahLst/>
              <a:cxnLst/>
              <a:rect l="l" t="t" r="r" b="b"/>
              <a:pathLst>
                <a:path w="635000" h="635000">
                  <a:moveTo>
                    <a:pt x="317500" y="0"/>
                  </a:moveTo>
                  <a:arcTo wR="317500" hR="317500" stAng="16200000" swAng="1728000"/>
                  <a:lnTo>
                    <a:pt x="317500" y="317500"/>
                  </a:lnTo>
                  <a:close/>
                </a:path>
                <a:path w="635000" h="635000" fill="none">
                  <a:moveTo>
                    <a:pt x="470456" y="39272"/>
                  </a:moveTo>
                  <a:arcTo wR="317500" hR="317500" stAng="-3672000" swAng="19872000"/>
                </a:path>
              </a:pathLst>
            </a:custGeom>
            <a:solidFill>
              <a:schemeClr val="tx1"/>
            </a:solidFill>
            <a:ln w="12700" cmpd="sng">
              <a:solidFill>
                <a:schemeClr val="tx1"/>
              </a:solidFill>
            </a:ln>
          </p:spPr>
          <p:txBody>
            <a:bodyPr/>
            <a:lstStyle/>
            <a:p>
              <a:endParaRPr lang="en-GB" sz="1797" dirty="0"/>
            </a:p>
          </p:txBody>
        </p:sp>
        <p:sp>
          <p:nvSpPr>
            <p:cNvPr id="50" name="Harvey 9/100 [9]" hidden="1">
              <a:extLst>
                <a:ext uri="{FF2B5EF4-FFF2-40B4-BE49-F238E27FC236}">
                  <a16:creationId xmlns:a16="http://schemas.microsoft.com/office/drawing/2014/main" id="{DCC617C5-3F39-E138-834C-23AE1DD85715}"/>
                </a:ext>
              </a:extLst>
            </p:cNvPr>
            <p:cNvSpPr>
              <a:spLocks noChangeAspect="1"/>
            </p:cNvSpPr>
            <p:nvPr>
              <p:custDataLst>
                <p:tags r:id="rId16"/>
              </p:custDataLst>
            </p:nvPr>
          </p:nvSpPr>
          <p:spPr>
            <a:xfrm>
              <a:off x="4334905" y="3282696"/>
              <a:ext cx="292608" cy="292608"/>
            </a:xfrm>
            <a:custGeom>
              <a:avLst/>
              <a:gdLst/>
              <a:ahLst/>
              <a:cxnLst/>
              <a:rect l="l" t="t" r="r" b="b"/>
              <a:pathLst>
                <a:path w="635000" h="635000">
                  <a:moveTo>
                    <a:pt x="317500" y="0"/>
                  </a:moveTo>
                  <a:arcTo wR="317500" hR="317500" stAng="16200000" swAng="1944000"/>
                  <a:lnTo>
                    <a:pt x="317500" y="317500"/>
                  </a:lnTo>
                  <a:close/>
                </a:path>
                <a:path w="635000" h="635000" fill="none">
                  <a:moveTo>
                    <a:pt x="487625" y="49425"/>
                  </a:moveTo>
                  <a:arcTo wR="317500" hR="317500" stAng="-3456000" swAng="19656000"/>
                </a:path>
              </a:pathLst>
            </a:custGeom>
            <a:solidFill>
              <a:schemeClr val="tx1"/>
            </a:solidFill>
            <a:ln w="12700" cmpd="sng">
              <a:solidFill>
                <a:schemeClr val="tx1"/>
              </a:solidFill>
            </a:ln>
          </p:spPr>
          <p:txBody>
            <a:bodyPr/>
            <a:lstStyle/>
            <a:p>
              <a:endParaRPr lang="en-GB" sz="1797" dirty="0"/>
            </a:p>
          </p:txBody>
        </p:sp>
        <p:sp>
          <p:nvSpPr>
            <p:cNvPr id="51" name="Harvey 10/100 [10]" hidden="1">
              <a:extLst>
                <a:ext uri="{FF2B5EF4-FFF2-40B4-BE49-F238E27FC236}">
                  <a16:creationId xmlns:a16="http://schemas.microsoft.com/office/drawing/2014/main" id="{A9654291-A613-ABB7-1270-3612AD20D20E}"/>
                </a:ext>
              </a:extLst>
            </p:cNvPr>
            <p:cNvSpPr>
              <a:spLocks noChangeAspect="1"/>
            </p:cNvSpPr>
            <p:nvPr>
              <p:custDataLst>
                <p:tags r:id="rId17"/>
              </p:custDataLst>
            </p:nvPr>
          </p:nvSpPr>
          <p:spPr>
            <a:xfrm>
              <a:off x="4334905" y="3282696"/>
              <a:ext cx="292608" cy="292608"/>
            </a:xfrm>
            <a:custGeom>
              <a:avLst/>
              <a:gdLst/>
              <a:ahLst/>
              <a:cxnLst/>
              <a:rect l="l" t="t" r="r" b="b"/>
              <a:pathLst>
                <a:path w="635000" h="635000">
                  <a:moveTo>
                    <a:pt x="317500" y="0"/>
                  </a:moveTo>
                  <a:arcTo wR="317500" hR="317500" stAng="16200000" swAng="2160000"/>
                  <a:lnTo>
                    <a:pt x="317500" y="317500"/>
                  </a:lnTo>
                  <a:close/>
                </a:path>
                <a:path w="635000" h="635000" fill="none">
                  <a:moveTo>
                    <a:pt x="504121" y="60637"/>
                  </a:moveTo>
                  <a:arcTo wR="317500" hR="317500" stAng="-3240000" swAng="19440000"/>
                </a:path>
              </a:pathLst>
            </a:custGeom>
            <a:solidFill>
              <a:schemeClr val="tx1"/>
            </a:solidFill>
            <a:ln w="12700" cmpd="sng">
              <a:solidFill>
                <a:schemeClr val="tx1"/>
              </a:solidFill>
            </a:ln>
          </p:spPr>
          <p:txBody>
            <a:bodyPr/>
            <a:lstStyle/>
            <a:p>
              <a:endParaRPr lang="en-GB" sz="1797" dirty="0"/>
            </a:p>
          </p:txBody>
        </p:sp>
        <p:sp>
          <p:nvSpPr>
            <p:cNvPr id="52" name="Harvey 11/100 [11]" hidden="1">
              <a:extLst>
                <a:ext uri="{FF2B5EF4-FFF2-40B4-BE49-F238E27FC236}">
                  <a16:creationId xmlns:a16="http://schemas.microsoft.com/office/drawing/2014/main" id="{5402616B-79D3-C3A3-51C4-E734A207ADFD}"/>
                </a:ext>
              </a:extLst>
            </p:cNvPr>
            <p:cNvSpPr>
              <a:spLocks noChangeAspect="1"/>
            </p:cNvSpPr>
            <p:nvPr>
              <p:custDataLst>
                <p:tags r:id="rId18"/>
              </p:custDataLst>
            </p:nvPr>
          </p:nvSpPr>
          <p:spPr>
            <a:xfrm>
              <a:off x="4334905" y="3282696"/>
              <a:ext cx="292608" cy="292608"/>
            </a:xfrm>
            <a:custGeom>
              <a:avLst/>
              <a:gdLst/>
              <a:ahLst/>
              <a:cxnLst/>
              <a:rect l="l" t="t" r="r" b="b"/>
              <a:pathLst>
                <a:path w="635000" h="635000">
                  <a:moveTo>
                    <a:pt x="317500" y="0"/>
                  </a:moveTo>
                  <a:arcTo wR="317500" hR="317500" stAng="16200000" swAng="2376000"/>
                  <a:lnTo>
                    <a:pt x="317500" y="317500"/>
                  </a:lnTo>
                  <a:close/>
                </a:path>
                <a:path w="635000" h="635000" fill="none">
                  <a:moveTo>
                    <a:pt x="519882" y="72862"/>
                  </a:moveTo>
                  <a:arcTo wR="317500" hR="317500" stAng="-3024000" swAng="19224000"/>
                </a:path>
              </a:pathLst>
            </a:custGeom>
            <a:solidFill>
              <a:schemeClr val="tx1"/>
            </a:solidFill>
            <a:ln w="12700" cmpd="sng">
              <a:solidFill>
                <a:schemeClr val="tx1"/>
              </a:solidFill>
            </a:ln>
          </p:spPr>
          <p:txBody>
            <a:bodyPr/>
            <a:lstStyle/>
            <a:p>
              <a:endParaRPr lang="en-GB" sz="1797" dirty="0"/>
            </a:p>
          </p:txBody>
        </p:sp>
        <p:sp>
          <p:nvSpPr>
            <p:cNvPr id="53" name="Harvey 12/100 [12]" hidden="1">
              <a:extLst>
                <a:ext uri="{FF2B5EF4-FFF2-40B4-BE49-F238E27FC236}">
                  <a16:creationId xmlns:a16="http://schemas.microsoft.com/office/drawing/2014/main" id="{4FB9ED19-1549-153F-0C36-50C0980D51FC}"/>
                </a:ext>
              </a:extLst>
            </p:cNvPr>
            <p:cNvSpPr>
              <a:spLocks noChangeAspect="1"/>
            </p:cNvSpPr>
            <p:nvPr>
              <p:custDataLst>
                <p:tags r:id="rId19"/>
              </p:custDataLst>
            </p:nvPr>
          </p:nvSpPr>
          <p:spPr>
            <a:xfrm>
              <a:off x="4334905" y="3282696"/>
              <a:ext cx="292608" cy="292608"/>
            </a:xfrm>
            <a:custGeom>
              <a:avLst/>
              <a:gdLst/>
              <a:ahLst/>
              <a:cxnLst/>
              <a:rect l="l" t="t" r="r" b="b"/>
              <a:pathLst>
                <a:path w="635000" h="635000">
                  <a:moveTo>
                    <a:pt x="317500" y="0"/>
                  </a:moveTo>
                  <a:arcTo wR="317500" hR="317500" stAng="16200000" swAng="2591999"/>
                  <a:lnTo>
                    <a:pt x="317500" y="317500"/>
                  </a:lnTo>
                  <a:close/>
                </a:path>
                <a:path w="635000" h="635000" fill="none">
                  <a:moveTo>
                    <a:pt x="534843" y="86052"/>
                  </a:moveTo>
                  <a:arcTo wR="317500" hR="317500" stAng="-2808000" swAng="19008000"/>
                </a:path>
              </a:pathLst>
            </a:custGeom>
            <a:solidFill>
              <a:schemeClr val="tx1"/>
            </a:solidFill>
            <a:ln w="12700" cmpd="sng">
              <a:solidFill>
                <a:schemeClr val="tx1"/>
              </a:solidFill>
            </a:ln>
          </p:spPr>
          <p:txBody>
            <a:bodyPr/>
            <a:lstStyle/>
            <a:p>
              <a:endParaRPr lang="en-GB" sz="1797" dirty="0"/>
            </a:p>
          </p:txBody>
        </p:sp>
        <p:sp>
          <p:nvSpPr>
            <p:cNvPr id="54" name="Harvey 13/100 [13]" hidden="1">
              <a:extLst>
                <a:ext uri="{FF2B5EF4-FFF2-40B4-BE49-F238E27FC236}">
                  <a16:creationId xmlns:a16="http://schemas.microsoft.com/office/drawing/2014/main" id="{D33BDE6A-AB93-0FA0-DC5F-270F9419DFBF}"/>
                </a:ext>
              </a:extLst>
            </p:cNvPr>
            <p:cNvSpPr>
              <a:spLocks noChangeAspect="1"/>
            </p:cNvSpPr>
            <p:nvPr>
              <p:custDataLst>
                <p:tags r:id="rId20"/>
              </p:custDataLst>
            </p:nvPr>
          </p:nvSpPr>
          <p:spPr>
            <a:xfrm>
              <a:off x="4334905" y="3282696"/>
              <a:ext cx="292608" cy="292608"/>
            </a:xfrm>
            <a:custGeom>
              <a:avLst/>
              <a:gdLst/>
              <a:ahLst/>
              <a:cxnLst/>
              <a:rect l="l" t="t" r="r" b="b"/>
              <a:pathLst>
                <a:path w="635000" h="635000">
                  <a:moveTo>
                    <a:pt x="317500" y="0"/>
                  </a:moveTo>
                  <a:arcTo wR="317500" hR="317500" stAng="16200000" swAng="2808000"/>
                  <a:lnTo>
                    <a:pt x="317500" y="317500"/>
                  </a:lnTo>
                  <a:close/>
                </a:path>
                <a:path w="635000" h="635000" fill="none">
                  <a:moveTo>
                    <a:pt x="548947" y="100156"/>
                  </a:moveTo>
                  <a:arcTo wR="317500" hR="317500" stAng="-2591999" swAng="18792000"/>
                </a:path>
              </a:pathLst>
            </a:custGeom>
            <a:solidFill>
              <a:schemeClr val="tx1"/>
            </a:solidFill>
            <a:ln w="12700" cmpd="sng">
              <a:solidFill>
                <a:schemeClr val="tx1"/>
              </a:solidFill>
            </a:ln>
          </p:spPr>
          <p:txBody>
            <a:bodyPr/>
            <a:lstStyle/>
            <a:p>
              <a:endParaRPr lang="en-GB" sz="1797" dirty="0"/>
            </a:p>
          </p:txBody>
        </p:sp>
        <p:sp>
          <p:nvSpPr>
            <p:cNvPr id="55" name="Harvey 14/100 [14]" hidden="1">
              <a:extLst>
                <a:ext uri="{FF2B5EF4-FFF2-40B4-BE49-F238E27FC236}">
                  <a16:creationId xmlns:a16="http://schemas.microsoft.com/office/drawing/2014/main" id="{F507503F-8B80-77DA-5313-9782E522D3C1}"/>
                </a:ext>
              </a:extLst>
            </p:cNvPr>
            <p:cNvSpPr>
              <a:spLocks noChangeAspect="1"/>
            </p:cNvSpPr>
            <p:nvPr>
              <p:custDataLst>
                <p:tags r:id="rId21"/>
              </p:custDataLst>
            </p:nvPr>
          </p:nvSpPr>
          <p:spPr>
            <a:xfrm>
              <a:off x="4334905" y="3282696"/>
              <a:ext cx="292608" cy="292608"/>
            </a:xfrm>
            <a:custGeom>
              <a:avLst/>
              <a:gdLst/>
              <a:ahLst/>
              <a:cxnLst/>
              <a:rect l="l" t="t" r="r" b="b"/>
              <a:pathLst>
                <a:path w="635000" h="635000">
                  <a:moveTo>
                    <a:pt x="317500" y="0"/>
                  </a:moveTo>
                  <a:arcTo wR="317500" hR="317500" stAng="16200000" swAng="3024000"/>
                  <a:lnTo>
                    <a:pt x="317500" y="317500"/>
                  </a:lnTo>
                  <a:close/>
                </a:path>
                <a:path w="635000" h="635000" fill="none">
                  <a:moveTo>
                    <a:pt x="562137" y="115117"/>
                  </a:moveTo>
                  <a:arcTo wR="317500" hR="317500" stAng="-2375999" swAng="18576000"/>
                </a:path>
              </a:pathLst>
            </a:custGeom>
            <a:solidFill>
              <a:schemeClr val="tx1"/>
            </a:solidFill>
            <a:ln w="12700" cmpd="sng">
              <a:solidFill>
                <a:schemeClr val="tx1"/>
              </a:solidFill>
            </a:ln>
          </p:spPr>
          <p:txBody>
            <a:bodyPr/>
            <a:lstStyle/>
            <a:p>
              <a:endParaRPr lang="en-GB" sz="1797" dirty="0"/>
            </a:p>
          </p:txBody>
        </p:sp>
        <p:sp>
          <p:nvSpPr>
            <p:cNvPr id="56" name="Harvey 15/100 [15]" hidden="1">
              <a:extLst>
                <a:ext uri="{FF2B5EF4-FFF2-40B4-BE49-F238E27FC236}">
                  <a16:creationId xmlns:a16="http://schemas.microsoft.com/office/drawing/2014/main" id="{CE6EBA26-73BA-BEED-B1B1-2376CBD59696}"/>
                </a:ext>
              </a:extLst>
            </p:cNvPr>
            <p:cNvSpPr>
              <a:spLocks noChangeAspect="1"/>
            </p:cNvSpPr>
            <p:nvPr>
              <p:custDataLst>
                <p:tags r:id="rId22"/>
              </p:custDataLst>
            </p:nvPr>
          </p:nvSpPr>
          <p:spPr>
            <a:xfrm>
              <a:off x="4334905" y="3282696"/>
              <a:ext cx="292608" cy="292608"/>
            </a:xfrm>
            <a:custGeom>
              <a:avLst/>
              <a:gdLst/>
              <a:ahLst/>
              <a:cxnLst/>
              <a:rect l="l" t="t" r="r" b="b"/>
              <a:pathLst>
                <a:path w="635000" h="635000">
                  <a:moveTo>
                    <a:pt x="317500" y="0"/>
                  </a:moveTo>
                  <a:arcTo wR="317500" hR="317500" stAng="16200000" swAng="3240000"/>
                  <a:lnTo>
                    <a:pt x="317500" y="317500"/>
                  </a:lnTo>
                  <a:close/>
                </a:path>
                <a:path w="635000" h="635000" fill="none">
                  <a:moveTo>
                    <a:pt x="574362" y="130878"/>
                  </a:moveTo>
                  <a:arcTo wR="317500" hR="317500" stAng="-2160000" swAng="18360000"/>
                </a:path>
              </a:pathLst>
            </a:custGeom>
            <a:solidFill>
              <a:schemeClr val="tx1"/>
            </a:solidFill>
            <a:ln w="12700" cmpd="sng">
              <a:solidFill>
                <a:schemeClr val="tx1"/>
              </a:solidFill>
            </a:ln>
          </p:spPr>
          <p:txBody>
            <a:bodyPr/>
            <a:lstStyle/>
            <a:p>
              <a:endParaRPr lang="en-GB" sz="1797" dirty="0"/>
            </a:p>
          </p:txBody>
        </p:sp>
        <p:sp>
          <p:nvSpPr>
            <p:cNvPr id="57" name="Harvey 16/100 [16]" hidden="1">
              <a:extLst>
                <a:ext uri="{FF2B5EF4-FFF2-40B4-BE49-F238E27FC236}">
                  <a16:creationId xmlns:a16="http://schemas.microsoft.com/office/drawing/2014/main" id="{42883F2A-BBB9-DE6C-5520-CBA3D1F1DE87}"/>
                </a:ext>
              </a:extLst>
            </p:cNvPr>
            <p:cNvSpPr>
              <a:spLocks noChangeAspect="1"/>
            </p:cNvSpPr>
            <p:nvPr>
              <p:custDataLst>
                <p:tags r:id="rId23"/>
              </p:custDataLst>
            </p:nvPr>
          </p:nvSpPr>
          <p:spPr>
            <a:xfrm>
              <a:off x="4334905" y="3282696"/>
              <a:ext cx="292608" cy="292608"/>
            </a:xfrm>
            <a:custGeom>
              <a:avLst/>
              <a:gdLst/>
              <a:ahLst/>
              <a:cxnLst/>
              <a:rect l="l" t="t" r="r" b="b"/>
              <a:pathLst>
                <a:path w="635000" h="635000">
                  <a:moveTo>
                    <a:pt x="317500" y="0"/>
                  </a:moveTo>
                  <a:arcTo wR="317500" hR="317500" stAng="16200000" swAng="3456000"/>
                  <a:lnTo>
                    <a:pt x="317500" y="317500"/>
                  </a:lnTo>
                  <a:close/>
                </a:path>
                <a:path w="635000" h="635000" fill="none">
                  <a:moveTo>
                    <a:pt x="585574" y="147374"/>
                  </a:moveTo>
                  <a:arcTo wR="317500" hR="317500" stAng="-1944000" swAng="18144000"/>
                </a:path>
              </a:pathLst>
            </a:custGeom>
            <a:solidFill>
              <a:schemeClr val="tx1"/>
            </a:solidFill>
            <a:ln w="12700" cmpd="sng">
              <a:solidFill>
                <a:schemeClr val="tx1"/>
              </a:solidFill>
            </a:ln>
          </p:spPr>
          <p:txBody>
            <a:bodyPr/>
            <a:lstStyle/>
            <a:p>
              <a:endParaRPr lang="en-GB" sz="1797" dirty="0"/>
            </a:p>
          </p:txBody>
        </p:sp>
        <p:sp>
          <p:nvSpPr>
            <p:cNvPr id="58" name="Harvey 17/100 [17]" hidden="1">
              <a:extLst>
                <a:ext uri="{FF2B5EF4-FFF2-40B4-BE49-F238E27FC236}">
                  <a16:creationId xmlns:a16="http://schemas.microsoft.com/office/drawing/2014/main" id="{23B83BD9-9364-5C3A-1E4A-7DF9E3566093}"/>
                </a:ext>
              </a:extLst>
            </p:cNvPr>
            <p:cNvSpPr>
              <a:spLocks noChangeAspect="1"/>
            </p:cNvSpPr>
            <p:nvPr>
              <p:custDataLst>
                <p:tags r:id="rId24"/>
              </p:custDataLst>
            </p:nvPr>
          </p:nvSpPr>
          <p:spPr>
            <a:xfrm>
              <a:off x="4334905" y="3282696"/>
              <a:ext cx="292608" cy="292608"/>
            </a:xfrm>
            <a:custGeom>
              <a:avLst/>
              <a:gdLst/>
              <a:ahLst/>
              <a:cxnLst/>
              <a:rect l="l" t="t" r="r" b="b"/>
              <a:pathLst>
                <a:path w="635000" h="635000">
                  <a:moveTo>
                    <a:pt x="317500" y="0"/>
                  </a:moveTo>
                  <a:arcTo wR="317500" hR="317500" stAng="16200000" swAng="3672000"/>
                  <a:lnTo>
                    <a:pt x="317500" y="317500"/>
                  </a:lnTo>
                  <a:close/>
                </a:path>
                <a:path w="635000" h="635000" fill="none">
                  <a:moveTo>
                    <a:pt x="595727" y="164543"/>
                  </a:moveTo>
                  <a:arcTo wR="317500" hR="317500" stAng="-1727999" swAng="17928000"/>
                </a:path>
              </a:pathLst>
            </a:custGeom>
            <a:solidFill>
              <a:schemeClr val="tx1"/>
            </a:solidFill>
            <a:ln w="12700" cmpd="sng">
              <a:solidFill>
                <a:schemeClr val="tx1"/>
              </a:solidFill>
            </a:ln>
          </p:spPr>
          <p:txBody>
            <a:bodyPr/>
            <a:lstStyle/>
            <a:p>
              <a:endParaRPr lang="en-GB" sz="1797" dirty="0"/>
            </a:p>
          </p:txBody>
        </p:sp>
        <p:sp>
          <p:nvSpPr>
            <p:cNvPr id="59" name="Harvey 18/100 [18]" hidden="1">
              <a:extLst>
                <a:ext uri="{FF2B5EF4-FFF2-40B4-BE49-F238E27FC236}">
                  <a16:creationId xmlns:a16="http://schemas.microsoft.com/office/drawing/2014/main" id="{2B69853A-17BE-32A6-86C6-056DEB7EF8AE}"/>
                </a:ext>
              </a:extLst>
            </p:cNvPr>
            <p:cNvSpPr>
              <a:spLocks noChangeAspect="1"/>
            </p:cNvSpPr>
            <p:nvPr>
              <p:custDataLst>
                <p:tags r:id="rId25"/>
              </p:custDataLst>
            </p:nvPr>
          </p:nvSpPr>
          <p:spPr>
            <a:xfrm>
              <a:off x="4334905" y="3282696"/>
              <a:ext cx="292608" cy="292608"/>
            </a:xfrm>
            <a:custGeom>
              <a:avLst/>
              <a:gdLst/>
              <a:ahLst/>
              <a:cxnLst/>
              <a:rect l="l" t="t" r="r" b="b"/>
              <a:pathLst>
                <a:path w="635000" h="635000">
                  <a:moveTo>
                    <a:pt x="317500" y="0"/>
                  </a:moveTo>
                  <a:arcTo wR="317500" hR="317500" stAng="16200000" swAng="3888000"/>
                  <a:lnTo>
                    <a:pt x="317500" y="317500"/>
                  </a:lnTo>
                  <a:close/>
                </a:path>
                <a:path w="635000" h="635000" fill="none">
                  <a:moveTo>
                    <a:pt x="604782" y="182315"/>
                  </a:moveTo>
                  <a:arcTo wR="317500" hR="317500" stAng="-1512000" swAng="17712000"/>
                </a:path>
              </a:pathLst>
            </a:custGeom>
            <a:solidFill>
              <a:schemeClr val="tx1"/>
            </a:solidFill>
            <a:ln w="12700" cmpd="sng">
              <a:solidFill>
                <a:schemeClr val="tx1"/>
              </a:solidFill>
            </a:ln>
          </p:spPr>
          <p:txBody>
            <a:bodyPr/>
            <a:lstStyle/>
            <a:p>
              <a:endParaRPr lang="en-GB" sz="1797" dirty="0"/>
            </a:p>
          </p:txBody>
        </p:sp>
        <p:sp>
          <p:nvSpPr>
            <p:cNvPr id="60" name="Harvey 19/100 [19]" hidden="1">
              <a:extLst>
                <a:ext uri="{FF2B5EF4-FFF2-40B4-BE49-F238E27FC236}">
                  <a16:creationId xmlns:a16="http://schemas.microsoft.com/office/drawing/2014/main" id="{5C7C60D5-D786-A198-A97F-8E63F14D7FB7}"/>
                </a:ext>
              </a:extLst>
            </p:cNvPr>
            <p:cNvSpPr>
              <a:spLocks noChangeAspect="1"/>
            </p:cNvSpPr>
            <p:nvPr>
              <p:custDataLst>
                <p:tags r:id="rId26"/>
              </p:custDataLst>
            </p:nvPr>
          </p:nvSpPr>
          <p:spPr>
            <a:xfrm>
              <a:off x="4334905" y="3282696"/>
              <a:ext cx="292608" cy="292608"/>
            </a:xfrm>
            <a:custGeom>
              <a:avLst/>
              <a:gdLst/>
              <a:ahLst/>
              <a:cxnLst/>
              <a:rect l="l" t="t" r="r" b="b"/>
              <a:pathLst>
                <a:path w="635000" h="635000">
                  <a:moveTo>
                    <a:pt x="317500" y="0"/>
                  </a:moveTo>
                  <a:arcTo wR="317500" hR="317500" stAng="16200000" swAng="4104000"/>
                  <a:lnTo>
                    <a:pt x="317500" y="317500"/>
                  </a:lnTo>
                  <a:close/>
                </a:path>
                <a:path w="635000" h="635000" fill="none">
                  <a:moveTo>
                    <a:pt x="612704" y="200620"/>
                  </a:moveTo>
                  <a:arcTo wR="317500" hR="317500" stAng="-1295999" swAng="17496000"/>
                </a:path>
              </a:pathLst>
            </a:custGeom>
            <a:solidFill>
              <a:schemeClr val="tx1"/>
            </a:solidFill>
            <a:ln w="12700" cmpd="sng">
              <a:solidFill>
                <a:schemeClr val="tx1"/>
              </a:solidFill>
            </a:ln>
          </p:spPr>
          <p:txBody>
            <a:bodyPr/>
            <a:lstStyle/>
            <a:p>
              <a:endParaRPr lang="en-GB" sz="1797" dirty="0"/>
            </a:p>
          </p:txBody>
        </p:sp>
        <p:sp>
          <p:nvSpPr>
            <p:cNvPr id="61" name="Harvey 20/100 [20]" hidden="1">
              <a:extLst>
                <a:ext uri="{FF2B5EF4-FFF2-40B4-BE49-F238E27FC236}">
                  <a16:creationId xmlns:a16="http://schemas.microsoft.com/office/drawing/2014/main" id="{06E1857E-5ADD-0C96-1D2D-DDF413A3E79D}"/>
                </a:ext>
              </a:extLst>
            </p:cNvPr>
            <p:cNvSpPr>
              <a:spLocks noChangeAspect="1"/>
            </p:cNvSpPr>
            <p:nvPr>
              <p:custDataLst>
                <p:tags r:id="rId27"/>
              </p:custDataLst>
            </p:nvPr>
          </p:nvSpPr>
          <p:spPr>
            <a:xfrm>
              <a:off x="4334905" y="3282696"/>
              <a:ext cx="292608" cy="292608"/>
            </a:xfrm>
            <a:custGeom>
              <a:avLst/>
              <a:gdLst/>
              <a:ahLst/>
              <a:cxnLst/>
              <a:rect l="l" t="t" r="r" b="b"/>
              <a:pathLst>
                <a:path w="635000" h="635000">
                  <a:moveTo>
                    <a:pt x="317500" y="0"/>
                  </a:moveTo>
                  <a:arcTo wR="317500" hR="317500" stAng="16200000" swAng="4320000"/>
                  <a:lnTo>
                    <a:pt x="317500" y="317500"/>
                  </a:lnTo>
                  <a:close/>
                </a:path>
                <a:path w="635000" h="635000" fill="none">
                  <a:moveTo>
                    <a:pt x="619460" y="219387"/>
                  </a:moveTo>
                  <a:arcTo wR="317500" hR="317500" stAng="-1080000" swAng="17280000"/>
                </a:path>
              </a:pathLst>
            </a:custGeom>
            <a:solidFill>
              <a:schemeClr val="tx1"/>
            </a:solidFill>
            <a:ln w="12700" cmpd="sng">
              <a:solidFill>
                <a:schemeClr val="tx1"/>
              </a:solidFill>
            </a:ln>
          </p:spPr>
          <p:txBody>
            <a:bodyPr/>
            <a:lstStyle/>
            <a:p>
              <a:endParaRPr lang="en-GB" sz="1797" dirty="0"/>
            </a:p>
          </p:txBody>
        </p:sp>
        <p:sp>
          <p:nvSpPr>
            <p:cNvPr id="62" name="Harvey 21/100 [21]" hidden="1">
              <a:extLst>
                <a:ext uri="{FF2B5EF4-FFF2-40B4-BE49-F238E27FC236}">
                  <a16:creationId xmlns:a16="http://schemas.microsoft.com/office/drawing/2014/main" id="{C99CDBF8-DC8C-7AB1-7B6D-2DB2C568C5AF}"/>
                </a:ext>
              </a:extLst>
            </p:cNvPr>
            <p:cNvSpPr>
              <a:spLocks noChangeAspect="1"/>
            </p:cNvSpPr>
            <p:nvPr>
              <p:custDataLst>
                <p:tags r:id="rId28"/>
              </p:custDataLst>
            </p:nvPr>
          </p:nvSpPr>
          <p:spPr>
            <a:xfrm>
              <a:off x="4334905" y="3282696"/>
              <a:ext cx="292608" cy="292608"/>
            </a:xfrm>
            <a:custGeom>
              <a:avLst/>
              <a:gdLst/>
              <a:ahLst/>
              <a:cxnLst/>
              <a:rect l="l" t="t" r="r" b="b"/>
              <a:pathLst>
                <a:path w="635000" h="635000">
                  <a:moveTo>
                    <a:pt x="317500" y="0"/>
                  </a:moveTo>
                  <a:arcTo wR="317500" hR="317500" stAng="16200000" swAng="4536000"/>
                  <a:lnTo>
                    <a:pt x="317500" y="317500"/>
                  </a:lnTo>
                  <a:close/>
                </a:path>
                <a:path w="635000" h="635000" fill="none">
                  <a:moveTo>
                    <a:pt x="625025" y="238540"/>
                  </a:moveTo>
                  <a:arcTo wR="317500" hR="317500" stAng="-864000" swAng="17064000"/>
                </a:path>
              </a:pathLst>
            </a:custGeom>
            <a:solidFill>
              <a:schemeClr val="tx1"/>
            </a:solidFill>
            <a:ln w="12700" cmpd="sng">
              <a:solidFill>
                <a:schemeClr val="tx1"/>
              </a:solidFill>
            </a:ln>
          </p:spPr>
          <p:txBody>
            <a:bodyPr/>
            <a:lstStyle/>
            <a:p>
              <a:endParaRPr lang="en-GB" sz="1797" dirty="0"/>
            </a:p>
          </p:txBody>
        </p:sp>
        <p:sp>
          <p:nvSpPr>
            <p:cNvPr id="63" name="Harvey 22/100 [22]" hidden="1">
              <a:extLst>
                <a:ext uri="{FF2B5EF4-FFF2-40B4-BE49-F238E27FC236}">
                  <a16:creationId xmlns:a16="http://schemas.microsoft.com/office/drawing/2014/main" id="{5682170B-A5BB-FA94-B876-24D070CCAF34}"/>
                </a:ext>
              </a:extLst>
            </p:cNvPr>
            <p:cNvSpPr>
              <a:spLocks noChangeAspect="1"/>
            </p:cNvSpPr>
            <p:nvPr>
              <p:custDataLst>
                <p:tags r:id="rId29"/>
              </p:custDataLst>
            </p:nvPr>
          </p:nvSpPr>
          <p:spPr>
            <a:xfrm>
              <a:off x="4334905" y="3282696"/>
              <a:ext cx="292608" cy="292608"/>
            </a:xfrm>
            <a:custGeom>
              <a:avLst/>
              <a:gdLst/>
              <a:ahLst/>
              <a:cxnLst/>
              <a:rect l="l" t="t" r="r" b="b"/>
              <a:pathLst>
                <a:path w="635000" h="635000">
                  <a:moveTo>
                    <a:pt x="317500" y="0"/>
                  </a:moveTo>
                  <a:arcTo wR="317500" hR="317500" stAng="16200000" swAng="4752000"/>
                  <a:lnTo>
                    <a:pt x="317500" y="317500"/>
                  </a:lnTo>
                  <a:close/>
                </a:path>
                <a:path w="635000" h="635000" fill="none">
                  <a:moveTo>
                    <a:pt x="629376" y="258006"/>
                  </a:moveTo>
                  <a:arcTo wR="317500" hR="317500" stAng="-647999" swAng="16848000"/>
                </a:path>
              </a:pathLst>
            </a:custGeom>
            <a:solidFill>
              <a:schemeClr val="tx1"/>
            </a:solidFill>
            <a:ln w="12700" cmpd="sng">
              <a:solidFill>
                <a:schemeClr val="tx1"/>
              </a:solidFill>
            </a:ln>
          </p:spPr>
          <p:txBody>
            <a:bodyPr/>
            <a:lstStyle/>
            <a:p>
              <a:endParaRPr lang="en-GB" sz="1797" dirty="0"/>
            </a:p>
          </p:txBody>
        </p:sp>
        <p:sp>
          <p:nvSpPr>
            <p:cNvPr id="64" name="Harvey 23/100 [23]" hidden="1">
              <a:extLst>
                <a:ext uri="{FF2B5EF4-FFF2-40B4-BE49-F238E27FC236}">
                  <a16:creationId xmlns:a16="http://schemas.microsoft.com/office/drawing/2014/main" id="{A1EC2E3F-1E40-D98A-7503-89A461A11E4F}"/>
                </a:ext>
              </a:extLst>
            </p:cNvPr>
            <p:cNvSpPr>
              <a:spLocks noChangeAspect="1"/>
            </p:cNvSpPr>
            <p:nvPr>
              <p:custDataLst>
                <p:tags r:id="rId30"/>
              </p:custDataLst>
            </p:nvPr>
          </p:nvSpPr>
          <p:spPr>
            <a:xfrm>
              <a:off x="4334905" y="3282696"/>
              <a:ext cx="292608" cy="292608"/>
            </a:xfrm>
            <a:custGeom>
              <a:avLst/>
              <a:gdLst/>
              <a:ahLst/>
              <a:cxnLst/>
              <a:rect l="l" t="t" r="r" b="b"/>
              <a:pathLst>
                <a:path w="635000" h="635000">
                  <a:moveTo>
                    <a:pt x="317500" y="0"/>
                  </a:moveTo>
                  <a:arcTo wR="317500" hR="317500" stAng="16200000" swAng="4968000"/>
                  <a:lnTo>
                    <a:pt x="317500" y="317500"/>
                  </a:lnTo>
                  <a:close/>
                </a:path>
                <a:path w="635000" h="635000" fill="none">
                  <a:moveTo>
                    <a:pt x="632496" y="277706"/>
                  </a:moveTo>
                  <a:arcTo wR="317500" hR="317500" stAng="-432000" swAng="16632000"/>
                </a:path>
              </a:pathLst>
            </a:custGeom>
            <a:solidFill>
              <a:schemeClr val="tx1"/>
            </a:solidFill>
            <a:ln w="12700" cmpd="sng">
              <a:solidFill>
                <a:schemeClr val="tx1"/>
              </a:solidFill>
            </a:ln>
          </p:spPr>
          <p:txBody>
            <a:bodyPr/>
            <a:lstStyle/>
            <a:p>
              <a:endParaRPr lang="en-GB" sz="1797" dirty="0"/>
            </a:p>
          </p:txBody>
        </p:sp>
        <p:sp>
          <p:nvSpPr>
            <p:cNvPr id="65" name="Harvey 24/100 [24]" hidden="1">
              <a:extLst>
                <a:ext uri="{FF2B5EF4-FFF2-40B4-BE49-F238E27FC236}">
                  <a16:creationId xmlns:a16="http://schemas.microsoft.com/office/drawing/2014/main" id="{5FCB3AA5-5AC2-1E20-9060-95D06E5D7132}"/>
                </a:ext>
              </a:extLst>
            </p:cNvPr>
            <p:cNvSpPr>
              <a:spLocks noChangeAspect="1"/>
            </p:cNvSpPr>
            <p:nvPr>
              <p:custDataLst>
                <p:tags r:id="rId31"/>
              </p:custDataLst>
            </p:nvPr>
          </p:nvSpPr>
          <p:spPr>
            <a:xfrm>
              <a:off x="4334905" y="3282696"/>
              <a:ext cx="292608" cy="292608"/>
            </a:xfrm>
            <a:custGeom>
              <a:avLst/>
              <a:gdLst/>
              <a:ahLst/>
              <a:cxnLst/>
              <a:rect l="l" t="t" r="r" b="b"/>
              <a:pathLst>
                <a:path w="635000" h="635000">
                  <a:moveTo>
                    <a:pt x="317500" y="0"/>
                  </a:moveTo>
                  <a:arcTo wR="317500" hR="317500" stAng="16200000" swAng="5183999"/>
                  <a:lnTo>
                    <a:pt x="317500" y="317500"/>
                  </a:lnTo>
                  <a:close/>
                </a:path>
                <a:path w="635000" h="635000" fill="none">
                  <a:moveTo>
                    <a:pt x="634373" y="297564"/>
                  </a:moveTo>
                  <a:arcTo wR="317500" hR="317500" stAng="-216000" swAng="16416000"/>
                </a:path>
              </a:pathLst>
            </a:custGeom>
            <a:solidFill>
              <a:schemeClr val="tx1"/>
            </a:solidFill>
            <a:ln w="12700" cmpd="sng">
              <a:solidFill>
                <a:schemeClr val="tx1"/>
              </a:solidFill>
            </a:ln>
          </p:spPr>
          <p:txBody>
            <a:bodyPr/>
            <a:lstStyle/>
            <a:p>
              <a:endParaRPr lang="en-GB" sz="1797" dirty="0"/>
            </a:p>
          </p:txBody>
        </p:sp>
        <p:sp>
          <p:nvSpPr>
            <p:cNvPr id="66" name="Harvey 25/100 [25]" hidden="1">
              <a:extLst>
                <a:ext uri="{FF2B5EF4-FFF2-40B4-BE49-F238E27FC236}">
                  <a16:creationId xmlns:a16="http://schemas.microsoft.com/office/drawing/2014/main" id="{3F1828C5-07DB-FC4D-2EF7-F5B980989BAE}"/>
                </a:ext>
              </a:extLst>
            </p:cNvPr>
            <p:cNvSpPr>
              <a:spLocks noChangeAspect="1"/>
            </p:cNvSpPr>
            <p:nvPr>
              <p:custDataLst>
                <p:tags r:id="rId32"/>
              </p:custDataLst>
            </p:nvPr>
          </p:nvSpPr>
          <p:spPr>
            <a:xfrm>
              <a:off x="4334905" y="3282696"/>
              <a:ext cx="292608" cy="292608"/>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solidFill>
              <a:schemeClr val="tx1"/>
            </a:solidFill>
            <a:ln w="12700" cmpd="sng">
              <a:solidFill>
                <a:schemeClr val="tx1"/>
              </a:solidFill>
            </a:ln>
          </p:spPr>
          <p:txBody>
            <a:bodyPr/>
            <a:lstStyle/>
            <a:p>
              <a:endParaRPr lang="en-GB" sz="1797" dirty="0"/>
            </a:p>
          </p:txBody>
        </p:sp>
        <p:sp>
          <p:nvSpPr>
            <p:cNvPr id="67" name="Harvey 26/100 [26]" hidden="1">
              <a:extLst>
                <a:ext uri="{FF2B5EF4-FFF2-40B4-BE49-F238E27FC236}">
                  <a16:creationId xmlns:a16="http://schemas.microsoft.com/office/drawing/2014/main" id="{655C476E-E540-48DD-B38F-B305A500F780}"/>
                </a:ext>
              </a:extLst>
            </p:cNvPr>
            <p:cNvSpPr>
              <a:spLocks noChangeAspect="1"/>
            </p:cNvSpPr>
            <p:nvPr>
              <p:custDataLst>
                <p:tags r:id="rId33"/>
              </p:custDataLst>
            </p:nvPr>
          </p:nvSpPr>
          <p:spPr>
            <a:xfrm>
              <a:off x="4334905" y="3282696"/>
              <a:ext cx="292608" cy="292608"/>
            </a:xfrm>
            <a:custGeom>
              <a:avLst/>
              <a:gdLst/>
              <a:ahLst/>
              <a:cxnLst/>
              <a:rect l="l" t="t" r="r" b="b"/>
              <a:pathLst>
                <a:path w="635000" h="635000">
                  <a:moveTo>
                    <a:pt x="317500" y="0"/>
                  </a:moveTo>
                  <a:arcTo wR="317500" hR="317500" stAng="16200000" swAng="5616000"/>
                  <a:lnTo>
                    <a:pt x="317500" y="317500"/>
                  </a:lnTo>
                  <a:close/>
                </a:path>
                <a:path w="635000" h="635000" fill="none">
                  <a:moveTo>
                    <a:pt x="634373" y="337435"/>
                  </a:moveTo>
                  <a:arcTo wR="317500" hR="317500" stAng="216000" swAng="15983999"/>
                </a:path>
              </a:pathLst>
            </a:custGeom>
            <a:solidFill>
              <a:schemeClr val="tx1"/>
            </a:solidFill>
            <a:ln w="12700" cmpd="sng">
              <a:solidFill>
                <a:schemeClr val="tx1"/>
              </a:solidFill>
            </a:ln>
          </p:spPr>
          <p:txBody>
            <a:bodyPr/>
            <a:lstStyle/>
            <a:p>
              <a:endParaRPr lang="en-GB" sz="1797" dirty="0"/>
            </a:p>
          </p:txBody>
        </p:sp>
        <p:sp>
          <p:nvSpPr>
            <p:cNvPr id="68" name="Harvey 27/100 [27]" hidden="1">
              <a:extLst>
                <a:ext uri="{FF2B5EF4-FFF2-40B4-BE49-F238E27FC236}">
                  <a16:creationId xmlns:a16="http://schemas.microsoft.com/office/drawing/2014/main" id="{56109F54-4983-6C92-8504-BE830E8F5E86}"/>
                </a:ext>
              </a:extLst>
            </p:cNvPr>
            <p:cNvSpPr>
              <a:spLocks noChangeAspect="1"/>
            </p:cNvSpPr>
            <p:nvPr>
              <p:custDataLst>
                <p:tags r:id="rId34"/>
              </p:custDataLst>
            </p:nvPr>
          </p:nvSpPr>
          <p:spPr>
            <a:xfrm>
              <a:off x="4334905" y="3282696"/>
              <a:ext cx="292608" cy="292608"/>
            </a:xfrm>
            <a:custGeom>
              <a:avLst/>
              <a:gdLst/>
              <a:ahLst/>
              <a:cxnLst/>
              <a:rect l="l" t="t" r="r" b="b"/>
              <a:pathLst>
                <a:path w="635000" h="635000">
                  <a:moveTo>
                    <a:pt x="317500" y="0"/>
                  </a:moveTo>
                  <a:arcTo wR="317500" hR="317500" stAng="16200000" swAng="5832000"/>
                  <a:lnTo>
                    <a:pt x="317500" y="317500"/>
                  </a:lnTo>
                  <a:close/>
                </a:path>
                <a:path w="635000" h="635000" fill="none">
                  <a:moveTo>
                    <a:pt x="632496" y="357293"/>
                  </a:moveTo>
                  <a:arcTo wR="317500" hR="317500" stAng="432000" swAng="15768000"/>
                </a:path>
              </a:pathLst>
            </a:custGeom>
            <a:solidFill>
              <a:schemeClr val="tx1"/>
            </a:solidFill>
            <a:ln w="12700" cmpd="sng">
              <a:solidFill>
                <a:schemeClr val="tx1"/>
              </a:solidFill>
            </a:ln>
          </p:spPr>
          <p:txBody>
            <a:bodyPr/>
            <a:lstStyle/>
            <a:p>
              <a:endParaRPr lang="en-GB" sz="1797" dirty="0"/>
            </a:p>
          </p:txBody>
        </p:sp>
        <p:sp>
          <p:nvSpPr>
            <p:cNvPr id="69" name="Harvey 28/100 [28]" hidden="1">
              <a:extLst>
                <a:ext uri="{FF2B5EF4-FFF2-40B4-BE49-F238E27FC236}">
                  <a16:creationId xmlns:a16="http://schemas.microsoft.com/office/drawing/2014/main" id="{D6B75DEA-0233-C377-694E-4CECF4E6B02B}"/>
                </a:ext>
              </a:extLst>
            </p:cNvPr>
            <p:cNvSpPr>
              <a:spLocks noChangeAspect="1"/>
            </p:cNvSpPr>
            <p:nvPr>
              <p:custDataLst>
                <p:tags r:id="rId35"/>
              </p:custDataLst>
            </p:nvPr>
          </p:nvSpPr>
          <p:spPr>
            <a:xfrm>
              <a:off x="4334905" y="3282696"/>
              <a:ext cx="292608" cy="292608"/>
            </a:xfrm>
            <a:custGeom>
              <a:avLst/>
              <a:gdLst/>
              <a:ahLst/>
              <a:cxnLst/>
              <a:rect l="l" t="t" r="r" b="b"/>
              <a:pathLst>
                <a:path w="635000" h="635000">
                  <a:moveTo>
                    <a:pt x="317500" y="0"/>
                  </a:moveTo>
                  <a:arcTo wR="317500" hR="317500" stAng="16200000" swAng="6048000"/>
                  <a:lnTo>
                    <a:pt x="317500" y="317500"/>
                  </a:lnTo>
                  <a:close/>
                </a:path>
                <a:path w="635000" h="635000" fill="none">
                  <a:moveTo>
                    <a:pt x="629376" y="376993"/>
                  </a:moveTo>
                  <a:arcTo wR="317500" hR="317500" stAng="648000" swAng="15552000"/>
                </a:path>
              </a:pathLst>
            </a:custGeom>
            <a:solidFill>
              <a:schemeClr val="tx1"/>
            </a:solidFill>
            <a:ln w="12700" cmpd="sng">
              <a:solidFill>
                <a:schemeClr val="tx1"/>
              </a:solidFill>
            </a:ln>
          </p:spPr>
          <p:txBody>
            <a:bodyPr/>
            <a:lstStyle/>
            <a:p>
              <a:endParaRPr lang="en-GB" sz="1797" dirty="0"/>
            </a:p>
          </p:txBody>
        </p:sp>
        <p:sp>
          <p:nvSpPr>
            <p:cNvPr id="70" name="Harvey 29/100 [29]" hidden="1">
              <a:extLst>
                <a:ext uri="{FF2B5EF4-FFF2-40B4-BE49-F238E27FC236}">
                  <a16:creationId xmlns:a16="http://schemas.microsoft.com/office/drawing/2014/main" id="{755049E4-8D99-18A6-A6DF-F735199E2F82}"/>
                </a:ext>
              </a:extLst>
            </p:cNvPr>
            <p:cNvSpPr>
              <a:spLocks noChangeAspect="1"/>
            </p:cNvSpPr>
            <p:nvPr>
              <p:custDataLst>
                <p:tags r:id="rId36"/>
              </p:custDataLst>
            </p:nvPr>
          </p:nvSpPr>
          <p:spPr>
            <a:xfrm>
              <a:off x="4334905" y="3282696"/>
              <a:ext cx="292608" cy="292608"/>
            </a:xfrm>
            <a:custGeom>
              <a:avLst/>
              <a:gdLst/>
              <a:ahLst/>
              <a:cxnLst/>
              <a:rect l="l" t="t" r="r" b="b"/>
              <a:pathLst>
                <a:path w="635000" h="635000">
                  <a:moveTo>
                    <a:pt x="317500" y="0"/>
                  </a:moveTo>
                  <a:arcTo wR="317500" hR="317500" stAng="16200000" swAng="6263999"/>
                  <a:lnTo>
                    <a:pt x="317500" y="317500"/>
                  </a:lnTo>
                  <a:close/>
                </a:path>
                <a:path w="635000" h="635000" fill="none">
                  <a:moveTo>
                    <a:pt x="625025" y="396459"/>
                  </a:moveTo>
                  <a:arcTo wR="317500" hR="317500" stAng="863999" swAng="15336000"/>
                </a:path>
              </a:pathLst>
            </a:custGeom>
            <a:solidFill>
              <a:schemeClr val="tx1"/>
            </a:solidFill>
            <a:ln w="12700" cmpd="sng">
              <a:solidFill>
                <a:schemeClr val="tx1"/>
              </a:solidFill>
            </a:ln>
          </p:spPr>
          <p:txBody>
            <a:bodyPr/>
            <a:lstStyle/>
            <a:p>
              <a:endParaRPr lang="en-GB" sz="1797" dirty="0"/>
            </a:p>
          </p:txBody>
        </p:sp>
        <p:sp>
          <p:nvSpPr>
            <p:cNvPr id="71" name="Harvey 30/100 [30]" hidden="1">
              <a:extLst>
                <a:ext uri="{FF2B5EF4-FFF2-40B4-BE49-F238E27FC236}">
                  <a16:creationId xmlns:a16="http://schemas.microsoft.com/office/drawing/2014/main" id="{78898DF6-A3A5-1259-CE25-1801C93A5764}"/>
                </a:ext>
              </a:extLst>
            </p:cNvPr>
            <p:cNvSpPr>
              <a:spLocks noChangeAspect="1"/>
            </p:cNvSpPr>
            <p:nvPr>
              <p:custDataLst>
                <p:tags r:id="rId37"/>
              </p:custDataLst>
            </p:nvPr>
          </p:nvSpPr>
          <p:spPr>
            <a:xfrm>
              <a:off x="4334905" y="3282696"/>
              <a:ext cx="292608" cy="292608"/>
            </a:xfrm>
            <a:custGeom>
              <a:avLst/>
              <a:gdLst/>
              <a:ahLst/>
              <a:cxnLst/>
              <a:rect l="l" t="t" r="r" b="b"/>
              <a:pathLst>
                <a:path w="635000" h="635000">
                  <a:moveTo>
                    <a:pt x="317500" y="0"/>
                  </a:moveTo>
                  <a:arcTo wR="317500" hR="317500" stAng="16200000" swAng="6480000"/>
                  <a:lnTo>
                    <a:pt x="317500" y="317500"/>
                  </a:lnTo>
                  <a:close/>
                </a:path>
                <a:path w="635000" h="635000" fill="none">
                  <a:moveTo>
                    <a:pt x="619460" y="415612"/>
                  </a:moveTo>
                  <a:arcTo wR="317500" hR="317500" stAng="1080000" swAng="15119999"/>
                </a:path>
              </a:pathLst>
            </a:custGeom>
            <a:solidFill>
              <a:schemeClr val="tx1"/>
            </a:solidFill>
            <a:ln w="12700" cmpd="sng">
              <a:solidFill>
                <a:schemeClr val="tx1"/>
              </a:solidFill>
            </a:ln>
          </p:spPr>
          <p:txBody>
            <a:bodyPr/>
            <a:lstStyle/>
            <a:p>
              <a:endParaRPr lang="en-GB" sz="1797" dirty="0"/>
            </a:p>
          </p:txBody>
        </p:sp>
        <p:sp>
          <p:nvSpPr>
            <p:cNvPr id="72" name="Harvey 31/100 [31]" hidden="1">
              <a:extLst>
                <a:ext uri="{FF2B5EF4-FFF2-40B4-BE49-F238E27FC236}">
                  <a16:creationId xmlns:a16="http://schemas.microsoft.com/office/drawing/2014/main" id="{73AE6358-F2AA-2218-67A0-A81E1017EDB5}"/>
                </a:ext>
              </a:extLst>
            </p:cNvPr>
            <p:cNvSpPr>
              <a:spLocks noChangeAspect="1"/>
            </p:cNvSpPr>
            <p:nvPr>
              <p:custDataLst>
                <p:tags r:id="rId38"/>
              </p:custDataLst>
            </p:nvPr>
          </p:nvSpPr>
          <p:spPr>
            <a:xfrm>
              <a:off x="4334905" y="3282696"/>
              <a:ext cx="292608" cy="292608"/>
            </a:xfrm>
            <a:custGeom>
              <a:avLst/>
              <a:gdLst/>
              <a:ahLst/>
              <a:cxnLst/>
              <a:rect l="l" t="t" r="r" b="b"/>
              <a:pathLst>
                <a:path w="635000" h="635000">
                  <a:moveTo>
                    <a:pt x="317500" y="0"/>
                  </a:moveTo>
                  <a:arcTo wR="317500" hR="317500" stAng="16200000" swAng="6696000"/>
                  <a:lnTo>
                    <a:pt x="317500" y="317500"/>
                  </a:lnTo>
                  <a:close/>
                </a:path>
                <a:path w="635000" h="635000" fill="none">
                  <a:moveTo>
                    <a:pt x="612704" y="434379"/>
                  </a:moveTo>
                  <a:arcTo wR="317500" hR="317500" stAng="1295999" swAng="14903999"/>
                </a:path>
              </a:pathLst>
            </a:custGeom>
            <a:solidFill>
              <a:schemeClr val="tx1"/>
            </a:solidFill>
            <a:ln w="12700" cmpd="sng">
              <a:solidFill>
                <a:schemeClr val="tx1"/>
              </a:solidFill>
            </a:ln>
          </p:spPr>
          <p:txBody>
            <a:bodyPr/>
            <a:lstStyle/>
            <a:p>
              <a:endParaRPr lang="en-GB" sz="1797" dirty="0"/>
            </a:p>
          </p:txBody>
        </p:sp>
        <p:sp>
          <p:nvSpPr>
            <p:cNvPr id="73" name="Harvey 32/100 [32]" hidden="1">
              <a:extLst>
                <a:ext uri="{FF2B5EF4-FFF2-40B4-BE49-F238E27FC236}">
                  <a16:creationId xmlns:a16="http://schemas.microsoft.com/office/drawing/2014/main" id="{01B0DBBA-41D3-281C-38C4-265855E8C676}"/>
                </a:ext>
              </a:extLst>
            </p:cNvPr>
            <p:cNvSpPr>
              <a:spLocks noChangeAspect="1"/>
            </p:cNvSpPr>
            <p:nvPr>
              <p:custDataLst>
                <p:tags r:id="rId39"/>
              </p:custDataLst>
            </p:nvPr>
          </p:nvSpPr>
          <p:spPr>
            <a:xfrm>
              <a:off x="4334905" y="3282696"/>
              <a:ext cx="292608" cy="292608"/>
            </a:xfrm>
            <a:custGeom>
              <a:avLst/>
              <a:gdLst/>
              <a:ahLst/>
              <a:cxnLst/>
              <a:rect l="l" t="t" r="r" b="b"/>
              <a:pathLst>
                <a:path w="635000" h="635000">
                  <a:moveTo>
                    <a:pt x="317500" y="0"/>
                  </a:moveTo>
                  <a:arcTo wR="317500" hR="317500" stAng="16200000" swAng="6912000"/>
                  <a:lnTo>
                    <a:pt x="317500" y="317500"/>
                  </a:lnTo>
                  <a:close/>
                </a:path>
                <a:path w="635000" h="635000" fill="none">
                  <a:moveTo>
                    <a:pt x="604782" y="452684"/>
                  </a:moveTo>
                  <a:arcTo wR="317500" hR="317500" stAng="1512000" swAng="14687999"/>
                </a:path>
              </a:pathLst>
            </a:custGeom>
            <a:solidFill>
              <a:schemeClr val="tx1"/>
            </a:solidFill>
            <a:ln w="12700" cmpd="sng">
              <a:solidFill>
                <a:schemeClr val="tx1"/>
              </a:solidFill>
            </a:ln>
          </p:spPr>
          <p:txBody>
            <a:bodyPr/>
            <a:lstStyle/>
            <a:p>
              <a:endParaRPr lang="en-GB" sz="1797" dirty="0"/>
            </a:p>
          </p:txBody>
        </p:sp>
        <p:sp>
          <p:nvSpPr>
            <p:cNvPr id="74" name="Harvey 33/100 [33]" hidden="1">
              <a:extLst>
                <a:ext uri="{FF2B5EF4-FFF2-40B4-BE49-F238E27FC236}">
                  <a16:creationId xmlns:a16="http://schemas.microsoft.com/office/drawing/2014/main" id="{58F31852-6E05-B56F-9D26-F2BB60053AED}"/>
                </a:ext>
              </a:extLst>
            </p:cNvPr>
            <p:cNvSpPr>
              <a:spLocks noChangeAspect="1"/>
            </p:cNvSpPr>
            <p:nvPr>
              <p:custDataLst>
                <p:tags r:id="rId40"/>
              </p:custDataLst>
            </p:nvPr>
          </p:nvSpPr>
          <p:spPr>
            <a:xfrm>
              <a:off x="4334905" y="3282696"/>
              <a:ext cx="292608" cy="292608"/>
            </a:xfrm>
            <a:custGeom>
              <a:avLst/>
              <a:gdLst/>
              <a:ahLst/>
              <a:cxnLst/>
              <a:rect l="l" t="t" r="r" b="b"/>
              <a:pathLst>
                <a:path w="635000" h="635000">
                  <a:moveTo>
                    <a:pt x="317500" y="0"/>
                  </a:moveTo>
                  <a:arcTo wR="317500" hR="317500" stAng="16200000" swAng="7128000"/>
                  <a:lnTo>
                    <a:pt x="317500" y="317500"/>
                  </a:lnTo>
                  <a:close/>
                </a:path>
                <a:path w="635000" h="635000" fill="none">
                  <a:moveTo>
                    <a:pt x="595727" y="470456"/>
                  </a:moveTo>
                  <a:arcTo wR="317500" hR="317500" stAng="1728000" swAng="14472000"/>
                </a:path>
              </a:pathLst>
            </a:custGeom>
            <a:solidFill>
              <a:schemeClr val="tx1"/>
            </a:solidFill>
            <a:ln w="12700" cmpd="sng">
              <a:solidFill>
                <a:schemeClr val="tx1"/>
              </a:solidFill>
            </a:ln>
          </p:spPr>
          <p:txBody>
            <a:bodyPr/>
            <a:lstStyle/>
            <a:p>
              <a:endParaRPr lang="en-GB" sz="1797" dirty="0"/>
            </a:p>
          </p:txBody>
        </p:sp>
        <p:sp>
          <p:nvSpPr>
            <p:cNvPr id="75" name="Harvey 34/100 [34]" hidden="1">
              <a:extLst>
                <a:ext uri="{FF2B5EF4-FFF2-40B4-BE49-F238E27FC236}">
                  <a16:creationId xmlns:a16="http://schemas.microsoft.com/office/drawing/2014/main" id="{A4FA42C3-DDC0-AC1B-B07E-D21DED24C456}"/>
                </a:ext>
              </a:extLst>
            </p:cNvPr>
            <p:cNvSpPr>
              <a:spLocks noChangeAspect="1"/>
            </p:cNvSpPr>
            <p:nvPr>
              <p:custDataLst>
                <p:tags r:id="rId41"/>
              </p:custDataLst>
            </p:nvPr>
          </p:nvSpPr>
          <p:spPr>
            <a:xfrm>
              <a:off x="4334905" y="3282696"/>
              <a:ext cx="292608" cy="292608"/>
            </a:xfrm>
            <a:custGeom>
              <a:avLst/>
              <a:gdLst/>
              <a:ahLst/>
              <a:cxnLst/>
              <a:rect l="l" t="t" r="r" b="b"/>
              <a:pathLst>
                <a:path w="635000" h="635000">
                  <a:moveTo>
                    <a:pt x="317500" y="0"/>
                  </a:moveTo>
                  <a:arcTo wR="317500" hR="317500" stAng="16200000" swAng="7344000"/>
                  <a:lnTo>
                    <a:pt x="317500" y="317500"/>
                  </a:lnTo>
                  <a:close/>
                </a:path>
                <a:path w="635000" h="635000" fill="none">
                  <a:moveTo>
                    <a:pt x="585574" y="487625"/>
                  </a:moveTo>
                  <a:arcTo wR="317500" hR="317500" stAng="1944000" swAng="14255999"/>
                </a:path>
              </a:pathLst>
            </a:custGeom>
            <a:solidFill>
              <a:schemeClr val="tx1"/>
            </a:solidFill>
            <a:ln w="12700" cmpd="sng">
              <a:solidFill>
                <a:schemeClr val="tx1"/>
              </a:solidFill>
            </a:ln>
          </p:spPr>
          <p:txBody>
            <a:bodyPr/>
            <a:lstStyle/>
            <a:p>
              <a:endParaRPr lang="en-GB" sz="1797" dirty="0"/>
            </a:p>
          </p:txBody>
        </p:sp>
        <p:sp>
          <p:nvSpPr>
            <p:cNvPr id="76" name="Harvey 35/100 [35]" hidden="1">
              <a:extLst>
                <a:ext uri="{FF2B5EF4-FFF2-40B4-BE49-F238E27FC236}">
                  <a16:creationId xmlns:a16="http://schemas.microsoft.com/office/drawing/2014/main" id="{1451EA10-935B-1847-81D2-261376FBC657}"/>
                </a:ext>
              </a:extLst>
            </p:cNvPr>
            <p:cNvSpPr>
              <a:spLocks noChangeAspect="1"/>
            </p:cNvSpPr>
            <p:nvPr>
              <p:custDataLst>
                <p:tags r:id="rId42"/>
              </p:custDataLst>
            </p:nvPr>
          </p:nvSpPr>
          <p:spPr>
            <a:xfrm>
              <a:off x="4334905" y="3282696"/>
              <a:ext cx="292608" cy="292608"/>
            </a:xfrm>
            <a:custGeom>
              <a:avLst/>
              <a:gdLst/>
              <a:ahLst/>
              <a:cxnLst/>
              <a:rect l="l" t="t" r="r" b="b"/>
              <a:pathLst>
                <a:path w="635000" h="635000">
                  <a:moveTo>
                    <a:pt x="317500" y="0"/>
                  </a:moveTo>
                  <a:arcTo wR="317500" hR="317500" stAng="16200000" swAng="7559999"/>
                  <a:lnTo>
                    <a:pt x="317500" y="317500"/>
                  </a:lnTo>
                  <a:close/>
                </a:path>
                <a:path w="635000" h="635000" fill="none">
                  <a:moveTo>
                    <a:pt x="574362" y="504121"/>
                  </a:moveTo>
                  <a:arcTo wR="317500" hR="317500" stAng="2159999" swAng="14040000"/>
                </a:path>
              </a:pathLst>
            </a:custGeom>
            <a:solidFill>
              <a:schemeClr val="tx1"/>
            </a:solidFill>
            <a:ln w="12700" cmpd="sng">
              <a:solidFill>
                <a:schemeClr val="tx1"/>
              </a:solidFill>
            </a:ln>
          </p:spPr>
          <p:txBody>
            <a:bodyPr/>
            <a:lstStyle/>
            <a:p>
              <a:endParaRPr lang="en-GB" sz="1797" dirty="0"/>
            </a:p>
          </p:txBody>
        </p:sp>
        <p:sp>
          <p:nvSpPr>
            <p:cNvPr id="77" name="Harvey 36/100 [36]" hidden="1">
              <a:extLst>
                <a:ext uri="{FF2B5EF4-FFF2-40B4-BE49-F238E27FC236}">
                  <a16:creationId xmlns:a16="http://schemas.microsoft.com/office/drawing/2014/main" id="{265AE219-C9F8-9A41-57C0-C0BB023E91EC}"/>
                </a:ext>
              </a:extLst>
            </p:cNvPr>
            <p:cNvSpPr>
              <a:spLocks noChangeAspect="1"/>
            </p:cNvSpPr>
            <p:nvPr>
              <p:custDataLst>
                <p:tags r:id="rId43"/>
              </p:custDataLst>
            </p:nvPr>
          </p:nvSpPr>
          <p:spPr>
            <a:xfrm>
              <a:off x="4334905" y="3282696"/>
              <a:ext cx="292608" cy="292608"/>
            </a:xfrm>
            <a:custGeom>
              <a:avLst/>
              <a:gdLst/>
              <a:ahLst/>
              <a:cxnLst/>
              <a:rect l="l" t="t" r="r" b="b"/>
              <a:pathLst>
                <a:path w="635000" h="635000">
                  <a:moveTo>
                    <a:pt x="317500" y="0"/>
                  </a:moveTo>
                  <a:arcTo wR="317500" hR="317500" stAng="16200000" swAng="7776000"/>
                  <a:lnTo>
                    <a:pt x="317500" y="317500"/>
                  </a:lnTo>
                  <a:close/>
                </a:path>
                <a:path w="635000" h="635000" fill="none">
                  <a:moveTo>
                    <a:pt x="562137" y="519882"/>
                  </a:moveTo>
                  <a:arcTo wR="317500" hR="317500" stAng="2375999" swAng="13824000"/>
                </a:path>
              </a:pathLst>
            </a:custGeom>
            <a:solidFill>
              <a:schemeClr val="tx1"/>
            </a:solidFill>
            <a:ln w="12700" cmpd="sng">
              <a:solidFill>
                <a:schemeClr val="tx1"/>
              </a:solidFill>
            </a:ln>
          </p:spPr>
          <p:txBody>
            <a:bodyPr/>
            <a:lstStyle/>
            <a:p>
              <a:endParaRPr lang="en-GB" sz="1797" dirty="0"/>
            </a:p>
          </p:txBody>
        </p:sp>
        <p:sp>
          <p:nvSpPr>
            <p:cNvPr id="78" name="Harvey 37/100 [37]" hidden="1">
              <a:extLst>
                <a:ext uri="{FF2B5EF4-FFF2-40B4-BE49-F238E27FC236}">
                  <a16:creationId xmlns:a16="http://schemas.microsoft.com/office/drawing/2014/main" id="{C01B6C99-CAB2-BB84-9910-278303221AB9}"/>
                </a:ext>
              </a:extLst>
            </p:cNvPr>
            <p:cNvSpPr>
              <a:spLocks noChangeAspect="1"/>
            </p:cNvSpPr>
            <p:nvPr>
              <p:custDataLst>
                <p:tags r:id="rId44"/>
              </p:custDataLst>
            </p:nvPr>
          </p:nvSpPr>
          <p:spPr>
            <a:xfrm>
              <a:off x="4334905" y="3282696"/>
              <a:ext cx="292608" cy="292608"/>
            </a:xfrm>
            <a:custGeom>
              <a:avLst/>
              <a:gdLst/>
              <a:ahLst/>
              <a:cxnLst/>
              <a:rect l="l" t="t" r="r" b="b"/>
              <a:pathLst>
                <a:path w="635000" h="635000">
                  <a:moveTo>
                    <a:pt x="317500" y="0"/>
                  </a:moveTo>
                  <a:arcTo wR="317500" hR="317500" stAng="16200000" swAng="7991999"/>
                  <a:lnTo>
                    <a:pt x="317500" y="317500"/>
                  </a:lnTo>
                  <a:close/>
                </a:path>
                <a:path w="635000" h="635000" fill="none">
                  <a:moveTo>
                    <a:pt x="548947" y="534843"/>
                  </a:moveTo>
                  <a:arcTo wR="317500" hR="317500" stAng="2591999" swAng="13608000"/>
                </a:path>
              </a:pathLst>
            </a:custGeom>
            <a:solidFill>
              <a:schemeClr val="tx1"/>
            </a:solidFill>
            <a:ln w="12700" cmpd="sng">
              <a:solidFill>
                <a:schemeClr val="tx1"/>
              </a:solidFill>
            </a:ln>
          </p:spPr>
          <p:txBody>
            <a:bodyPr/>
            <a:lstStyle/>
            <a:p>
              <a:endParaRPr lang="en-GB" sz="1797" dirty="0"/>
            </a:p>
          </p:txBody>
        </p:sp>
        <p:sp>
          <p:nvSpPr>
            <p:cNvPr id="79" name="Harvey 38/100 [38]" hidden="1">
              <a:extLst>
                <a:ext uri="{FF2B5EF4-FFF2-40B4-BE49-F238E27FC236}">
                  <a16:creationId xmlns:a16="http://schemas.microsoft.com/office/drawing/2014/main" id="{DDEA12DE-B254-7770-F864-FEB618131165}"/>
                </a:ext>
              </a:extLst>
            </p:cNvPr>
            <p:cNvSpPr>
              <a:spLocks noChangeAspect="1"/>
            </p:cNvSpPr>
            <p:nvPr>
              <p:custDataLst>
                <p:tags r:id="rId45"/>
              </p:custDataLst>
            </p:nvPr>
          </p:nvSpPr>
          <p:spPr>
            <a:xfrm>
              <a:off x="4334905" y="3282696"/>
              <a:ext cx="292608" cy="292608"/>
            </a:xfrm>
            <a:custGeom>
              <a:avLst/>
              <a:gdLst/>
              <a:ahLst/>
              <a:cxnLst/>
              <a:rect l="l" t="t" r="r" b="b"/>
              <a:pathLst>
                <a:path w="635000" h="635000">
                  <a:moveTo>
                    <a:pt x="317500" y="0"/>
                  </a:moveTo>
                  <a:arcTo wR="317500" hR="317500" stAng="16200000" swAng="8208000"/>
                  <a:lnTo>
                    <a:pt x="317500" y="317500"/>
                  </a:lnTo>
                  <a:close/>
                </a:path>
                <a:path w="635000" h="635000" fill="none">
                  <a:moveTo>
                    <a:pt x="534843" y="548947"/>
                  </a:moveTo>
                  <a:arcTo wR="317500" hR="317500" stAng="2808000" swAng="13392000"/>
                </a:path>
              </a:pathLst>
            </a:custGeom>
            <a:solidFill>
              <a:schemeClr val="tx1"/>
            </a:solidFill>
            <a:ln w="12700" cmpd="sng">
              <a:solidFill>
                <a:schemeClr val="tx1"/>
              </a:solidFill>
            </a:ln>
          </p:spPr>
          <p:txBody>
            <a:bodyPr/>
            <a:lstStyle/>
            <a:p>
              <a:endParaRPr lang="en-GB" sz="1797" dirty="0"/>
            </a:p>
          </p:txBody>
        </p:sp>
        <p:sp>
          <p:nvSpPr>
            <p:cNvPr id="80" name="Harvey 39/100 [39]" hidden="1">
              <a:extLst>
                <a:ext uri="{FF2B5EF4-FFF2-40B4-BE49-F238E27FC236}">
                  <a16:creationId xmlns:a16="http://schemas.microsoft.com/office/drawing/2014/main" id="{1A60BE04-2ED4-797D-5050-9C70D7561CCC}"/>
                </a:ext>
              </a:extLst>
            </p:cNvPr>
            <p:cNvSpPr>
              <a:spLocks noChangeAspect="1"/>
            </p:cNvSpPr>
            <p:nvPr>
              <p:custDataLst>
                <p:tags r:id="rId46"/>
              </p:custDataLst>
            </p:nvPr>
          </p:nvSpPr>
          <p:spPr>
            <a:xfrm>
              <a:off x="4334905" y="3282696"/>
              <a:ext cx="292608" cy="292608"/>
            </a:xfrm>
            <a:custGeom>
              <a:avLst/>
              <a:gdLst/>
              <a:ahLst/>
              <a:cxnLst/>
              <a:rect l="l" t="t" r="r" b="b"/>
              <a:pathLst>
                <a:path w="635000" h="635000">
                  <a:moveTo>
                    <a:pt x="317500" y="0"/>
                  </a:moveTo>
                  <a:arcTo wR="317500" hR="317500" stAng="16200000" swAng="8424000"/>
                  <a:lnTo>
                    <a:pt x="317500" y="317500"/>
                  </a:lnTo>
                  <a:close/>
                </a:path>
                <a:path w="635000" h="635000" fill="none">
                  <a:moveTo>
                    <a:pt x="519882" y="562137"/>
                  </a:moveTo>
                  <a:arcTo wR="317500" hR="317500" stAng="3024000" swAng="13176000"/>
                </a:path>
              </a:pathLst>
            </a:custGeom>
            <a:solidFill>
              <a:schemeClr val="tx1"/>
            </a:solidFill>
            <a:ln w="12700" cmpd="sng">
              <a:solidFill>
                <a:schemeClr val="tx1"/>
              </a:solidFill>
            </a:ln>
          </p:spPr>
          <p:txBody>
            <a:bodyPr/>
            <a:lstStyle/>
            <a:p>
              <a:endParaRPr lang="en-GB" sz="1797" dirty="0"/>
            </a:p>
          </p:txBody>
        </p:sp>
        <p:sp>
          <p:nvSpPr>
            <p:cNvPr id="81" name="Harvey 40/100 [40]" hidden="1">
              <a:extLst>
                <a:ext uri="{FF2B5EF4-FFF2-40B4-BE49-F238E27FC236}">
                  <a16:creationId xmlns:a16="http://schemas.microsoft.com/office/drawing/2014/main" id="{8308CD6F-0BD0-80D0-8819-0E850051768D}"/>
                </a:ext>
              </a:extLst>
            </p:cNvPr>
            <p:cNvSpPr>
              <a:spLocks noChangeAspect="1"/>
            </p:cNvSpPr>
            <p:nvPr>
              <p:custDataLst>
                <p:tags r:id="rId47"/>
              </p:custDataLst>
            </p:nvPr>
          </p:nvSpPr>
          <p:spPr>
            <a:xfrm>
              <a:off x="4334905" y="3282696"/>
              <a:ext cx="292608" cy="292608"/>
            </a:xfrm>
            <a:custGeom>
              <a:avLst/>
              <a:gdLst/>
              <a:ahLst/>
              <a:cxnLst/>
              <a:rect l="l" t="t" r="r" b="b"/>
              <a:pathLst>
                <a:path w="635000" h="635000">
                  <a:moveTo>
                    <a:pt x="317500" y="0"/>
                  </a:moveTo>
                  <a:arcTo wR="317500" hR="317500" stAng="16200000" swAng="8640000"/>
                  <a:lnTo>
                    <a:pt x="317500" y="317500"/>
                  </a:lnTo>
                  <a:close/>
                </a:path>
                <a:path w="635000" h="635000" fill="none">
                  <a:moveTo>
                    <a:pt x="504121" y="574362"/>
                  </a:moveTo>
                  <a:arcTo wR="317500" hR="317500" stAng="3240000" swAng="12960000"/>
                </a:path>
              </a:pathLst>
            </a:custGeom>
            <a:solidFill>
              <a:schemeClr val="tx1"/>
            </a:solidFill>
            <a:ln w="12700" cmpd="sng">
              <a:solidFill>
                <a:schemeClr val="tx1"/>
              </a:solidFill>
            </a:ln>
          </p:spPr>
          <p:txBody>
            <a:bodyPr/>
            <a:lstStyle/>
            <a:p>
              <a:endParaRPr lang="en-GB" sz="1797" dirty="0"/>
            </a:p>
          </p:txBody>
        </p:sp>
        <p:sp>
          <p:nvSpPr>
            <p:cNvPr id="82" name="Harvey 41/100 [41]" hidden="1">
              <a:extLst>
                <a:ext uri="{FF2B5EF4-FFF2-40B4-BE49-F238E27FC236}">
                  <a16:creationId xmlns:a16="http://schemas.microsoft.com/office/drawing/2014/main" id="{06A4D707-B06F-F5AD-8016-27CFD28382AB}"/>
                </a:ext>
              </a:extLst>
            </p:cNvPr>
            <p:cNvSpPr>
              <a:spLocks noChangeAspect="1"/>
            </p:cNvSpPr>
            <p:nvPr>
              <p:custDataLst>
                <p:tags r:id="rId48"/>
              </p:custDataLst>
            </p:nvPr>
          </p:nvSpPr>
          <p:spPr>
            <a:xfrm>
              <a:off x="4334905" y="3282696"/>
              <a:ext cx="292608" cy="292608"/>
            </a:xfrm>
            <a:custGeom>
              <a:avLst/>
              <a:gdLst/>
              <a:ahLst/>
              <a:cxnLst/>
              <a:rect l="l" t="t" r="r" b="b"/>
              <a:pathLst>
                <a:path w="635000" h="635000">
                  <a:moveTo>
                    <a:pt x="317500" y="0"/>
                  </a:moveTo>
                  <a:arcTo wR="317500" hR="317500" stAng="16200000" swAng="8856000"/>
                  <a:lnTo>
                    <a:pt x="317500" y="317500"/>
                  </a:lnTo>
                  <a:close/>
                </a:path>
                <a:path w="635000" h="635000" fill="none">
                  <a:moveTo>
                    <a:pt x="487625" y="585574"/>
                  </a:moveTo>
                  <a:arcTo wR="317500" hR="317500" stAng="3455999" swAng="12744000"/>
                </a:path>
              </a:pathLst>
            </a:custGeom>
            <a:solidFill>
              <a:schemeClr val="tx1"/>
            </a:solidFill>
            <a:ln w="12700" cmpd="sng">
              <a:solidFill>
                <a:schemeClr val="tx1"/>
              </a:solidFill>
            </a:ln>
          </p:spPr>
          <p:txBody>
            <a:bodyPr/>
            <a:lstStyle/>
            <a:p>
              <a:endParaRPr lang="en-GB" sz="1797" dirty="0"/>
            </a:p>
          </p:txBody>
        </p:sp>
        <p:sp>
          <p:nvSpPr>
            <p:cNvPr id="83" name="Harvey 42/100 [42]" hidden="1">
              <a:extLst>
                <a:ext uri="{FF2B5EF4-FFF2-40B4-BE49-F238E27FC236}">
                  <a16:creationId xmlns:a16="http://schemas.microsoft.com/office/drawing/2014/main" id="{55774D22-B4BA-7D66-9FCD-B2B4ED55DD8A}"/>
                </a:ext>
              </a:extLst>
            </p:cNvPr>
            <p:cNvSpPr>
              <a:spLocks noChangeAspect="1"/>
            </p:cNvSpPr>
            <p:nvPr>
              <p:custDataLst>
                <p:tags r:id="rId49"/>
              </p:custDataLst>
            </p:nvPr>
          </p:nvSpPr>
          <p:spPr>
            <a:xfrm>
              <a:off x="4334905" y="3282696"/>
              <a:ext cx="292608" cy="292608"/>
            </a:xfrm>
            <a:custGeom>
              <a:avLst/>
              <a:gdLst/>
              <a:ahLst/>
              <a:cxnLst/>
              <a:rect l="l" t="t" r="r" b="b"/>
              <a:pathLst>
                <a:path w="635000" h="635000">
                  <a:moveTo>
                    <a:pt x="317500" y="0"/>
                  </a:moveTo>
                  <a:arcTo wR="317500" hR="317500" stAng="16200000" swAng="9072000"/>
                  <a:lnTo>
                    <a:pt x="317500" y="317500"/>
                  </a:lnTo>
                  <a:close/>
                </a:path>
                <a:path w="635000" h="635000" fill="none">
                  <a:moveTo>
                    <a:pt x="470456" y="595727"/>
                  </a:moveTo>
                  <a:arcTo wR="317500" hR="317500" stAng="3671999" swAng="12528000"/>
                </a:path>
              </a:pathLst>
            </a:custGeom>
            <a:solidFill>
              <a:schemeClr val="tx1"/>
            </a:solidFill>
            <a:ln w="12700" cmpd="sng">
              <a:solidFill>
                <a:schemeClr val="tx1"/>
              </a:solidFill>
            </a:ln>
          </p:spPr>
          <p:txBody>
            <a:bodyPr/>
            <a:lstStyle/>
            <a:p>
              <a:endParaRPr lang="en-GB" sz="1797" dirty="0"/>
            </a:p>
          </p:txBody>
        </p:sp>
        <p:sp>
          <p:nvSpPr>
            <p:cNvPr id="84" name="Harvey 43/100 [43]" hidden="1">
              <a:extLst>
                <a:ext uri="{FF2B5EF4-FFF2-40B4-BE49-F238E27FC236}">
                  <a16:creationId xmlns:a16="http://schemas.microsoft.com/office/drawing/2014/main" id="{D7FF96C2-F8F1-994F-EDAD-4E69FE567863}"/>
                </a:ext>
              </a:extLst>
            </p:cNvPr>
            <p:cNvSpPr>
              <a:spLocks noChangeAspect="1"/>
            </p:cNvSpPr>
            <p:nvPr>
              <p:custDataLst>
                <p:tags r:id="rId50"/>
              </p:custDataLst>
            </p:nvPr>
          </p:nvSpPr>
          <p:spPr>
            <a:xfrm>
              <a:off x="4334905" y="3282696"/>
              <a:ext cx="292608" cy="292608"/>
            </a:xfrm>
            <a:custGeom>
              <a:avLst/>
              <a:gdLst/>
              <a:ahLst/>
              <a:cxnLst/>
              <a:rect l="l" t="t" r="r" b="b"/>
              <a:pathLst>
                <a:path w="635000" h="635000">
                  <a:moveTo>
                    <a:pt x="317500" y="0"/>
                  </a:moveTo>
                  <a:arcTo wR="317500" hR="317500" stAng="16200000" swAng="9288000"/>
                  <a:lnTo>
                    <a:pt x="317500" y="317500"/>
                  </a:lnTo>
                  <a:close/>
                </a:path>
                <a:path w="635000" h="635000" fill="none">
                  <a:moveTo>
                    <a:pt x="452684" y="604782"/>
                  </a:moveTo>
                  <a:arcTo wR="317500" hR="317500" stAng="3888000" swAng="12312000"/>
                </a:path>
              </a:pathLst>
            </a:custGeom>
            <a:solidFill>
              <a:schemeClr val="tx1"/>
            </a:solidFill>
            <a:ln w="12700" cmpd="sng">
              <a:solidFill>
                <a:schemeClr val="tx1"/>
              </a:solidFill>
            </a:ln>
          </p:spPr>
          <p:txBody>
            <a:bodyPr/>
            <a:lstStyle/>
            <a:p>
              <a:endParaRPr lang="en-GB" sz="1797" dirty="0"/>
            </a:p>
          </p:txBody>
        </p:sp>
        <p:sp>
          <p:nvSpPr>
            <p:cNvPr id="85" name="Harvey 44/100 [44]" hidden="1">
              <a:extLst>
                <a:ext uri="{FF2B5EF4-FFF2-40B4-BE49-F238E27FC236}">
                  <a16:creationId xmlns:a16="http://schemas.microsoft.com/office/drawing/2014/main" id="{9FF1F9E0-2B2D-9CCF-4709-D63790370A87}"/>
                </a:ext>
              </a:extLst>
            </p:cNvPr>
            <p:cNvSpPr>
              <a:spLocks noChangeAspect="1"/>
            </p:cNvSpPr>
            <p:nvPr>
              <p:custDataLst>
                <p:tags r:id="rId51"/>
              </p:custDataLst>
            </p:nvPr>
          </p:nvSpPr>
          <p:spPr>
            <a:xfrm>
              <a:off x="4334905" y="3282696"/>
              <a:ext cx="292608" cy="292608"/>
            </a:xfrm>
            <a:custGeom>
              <a:avLst/>
              <a:gdLst/>
              <a:ahLst/>
              <a:cxnLst/>
              <a:rect l="l" t="t" r="r" b="b"/>
              <a:pathLst>
                <a:path w="635000" h="635000">
                  <a:moveTo>
                    <a:pt x="317500" y="0"/>
                  </a:moveTo>
                  <a:arcTo wR="317500" hR="317500" stAng="16200000" swAng="9504000"/>
                  <a:lnTo>
                    <a:pt x="317500" y="317500"/>
                  </a:lnTo>
                  <a:close/>
                </a:path>
                <a:path w="635000" h="635000" fill="none">
                  <a:moveTo>
                    <a:pt x="434379" y="612704"/>
                  </a:moveTo>
                  <a:arcTo wR="317500" hR="317500" stAng="4104000" swAng="12096000"/>
                </a:path>
              </a:pathLst>
            </a:custGeom>
            <a:solidFill>
              <a:schemeClr val="tx1"/>
            </a:solidFill>
            <a:ln w="12700" cmpd="sng">
              <a:solidFill>
                <a:schemeClr val="tx1"/>
              </a:solidFill>
            </a:ln>
          </p:spPr>
          <p:txBody>
            <a:bodyPr/>
            <a:lstStyle/>
            <a:p>
              <a:endParaRPr lang="en-GB" sz="1797" dirty="0"/>
            </a:p>
          </p:txBody>
        </p:sp>
        <p:sp>
          <p:nvSpPr>
            <p:cNvPr id="86" name="Harvey 45/100 [45]" hidden="1">
              <a:extLst>
                <a:ext uri="{FF2B5EF4-FFF2-40B4-BE49-F238E27FC236}">
                  <a16:creationId xmlns:a16="http://schemas.microsoft.com/office/drawing/2014/main" id="{D7597FB6-388B-2C77-5D53-3557EC8249EA}"/>
                </a:ext>
              </a:extLst>
            </p:cNvPr>
            <p:cNvSpPr>
              <a:spLocks noChangeAspect="1"/>
            </p:cNvSpPr>
            <p:nvPr>
              <p:custDataLst>
                <p:tags r:id="rId52"/>
              </p:custDataLst>
            </p:nvPr>
          </p:nvSpPr>
          <p:spPr>
            <a:xfrm>
              <a:off x="4334905" y="3282696"/>
              <a:ext cx="292608" cy="292608"/>
            </a:xfrm>
            <a:custGeom>
              <a:avLst/>
              <a:gdLst/>
              <a:ahLst/>
              <a:cxnLst/>
              <a:rect l="l" t="t" r="r" b="b"/>
              <a:pathLst>
                <a:path w="635000" h="635000">
                  <a:moveTo>
                    <a:pt x="317500" y="0"/>
                  </a:moveTo>
                  <a:arcTo wR="317500" hR="317500" stAng="16200000" swAng="9720000"/>
                  <a:lnTo>
                    <a:pt x="317500" y="317500"/>
                  </a:lnTo>
                  <a:close/>
                </a:path>
                <a:path w="635000" h="635000" fill="none">
                  <a:moveTo>
                    <a:pt x="415612" y="619460"/>
                  </a:moveTo>
                  <a:arcTo wR="317500" hR="317500" stAng="4320000" swAng="11880000"/>
                </a:path>
              </a:pathLst>
            </a:custGeom>
            <a:solidFill>
              <a:schemeClr val="tx1"/>
            </a:solidFill>
            <a:ln w="12700" cmpd="sng">
              <a:solidFill>
                <a:schemeClr val="tx1"/>
              </a:solidFill>
            </a:ln>
          </p:spPr>
          <p:txBody>
            <a:bodyPr/>
            <a:lstStyle/>
            <a:p>
              <a:endParaRPr lang="en-GB" sz="1797" dirty="0"/>
            </a:p>
          </p:txBody>
        </p:sp>
        <p:sp>
          <p:nvSpPr>
            <p:cNvPr id="87" name="Harvey 46/100 [46]" hidden="1">
              <a:extLst>
                <a:ext uri="{FF2B5EF4-FFF2-40B4-BE49-F238E27FC236}">
                  <a16:creationId xmlns:a16="http://schemas.microsoft.com/office/drawing/2014/main" id="{DA490B00-ED89-F01E-FDAF-DCA0FBD4F899}"/>
                </a:ext>
              </a:extLst>
            </p:cNvPr>
            <p:cNvSpPr>
              <a:spLocks noChangeAspect="1"/>
            </p:cNvSpPr>
            <p:nvPr>
              <p:custDataLst>
                <p:tags r:id="rId53"/>
              </p:custDataLst>
            </p:nvPr>
          </p:nvSpPr>
          <p:spPr>
            <a:xfrm>
              <a:off x="4334905" y="3282696"/>
              <a:ext cx="292608" cy="292608"/>
            </a:xfrm>
            <a:custGeom>
              <a:avLst/>
              <a:gdLst/>
              <a:ahLst/>
              <a:cxnLst/>
              <a:rect l="l" t="t" r="r" b="b"/>
              <a:pathLst>
                <a:path w="635000" h="635000">
                  <a:moveTo>
                    <a:pt x="317500" y="0"/>
                  </a:moveTo>
                  <a:arcTo wR="317500" hR="317500" stAng="16200000" swAng="9936000"/>
                  <a:lnTo>
                    <a:pt x="317500" y="317500"/>
                  </a:lnTo>
                  <a:close/>
                </a:path>
                <a:path w="635000" h="635000" fill="none">
                  <a:moveTo>
                    <a:pt x="396459" y="625025"/>
                  </a:moveTo>
                  <a:arcTo wR="317500" hR="317500" stAng="4536000" swAng="11664000"/>
                </a:path>
              </a:pathLst>
            </a:custGeom>
            <a:solidFill>
              <a:schemeClr val="tx1"/>
            </a:solidFill>
            <a:ln w="12700" cmpd="sng">
              <a:solidFill>
                <a:schemeClr val="tx1"/>
              </a:solidFill>
            </a:ln>
          </p:spPr>
          <p:txBody>
            <a:bodyPr/>
            <a:lstStyle/>
            <a:p>
              <a:endParaRPr lang="en-GB" sz="1797" dirty="0"/>
            </a:p>
          </p:txBody>
        </p:sp>
        <p:sp>
          <p:nvSpPr>
            <p:cNvPr id="88" name="Harvey 47/100 [47]" hidden="1">
              <a:extLst>
                <a:ext uri="{FF2B5EF4-FFF2-40B4-BE49-F238E27FC236}">
                  <a16:creationId xmlns:a16="http://schemas.microsoft.com/office/drawing/2014/main" id="{B0A8B6DA-5D89-8A4B-71CA-821290BCDEAF}"/>
                </a:ext>
              </a:extLst>
            </p:cNvPr>
            <p:cNvSpPr>
              <a:spLocks noChangeAspect="1"/>
            </p:cNvSpPr>
            <p:nvPr>
              <p:custDataLst>
                <p:tags r:id="rId54"/>
              </p:custDataLst>
            </p:nvPr>
          </p:nvSpPr>
          <p:spPr>
            <a:xfrm>
              <a:off x="4334905" y="3282696"/>
              <a:ext cx="292608" cy="292608"/>
            </a:xfrm>
            <a:custGeom>
              <a:avLst/>
              <a:gdLst/>
              <a:ahLst/>
              <a:cxnLst/>
              <a:rect l="l" t="t" r="r" b="b"/>
              <a:pathLst>
                <a:path w="635000" h="635000">
                  <a:moveTo>
                    <a:pt x="317500" y="0"/>
                  </a:moveTo>
                  <a:arcTo wR="317500" hR="317500" stAng="16200000" swAng="10152000"/>
                  <a:lnTo>
                    <a:pt x="317500" y="317500"/>
                  </a:lnTo>
                  <a:close/>
                </a:path>
                <a:path w="635000" h="635000" fill="none">
                  <a:moveTo>
                    <a:pt x="376993" y="629376"/>
                  </a:moveTo>
                  <a:arcTo wR="317500" hR="317500" stAng="4751999" swAng="11448000"/>
                </a:path>
              </a:pathLst>
            </a:custGeom>
            <a:solidFill>
              <a:schemeClr val="tx1"/>
            </a:solidFill>
            <a:ln w="12700" cmpd="sng">
              <a:solidFill>
                <a:schemeClr val="tx1"/>
              </a:solidFill>
            </a:ln>
          </p:spPr>
          <p:txBody>
            <a:bodyPr/>
            <a:lstStyle/>
            <a:p>
              <a:endParaRPr lang="en-GB" sz="1797" dirty="0"/>
            </a:p>
          </p:txBody>
        </p:sp>
        <p:sp>
          <p:nvSpPr>
            <p:cNvPr id="89" name="Harvey 48/100 [48]" hidden="1">
              <a:extLst>
                <a:ext uri="{FF2B5EF4-FFF2-40B4-BE49-F238E27FC236}">
                  <a16:creationId xmlns:a16="http://schemas.microsoft.com/office/drawing/2014/main" id="{0F809E89-4D25-176F-E30B-08732934C73C}"/>
                </a:ext>
              </a:extLst>
            </p:cNvPr>
            <p:cNvSpPr>
              <a:spLocks noChangeAspect="1"/>
            </p:cNvSpPr>
            <p:nvPr>
              <p:custDataLst>
                <p:tags r:id="rId55"/>
              </p:custDataLst>
            </p:nvPr>
          </p:nvSpPr>
          <p:spPr>
            <a:xfrm>
              <a:off x="4334905" y="3282696"/>
              <a:ext cx="292608" cy="292608"/>
            </a:xfrm>
            <a:custGeom>
              <a:avLst/>
              <a:gdLst/>
              <a:ahLst/>
              <a:cxnLst/>
              <a:rect l="l" t="t" r="r" b="b"/>
              <a:pathLst>
                <a:path w="635000" h="635000">
                  <a:moveTo>
                    <a:pt x="317500" y="0"/>
                  </a:moveTo>
                  <a:arcTo wR="317500" hR="317500" stAng="16200000" swAng="10367999"/>
                  <a:lnTo>
                    <a:pt x="317500" y="317500"/>
                  </a:lnTo>
                  <a:close/>
                </a:path>
                <a:path w="635000" h="635000" fill="none">
                  <a:moveTo>
                    <a:pt x="357293" y="632496"/>
                  </a:moveTo>
                  <a:arcTo wR="317500" hR="317500" stAng="4967999" swAng="11232000"/>
                </a:path>
              </a:pathLst>
            </a:custGeom>
            <a:solidFill>
              <a:schemeClr val="tx1"/>
            </a:solidFill>
            <a:ln w="12700" cmpd="sng">
              <a:solidFill>
                <a:schemeClr val="tx1"/>
              </a:solidFill>
            </a:ln>
          </p:spPr>
          <p:txBody>
            <a:bodyPr/>
            <a:lstStyle/>
            <a:p>
              <a:endParaRPr lang="en-GB" sz="1797" dirty="0"/>
            </a:p>
          </p:txBody>
        </p:sp>
        <p:sp>
          <p:nvSpPr>
            <p:cNvPr id="90" name="Harvey 49/100 [49]" hidden="1">
              <a:extLst>
                <a:ext uri="{FF2B5EF4-FFF2-40B4-BE49-F238E27FC236}">
                  <a16:creationId xmlns:a16="http://schemas.microsoft.com/office/drawing/2014/main" id="{F1BB8FAE-13C6-1A37-2E9F-E04F6F8F4937}"/>
                </a:ext>
              </a:extLst>
            </p:cNvPr>
            <p:cNvSpPr>
              <a:spLocks noChangeAspect="1"/>
            </p:cNvSpPr>
            <p:nvPr>
              <p:custDataLst>
                <p:tags r:id="rId56"/>
              </p:custDataLst>
            </p:nvPr>
          </p:nvSpPr>
          <p:spPr>
            <a:xfrm>
              <a:off x="4334905" y="3282696"/>
              <a:ext cx="292608" cy="292608"/>
            </a:xfrm>
            <a:custGeom>
              <a:avLst/>
              <a:gdLst/>
              <a:ahLst/>
              <a:cxnLst/>
              <a:rect l="l" t="t" r="r" b="b"/>
              <a:pathLst>
                <a:path w="635000" h="635000">
                  <a:moveTo>
                    <a:pt x="317500" y="0"/>
                  </a:moveTo>
                  <a:arcTo wR="317500" hR="317500" stAng="16200000" swAng="10584000"/>
                  <a:lnTo>
                    <a:pt x="317500" y="317500"/>
                  </a:lnTo>
                  <a:close/>
                </a:path>
                <a:path w="635000" h="635000" fill="none">
                  <a:moveTo>
                    <a:pt x="337435" y="634373"/>
                  </a:moveTo>
                  <a:arcTo wR="317500" hR="317500" stAng="5184000" swAng="11016000"/>
                </a:path>
              </a:pathLst>
            </a:custGeom>
            <a:solidFill>
              <a:schemeClr val="tx1"/>
            </a:solidFill>
            <a:ln w="12700" cmpd="sng">
              <a:solidFill>
                <a:schemeClr val="tx1"/>
              </a:solidFill>
            </a:ln>
          </p:spPr>
          <p:txBody>
            <a:bodyPr/>
            <a:lstStyle/>
            <a:p>
              <a:endParaRPr lang="en-GB" sz="1797" dirty="0"/>
            </a:p>
          </p:txBody>
        </p:sp>
        <p:sp>
          <p:nvSpPr>
            <p:cNvPr id="91" name="Harvey 50/100 [50]" hidden="1">
              <a:extLst>
                <a:ext uri="{FF2B5EF4-FFF2-40B4-BE49-F238E27FC236}">
                  <a16:creationId xmlns:a16="http://schemas.microsoft.com/office/drawing/2014/main" id="{7EB3F580-8C07-5C2E-373D-8C2D92879075}"/>
                </a:ext>
              </a:extLst>
            </p:cNvPr>
            <p:cNvSpPr>
              <a:spLocks noChangeAspect="1"/>
            </p:cNvSpPr>
            <p:nvPr>
              <p:custDataLst>
                <p:tags r:id="rId57"/>
              </p:custDataLst>
            </p:nvPr>
          </p:nvSpPr>
          <p:spPr>
            <a:xfrm>
              <a:off x="4334905" y="3282696"/>
              <a:ext cx="292608" cy="292608"/>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solidFill>
              <a:schemeClr val="tx1"/>
            </a:solidFill>
            <a:ln w="12700" cmpd="sng">
              <a:solidFill>
                <a:schemeClr val="tx1"/>
              </a:solidFill>
            </a:ln>
          </p:spPr>
          <p:txBody>
            <a:bodyPr/>
            <a:lstStyle/>
            <a:p>
              <a:endParaRPr lang="en-GB" sz="1797" dirty="0"/>
            </a:p>
          </p:txBody>
        </p:sp>
        <p:sp>
          <p:nvSpPr>
            <p:cNvPr id="92" name="Harvey 51/100 [51]" hidden="1">
              <a:extLst>
                <a:ext uri="{FF2B5EF4-FFF2-40B4-BE49-F238E27FC236}">
                  <a16:creationId xmlns:a16="http://schemas.microsoft.com/office/drawing/2014/main" id="{BC7DB816-B1A2-ED10-31B3-58E54C0358E9}"/>
                </a:ext>
              </a:extLst>
            </p:cNvPr>
            <p:cNvSpPr>
              <a:spLocks noChangeAspect="1"/>
            </p:cNvSpPr>
            <p:nvPr>
              <p:custDataLst>
                <p:tags r:id="rId58"/>
              </p:custDataLst>
            </p:nvPr>
          </p:nvSpPr>
          <p:spPr>
            <a:xfrm>
              <a:off x="4334905" y="3282696"/>
              <a:ext cx="292608" cy="292608"/>
            </a:xfrm>
            <a:custGeom>
              <a:avLst/>
              <a:gdLst/>
              <a:ahLst/>
              <a:cxnLst/>
              <a:rect l="l" t="t" r="r" b="b"/>
              <a:pathLst>
                <a:path w="635000" h="635000">
                  <a:moveTo>
                    <a:pt x="317500" y="0"/>
                  </a:moveTo>
                  <a:arcTo wR="317500" hR="317500" stAng="16200000" swAng="11016000"/>
                  <a:lnTo>
                    <a:pt x="317500" y="317500"/>
                  </a:lnTo>
                  <a:close/>
                </a:path>
                <a:path w="635000" h="635000" fill="none">
                  <a:moveTo>
                    <a:pt x="297564" y="634373"/>
                  </a:moveTo>
                  <a:arcTo wR="317500" hR="317500" stAng="5616000" swAng="10584000"/>
                </a:path>
              </a:pathLst>
            </a:custGeom>
            <a:solidFill>
              <a:schemeClr val="tx1"/>
            </a:solidFill>
            <a:ln w="12700" cmpd="sng">
              <a:solidFill>
                <a:schemeClr val="tx1"/>
              </a:solidFill>
            </a:ln>
          </p:spPr>
          <p:txBody>
            <a:bodyPr/>
            <a:lstStyle/>
            <a:p>
              <a:endParaRPr lang="en-GB" sz="1797" dirty="0"/>
            </a:p>
          </p:txBody>
        </p:sp>
        <p:sp>
          <p:nvSpPr>
            <p:cNvPr id="93" name="Harvey 52/100 [52]" hidden="1">
              <a:extLst>
                <a:ext uri="{FF2B5EF4-FFF2-40B4-BE49-F238E27FC236}">
                  <a16:creationId xmlns:a16="http://schemas.microsoft.com/office/drawing/2014/main" id="{1DE0A231-0123-1ABA-0FDD-8BDE5A92C986}"/>
                </a:ext>
              </a:extLst>
            </p:cNvPr>
            <p:cNvSpPr>
              <a:spLocks noChangeAspect="1"/>
            </p:cNvSpPr>
            <p:nvPr>
              <p:custDataLst>
                <p:tags r:id="rId59"/>
              </p:custDataLst>
            </p:nvPr>
          </p:nvSpPr>
          <p:spPr>
            <a:xfrm>
              <a:off x="4334905" y="3282696"/>
              <a:ext cx="292608" cy="292608"/>
            </a:xfrm>
            <a:custGeom>
              <a:avLst/>
              <a:gdLst/>
              <a:ahLst/>
              <a:cxnLst/>
              <a:rect l="l" t="t" r="r" b="b"/>
              <a:pathLst>
                <a:path w="635000" h="635000">
                  <a:moveTo>
                    <a:pt x="317500" y="0"/>
                  </a:moveTo>
                  <a:arcTo wR="317500" hR="317500" stAng="16200000" swAng="11232000"/>
                  <a:lnTo>
                    <a:pt x="317500" y="317500"/>
                  </a:lnTo>
                  <a:close/>
                </a:path>
                <a:path w="635000" h="635000" fill="none">
                  <a:moveTo>
                    <a:pt x="277706" y="632496"/>
                  </a:moveTo>
                  <a:arcTo wR="317500" hR="317500" stAng="5832000" swAng="10367999"/>
                </a:path>
              </a:pathLst>
            </a:custGeom>
            <a:solidFill>
              <a:schemeClr val="tx1"/>
            </a:solidFill>
            <a:ln w="12700" cmpd="sng">
              <a:solidFill>
                <a:schemeClr val="tx1"/>
              </a:solidFill>
            </a:ln>
          </p:spPr>
          <p:txBody>
            <a:bodyPr/>
            <a:lstStyle/>
            <a:p>
              <a:endParaRPr lang="en-GB" sz="1797" dirty="0"/>
            </a:p>
          </p:txBody>
        </p:sp>
        <p:sp>
          <p:nvSpPr>
            <p:cNvPr id="94" name="Harvey 53/100 [53]" hidden="1">
              <a:extLst>
                <a:ext uri="{FF2B5EF4-FFF2-40B4-BE49-F238E27FC236}">
                  <a16:creationId xmlns:a16="http://schemas.microsoft.com/office/drawing/2014/main" id="{3CAACB89-6C96-9D1C-01E3-C75991A151F6}"/>
                </a:ext>
              </a:extLst>
            </p:cNvPr>
            <p:cNvSpPr>
              <a:spLocks noChangeAspect="1"/>
            </p:cNvSpPr>
            <p:nvPr>
              <p:custDataLst>
                <p:tags r:id="rId60"/>
              </p:custDataLst>
            </p:nvPr>
          </p:nvSpPr>
          <p:spPr>
            <a:xfrm>
              <a:off x="4334905" y="3282696"/>
              <a:ext cx="292608" cy="292608"/>
            </a:xfrm>
            <a:custGeom>
              <a:avLst/>
              <a:gdLst/>
              <a:ahLst/>
              <a:cxnLst/>
              <a:rect l="l" t="t" r="r" b="b"/>
              <a:pathLst>
                <a:path w="635000" h="635000">
                  <a:moveTo>
                    <a:pt x="317500" y="0"/>
                  </a:moveTo>
                  <a:arcTo wR="317500" hR="317500" stAng="16200000" swAng="11448000"/>
                  <a:lnTo>
                    <a:pt x="317500" y="317500"/>
                  </a:lnTo>
                  <a:close/>
                </a:path>
                <a:path w="635000" h="635000" fill="none">
                  <a:moveTo>
                    <a:pt x="258006" y="629376"/>
                  </a:moveTo>
                  <a:arcTo wR="317500" hR="317500" stAng="6048000" swAng="10152000"/>
                </a:path>
              </a:pathLst>
            </a:custGeom>
            <a:solidFill>
              <a:schemeClr val="tx1"/>
            </a:solidFill>
            <a:ln w="12700" cmpd="sng">
              <a:solidFill>
                <a:schemeClr val="tx1"/>
              </a:solidFill>
            </a:ln>
          </p:spPr>
          <p:txBody>
            <a:bodyPr/>
            <a:lstStyle/>
            <a:p>
              <a:endParaRPr lang="en-GB" sz="1797" dirty="0"/>
            </a:p>
          </p:txBody>
        </p:sp>
        <p:sp>
          <p:nvSpPr>
            <p:cNvPr id="95" name="Harvey 54/100 [54]" hidden="1">
              <a:extLst>
                <a:ext uri="{FF2B5EF4-FFF2-40B4-BE49-F238E27FC236}">
                  <a16:creationId xmlns:a16="http://schemas.microsoft.com/office/drawing/2014/main" id="{5F494409-16C9-A74F-A6AF-E1FDA4F2FF1C}"/>
                </a:ext>
              </a:extLst>
            </p:cNvPr>
            <p:cNvSpPr>
              <a:spLocks noChangeAspect="1"/>
            </p:cNvSpPr>
            <p:nvPr>
              <p:custDataLst>
                <p:tags r:id="rId61"/>
              </p:custDataLst>
            </p:nvPr>
          </p:nvSpPr>
          <p:spPr>
            <a:xfrm>
              <a:off x="4334905" y="3282696"/>
              <a:ext cx="292608" cy="292608"/>
            </a:xfrm>
            <a:custGeom>
              <a:avLst/>
              <a:gdLst/>
              <a:ahLst/>
              <a:cxnLst/>
              <a:rect l="l" t="t" r="r" b="b"/>
              <a:pathLst>
                <a:path w="635000" h="635000">
                  <a:moveTo>
                    <a:pt x="317500" y="0"/>
                  </a:moveTo>
                  <a:arcTo wR="317500" hR="317500" stAng="16200000" swAng="11664000"/>
                  <a:lnTo>
                    <a:pt x="317500" y="317500"/>
                  </a:lnTo>
                  <a:close/>
                </a:path>
                <a:path w="635000" h="635000" fill="none">
                  <a:moveTo>
                    <a:pt x="238540" y="625025"/>
                  </a:moveTo>
                  <a:arcTo wR="317500" hR="317500" stAng="6264000" swAng="9936000"/>
                </a:path>
              </a:pathLst>
            </a:custGeom>
            <a:solidFill>
              <a:schemeClr val="tx1"/>
            </a:solidFill>
            <a:ln w="12700" cmpd="sng">
              <a:solidFill>
                <a:schemeClr val="tx1"/>
              </a:solidFill>
            </a:ln>
          </p:spPr>
          <p:txBody>
            <a:bodyPr/>
            <a:lstStyle/>
            <a:p>
              <a:endParaRPr lang="en-GB" sz="1797" dirty="0"/>
            </a:p>
          </p:txBody>
        </p:sp>
        <p:sp>
          <p:nvSpPr>
            <p:cNvPr id="96" name="Harvey 55/100 [55]" hidden="1">
              <a:extLst>
                <a:ext uri="{FF2B5EF4-FFF2-40B4-BE49-F238E27FC236}">
                  <a16:creationId xmlns:a16="http://schemas.microsoft.com/office/drawing/2014/main" id="{8AC486EA-06E3-5EE3-0A56-CD3391C6CD32}"/>
                </a:ext>
              </a:extLst>
            </p:cNvPr>
            <p:cNvSpPr>
              <a:spLocks noChangeAspect="1"/>
            </p:cNvSpPr>
            <p:nvPr>
              <p:custDataLst>
                <p:tags r:id="rId62"/>
              </p:custDataLst>
            </p:nvPr>
          </p:nvSpPr>
          <p:spPr>
            <a:xfrm>
              <a:off x="4334905" y="3282696"/>
              <a:ext cx="292608" cy="292608"/>
            </a:xfrm>
            <a:custGeom>
              <a:avLst/>
              <a:gdLst/>
              <a:ahLst/>
              <a:cxnLst/>
              <a:rect l="l" t="t" r="r" b="b"/>
              <a:pathLst>
                <a:path w="635000" h="635000">
                  <a:moveTo>
                    <a:pt x="317500" y="0"/>
                  </a:moveTo>
                  <a:arcTo wR="317500" hR="317500" stAng="16200000" swAng="11880000"/>
                  <a:lnTo>
                    <a:pt x="317500" y="317500"/>
                  </a:lnTo>
                  <a:close/>
                </a:path>
                <a:path w="635000" h="635000" fill="none">
                  <a:moveTo>
                    <a:pt x="219387" y="619460"/>
                  </a:moveTo>
                  <a:arcTo wR="317500" hR="317500" stAng="6480000" swAng="9719999"/>
                </a:path>
              </a:pathLst>
            </a:custGeom>
            <a:solidFill>
              <a:schemeClr val="tx1"/>
            </a:solidFill>
            <a:ln w="12700" cmpd="sng">
              <a:solidFill>
                <a:schemeClr val="tx1"/>
              </a:solidFill>
            </a:ln>
          </p:spPr>
          <p:txBody>
            <a:bodyPr/>
            <a:lstStyle/>
            <a:p>
              <a:endParaRPr lang="en-GB" sz="1797" dirty="0"/>
            </a:p>
          </p:txBody>
        </p:sp>
        <p:sp>
          <p:nvSpPr>
            <p:cNvPr id="97" name="Harvey 56/100 [56]" hidden="1">
              <a:extLst>
                <a:ext uri="{FF2B5EF4-FFF2-40B4-BE49-F238E27FC236}">
                  <a16:creationId xmlns:a16="http://schemas.microsoft.com/office/drawing/2014/main" id="{480C1146-526B-C545-277F-A242E5DF1514}"/>
                </a:ext>
              </a:extLst>
            </p:cNvPr>
            <p:cNvSpPr>
              <a:spLocks noChangeAspect="1"/>
            </p:cNvSpPr>
            <p:nvPr>
              <p:custDataLst>
                <p:tags r:id="rId63"/>
              </p:custDataLst>
            </p:nvPr>
          </p:nvSpPr>
          <p:spPr>
            <a:xfrm>
              <a:off x="4334905" y="3282696"/>
              <a:ext cx="292608" cy="292608"/>
            </a:xfrm>
            <a:custGeom>
              <a:avLst/>
              <a:gdLst/>
              <a:ahLst/>
              <a:cxnLst/>
              <a:rect l="l" t="t" r="r" b="b"/>
              <a:pathLst>
                <a:path w="635000" h="635000">
                  <a:moveTo>
                    <a:pt x="317500" y="0"/>
                  </a:moveTo>
                  <a:arcTo wR="317500" hR="317500" stAng="16200000" swAng="12096000"/>
                  <a:lnTo>
                    <a:pt x="317500" y="317500"/>
                  </a:lnTo>
                  <a:close/>
                </a:path>
                <a:path w="635000" h="635000" fill="none">
                  <a:moveTo>
                    <a:pt x="200620" y="612704"/>
                  </a:moveTo>
                  <a:arcTo wR="317500" hR="317500" stAng="6696000" swAng="9503999"/>
                </a:path>
              </a:pathLst>
            </a:custGeom>
            <a:solidFill>
              <a:schemeClr val="tx1"/>
            </a:solidFill>
            <a:ln w="12700" cmpd="sng">
              <a:solidFill>
                <a:schemeClr val="tx1"/>
              </a:solidFill>
            </a:ln>
          </p:spPr>
          <p:txBody>
            <a:bodyPr/>
            <a:lstStyle/>
            <a:p>
              <a:endParaRPr lang="en-GB" sz="1797" dirty="0"/>
            </a:p>
          </p:txBody>
        </p:sp>
        <p:sp>
          <p:nvSpPr>
            <p:cNvPr id="98" name="Harvey 57/100 [57]" hidden="1">
              <a:extLst>
                <a:ext uri="{FF2B5EF4-FFF2-40B4-BE49-F238E27FC236}">
                  <a16:creationId xmlns:a16="http://schemas.microsoft.com/office/drawing/2014/main" id="{8687CB26-93DE-B108-514A-34D47259E546}"/>
                </a:ext>
              </a:extLst>
            </p:cNvPr>
            <p:cNvSpPr>
              <a:spLocks noChangeAspect="1"/>
            </p:cNvSpPr>
            <p:nvPr>
              <p:custDataLst>
                <p:tags r:id="rId64"/>
              </p:custDataLst>
            </p:nvPr>
          </p:nvSpPr>
          <p:spPr>
            <a:xfrm>
              <a:off x="4334905" y="3282696"/>
              <a:ext cx="292608" cy="292608"/>
            </a:xfrm>
            <a:custGeom>
              <a:avLst/>
              <a:gdLst/>
              <a:ahLst/>
              <a:cxnLst/>
              <a:rect l="l" t="t" r="r" b="b"/>
              <a:pathLst>
                <a:path w="635000" h="635000">
                  <a:moveTo>
                    <a:pt x="317500" y="0"/>
                  </a:moveTo>
                  <a:arcTo wR="317500" hR="317500" stAng="16200000" swAng="12312000"/>
                  <a:lnTo>
                    <a:pt x="317500" y="317500"/>
                  </a:lnTo>
                  <a:close/>
                </a:path>
                <a:path w="635000" h="635000" fill="none">
                  <a:moveTo>
                    <a:pt x="182315" y="604782"/>
                  </a:moveTo>
                  <a:arcTo wR="317500" hR="317500" stAng="6911999" swAng="9288000"/>
                </a:path>
              </a:pathLst>
            </a:custGeom>
            <a:solidFill>
              <a:schemeClr val="tx1"/>
            </a:solidFill>
            <a:ln w="12700" cmpd="sng">
              <a:solidFill>
                <a:schemeClr val="tx1"/>
              </a:solidFill>
            </a:ln>
          </p:spPr>
          <p:txBody>
            <a:bodyPr/>
            <a:lstStyle/>
            <a:p>
              <a:endParaRPr lang="en-GB" sz="1797" dirty="0"/>
            </a:p>
          </p:txBody>
        </p:sp>
        <p:sp>
          <p:nvSpPr>
            <p:cNvPr id="99" name="Harvey 58/100 [58]" hidden="1">
              <a:extLst>
                <a:ext uri="{FF2B5EF4-FFF2-40B4-BE49-F238E27FC236}">
                  <a16:creationId xmlns:a16="http://schemas.microsoft.com/office/drawing/2014/main" id="{B27A49A5-813E-2183-9BB5-EBBF92D4DD77}"/>
                </a:ext>
              </a:extLst>
            </p:cNvPr>
            <p:cNvSpPr>
              <a:spLocks noChangeAspect="1"/>
            </p:cNvSpPr>
            <p:nvPr>
              <p:custDataLst>
                <p:tags r:id="rId65"/>
              </p:custDataLst>
            </p:nvPr>
          </p:nvSpPr>
          <p:spPr>
            <a:xfrm>
              <a:off x="4334905" y="3282696"/>
              <a:ext cx="292608" cy="292608"/>
            </a:xfrm>
            <a:custGeom>
              <a:avLst/>
              <a:gdLst/>
              <a:ahLst/>
              <a:cxnLst/>
              <a:rect l="l" t="t" r="r" b="b"/>
              <a:pathLst>
                <a:path w="635000" h="635000">
                  <a:moveTo>
                    <a:pt x="317500" y="0"/>
                  </a:moveTo>
                  <a:arcTo wR="317500" hR="317500" stAng="16200000" swAng="12527999"/>
                  <a:lnTo>
                    <a:pt x="317500" y="317500"/>
                  </a:lnTo>
                  <a:close/>
                </a:path>
                <a:path w="635000" h="635000" fill="none">
                  <a:moveTo>
                    <a:pt x="164543" y="595727"/>
                  </a:moveTo>
                  <a:arcTo wR="317500" hR="317500" stAng="7127999" swAng="9072000"/>
                </a:path>
              </a:pathLst>
            </a:custGeom>
            <a:solidFill>
              <a:schemeClr val="tx1"/>
            </a:solidFill>
            <a:ln w="12700" cmpd="sng">
              <a:solidFill>
                <a:schemeClr val="tx1"/>
              </a:solidFill>
            </a:ln>
          </p:spPr>
          <p:txBody>
            <a:bodyPr/>
            <a:lstStyle/>
            <a:p>
              <a:endParaRPr lang="en-GB" sz="1797" dirty="0"/>
            </a:p>
          </p:txBody>
        </p:sp>
        <p:sp>
          <p:nvSpPr>
            <p:cNvPr id="100" name="Harvey 59/100 [59]" hidden="1">
              <a:extLst>
                <a:ext uri="{FF2B5EF4-FFF2-40B4-BE49-F238E27FC236}">
                  <a16:creationId xmlns:a16="http://schemas.microsoft.com/office/drawing/2014/main" id="{38D3D0BB-B05E-6D68-7F5C-B3A106151D84}"/>
                </a:ext>
              </a:extLst>
            </p:cNvPr>
            <p:cNvSpPr>
              <a:spLocks noChangeAspect="1"/>
            </p:cNvSpPr>
            <p:nvPr>
              <p:custDataLst>
                <p:tags r:id="rId66"/>
              </p:custDataLst>
            </p:nvPr>
          </p:nvSpPr>
          <p:spPr>
            <a:xfrm>
              <a:off x="4334905" y="3282696"/>
              <a:ext cx="292608" cy="292608"/>
            </a:xfrm>
            <a:custGeom>
              <a:avLst/>
              <a:gdLst/>
              <a:ahLst/>
              <a:cxnLst/>
              <a:rect l="l" t="t" r="r" b="b"/>
              <a:pathLst>
                <a:path w="635000" h="635000">
                  <a:moveTo>
                    <a:pt x="317500" y="0"/>
                  </a:moveTo>
                  <a:arcTo wR="317500" hR="317500" stAng="16200000" swAng="12743999"/>
                  <a:lnTo>
                    <a:pt x="317500" y="317500"/>
                  </a:lnTo>
                  <a:close/>
                </a:path>
                <a:path w="635000" h="635000" fill="none">
                  <a:moveTo>
                    <a:pt x="147374" y="585574"/>
                  </a:moveTo>
                  <a:arcTo wR="317500" hR="317500" stAng="7343999" swAng="8856000"/>
                </a:path>
              </a:pathLst>
            </a:custGeom>
            <a:solidFill>
              <a:schemeClr val="tx1"/>
            </a:solidFill>
            <a:ln w="12700" cmpd="sng">
              <a:solidFill>
                <a:schemeClr val="tx1"/>
              </a:solidFill>
            </a:ln>
          </p:spPr>
          <p:txBody>
            <a:bodyPr/>
            <a:lstStyle/>
            <a:p>
              <a:endParaRPr lang="en-GB" sz="1797" dirty="0"/>
            </a:p>
          </p:txBody>
        </p:sp>
        <p:sp>
          <p:nvSpPr>
            <p:cNvPr id="101" name="Harvey 60/100 [60]" hidden="1">
              <a:extLst>
                <a:ext uri="{FF2B5EF4-FFF2-40B4-BE49-F238E27FC236}">
                  <a16:creationId xmlns:a16="http://schemas.microsoft.com/office/drawing/2014/main" id="{27FE40F0-741B-9C64-223C-53A8A326E390}"/>
                </a:ext>
              </a:extLst>
            </p:cNvPr>
            <p:cNvSpPr>
              <a:spLocks noChangeAspect="1"/>
            </p:cNvSpPr>
            <p:nvPr>
              <p:custDataLst>
                <p:tags r:id="rId67"/>
              </p:custDataLst>
            </p:nvPr>
          </p:nvSpPr>
          <p:spPr>
            <a:xfrm>
              <a:off x="4334905" y="3282696"/>
              <a:ext cx="292608" cy="292608"/>
            </a:xfrm>
            <a:custGeom>
              <a:avLst/>
              <a:gdLst/>
              <a:ahLst/>
              <a:cxnLst/>
              <a:rect l="l" t="t" r="r" b="b"/>
              <a:pathLst>
                <a:path w="635000" h="635000">
                  <a:moveTo>
                    <a:pt x="317500" y="0"/>
                  </a:moveTo>
                  <a:arcTo wR="317500" hR="317500" stAng="16200000" swAng="12960000"/>
                  <a:lnTo>
                    <a:pt x="317500" y="317500"/>
                  </a:lnTo>
                  <a:close/>
                </a:path>
                <a:path w="635000" h="635000" fill="none">
                  <a:moveTo>
                    <a:pt x="130878" y="574362"/>
                  </a:moveTo>
                  <a:arcTo wR="317500" hR="317500" stAng="7560000" swAng="8640000"/>
                </a:path>
              </a:pathLst>
            </a:custGeom>
            <a:solidFill>
              <a:schemeClr val="tx1"/>
            </a:solidFill>
            <a:ln w="12700" cmpd="sng">
              <a:solidFill>
                <a:schemeClr val="tx1"/>
              </a:solidFill>
            </a:ln>
          </p:spPr>
          <p:txBody>
            <a:bodyPr/>
            <a:lstStyle/>
            <a:p>
              <a:endParaRPr lang="en-GB" sz="1797" dirty="0"/>
            </a:p>
          </p:txBody>
        </p:sp>
        <p:sp>
          <p:nvSpPr>
            <p:cNvPr id="102" name="Harvey 61/100 [61]" hidden="1">
              <a:extLst>
                <a:ext uri="{FF2B5EF4-FFF2-40B4-BE49-F238E27FC236}">
                  <a16:creationId xmlns:a16="http://schemas.microsoft.com/office/drawing/2014/main" id="{D69D241A-E22D-4FF4-BB1B-50D18C709CF2}"/>
                </a:ext>
              </a:extLst>
            </p:cNvPr>
            <p:cNvSpPr>
              <a:spLocks noChangeAspect="1"/>
            </p:cNvSpPr>
            <p:nvPr>
              <p:custDataLst>
                <p:tags r:id="rId68"/>
              </p:custDataLst>
            </p:nvPr>
          </p:nvSpPr>
          <p:spPr>
            <a:xfrm>
              <a:off x="4334905" y="3282696"/>
              <a:ext cx="292608" cy="292608"/>
            </a:xfrm>
            <a:custGeom>
              <a:avLst/>
              <a:gdLst/>
              <a:ahLst/>
              <a:cxnLst/>
              <a:rect l="l" t="t" r="r" b="b"/>
              <a:pathLst>
                <a:path w="635000" h="635000">
                  <a:moveTo>
                    <a:pt x="317500" y="0"/>
                  </a:moveTo>
                  <a:arcTo wR="317500" hR="317500" stAng="16200000" swAng="13176000"/>
                  <a:lnTo>
                    <a:pt x="317500" y="317500"/>
                  </a:lnTo>
                  <a:close/>
                </a:path>
                <a:path w="635000" h="635000" fill="none">
                  <a:moveTo>
                    <a:pt x="115117" y="562137"/>
                  </a:moveTo>
                  <a:arcTo wR="317500" hR="317500" stAng="7776000" swAng="8424000"/>
                </a:path>
              </a:pathLst>
            </a:custGeom>
            <a:solidFill>
              <a:schemeClr val="tx1"/>
            </a:solidFill>
            <a:ln w="12700" cmpd="sng">
              <a:solidFill>
                <a:schemeClr val="tx1"/>
              </a:solidFill>
            </a:ln>
          </p:spPr>
          <p:txBody>
            <a:bodyPr/>
            <a:lstStyle/>
            <a:p>
              <a:endParaRPr lang="en-GB" sz="1797" dirty="0"/>
            </a:p>
          </p:txBody>
        </p:sp>
        <p:sp>
          <p:nvSpPr>
            <p:cNvPr id="103" name="Harvey 62/100 [62]" hidden="1">
              <a:extLst>
                <a:ext uri="{FF2B5EF4-FFF2-40B4-BE49-F238E27FC236}">
                  <a16:creationId xmlns:a16="http://schemas.microsoft.com/office/drawing/2014/main" id="{DAFFDF14-89DF-A67A-4CFA-11C5A89E9277}"/>
                </a:ext>
              </a:extLst>
            </p:cNvPr>
            <p:cNvSpPr>
              <a:spLocks noChangeAspect="1"/>
            </p:cNvSpPr>
            <p:nvPr>
              <p:custDataLst>
                <p:tags r:id="rId69"/>
              </p:custDataLst>
            </p:nvPr>
          </p:nvSpPr>
          <p:spPr>
            <a:xfrm>
              <a:off x="4334905" y="3282696"/>
              <a:ext cx="292608" cy="292608"/>
            </a:xfrm>
            <a:custGeom>
              <a:avLst/>
              <a:gdLst/>
              <a:ahLst/>
              <a:cxnLst/>
              <a:rect l="l" t="t" r="r" b="b"/>
              <a:pathLst>
                <a:path w="635000" h="635000">
                  <a:moveTo>
                    <a:pt x="317500" y="0"/>
                  </a:moveTo>
                  <a:arcTo wR="317500" hR="317500" stAng="16200000" swAng="13392000"/>
                  <a:lnTo>
                    <a:pt x="317500" y="317500"/>
                  </a:lnTo>
                  <a:close/>
                </a:path>
                <a:path w="635000" h="635000" fill="none">
                  <a:moveTo>
                    <a:pt x="100156" y="548947"/>
                  </a:moveTo>
                  <a:arcTo wR="317500" hR="317500" stAng="7991999" swAng="8208000"/>
                </a:path>
              </a:pathLst>
            </a:custGeom>
            <a:solidFill>
              <a:schemeClr val="tx1"/>
            </a:solidFill>
            <a:ln w="12700" cmpd="sng">
              <a:solidFill>
                <a:schemeClr val="tx1"/>
              </a:solidFill>
            </a:ln>
          </p:spPr>
          <p:txBody>
            <a:bodyPr/>
            <a:lstStyle/>
            <a:p>
              <a:endParaRPr lang="en-GB" sz="1797" dirty="0"/>
            </a:p>
          </p:txBody>
        </p:sp>
        <p:sp>
          <p:nvSpPr>
            <p:cNvPr id="104" name="Harvey 63/100 [63]" hidden="1">
              <a:extLst>
                <a:ext uri="{FF2B5EF4-FFF2-40B4-BE49-F238E27FC236}">
                  <a16:creationId xmlns:a16="http://schemas.microsoft.com/office/drawing/2014/main" id="{C39BA793-0F62-2498-61BE-2E8C552B0E69}"/>
                </a:ext>
              </a:extLst>
            </p:cNvPr>
            <p:cNvSpPr>
              <a:spLocks noChangeAspect="1"/>
            </p:cNvSpPr>
            <p:nvPr>
              <p:custDataLst>
                <p:tags r:id="rId70"/>
              </p:custDataLst>
            </p:nvPr>
          </p:nvSpPr>
          <p:spPr>
            <a:xfrm>
              <a:off x="4334905" y="3282696"/>
              <a:ext cx="292608" cy="292608"/>
            </a:xfrm>
            <a:custGeom>
              <a:avLst/>
              <a:gdLst/>
              <a:ahLst/>
              <a:cxnLst/>
              <a:rect l="l" t="t" r="r" b="b"/>
              <a:pathLst>
                <a:path w="635000" h="635000">
                  <a:moveTo>
                    <a:pt x="317500" y="0"/>
                  </a:moveTo>
                  <a:arcTo wR="317500" hR="317500" stAng="16200000" swAng="13608000"/>
                  <a:lnTo>
                    <a:pt x="317500" y="317500"/>
                  </a:lnTo>
                  <a:close/>
                </a:path>
                <a:path w="635000" h="635000" fill="none">
                  <a:moveTo>
                    <a:pt x="86052" y="534843"/>
                  </a:moveTo>
                  <a:arcTo wR="317500" hR="317500" stAng="8208000" swAng="7991999"/>
                </a:path>
              </a:pathLst>
            </a:custGeom>
            <a:solidFill>
              <a:schemeClr val="tx1"/>
            </a:solidFill>
            <a:ln w="12700" cmpd="sng">
              <a:solidFill>
                <a:schemeClr val="tx1"/>
              </a:solidFill>
            </a:ln>
          </p:spPr>
          <p:txBody>
            <a:bodyPr/>
            <a:lstStyle/>
            <a:p>
              <a:endParaRPr lang="en-GB" sz="1797" dirty="0"/>
            </a:p>
          </p:txBody>
        </p:sp>
        <p:sp>
          <p:nvSpPr>
            <p:cNvPr id="105" name="Harvey 64/100 [64]" hidden="1">
              <a:extLst>
                <a:ext uri="{FF2B5EF4-FFF2-40B4-BE49-F238E27FC236}">
                  <a16:creationId xmlns:a16="http://schemas.microsoft.com/office/drawing/2014/main" id="{DFBE52DF-9658-2D3A-C60E-A48916578542}"/>
                </a:ext>
              </a:extLst>
            </p:cNvPr>
            <p:cNvSpPr>
              <a:spLocks noChangeAspect="1"/>
            </p:cNvSpPr>
            <p:nvPr>
              <p:custDataLst>
                <p:tags r:id="rId71"/>
              </p:custDataLst>
            </p:nvPr>
          </p:nvSpPr>
          <p:spPr>
            <a:xfrm>
              <a:off x="4334905" y="3282696"/>
              <a:ext cx="292608" cy="292608"/>
            </a:xfrm>
            <a:custGeom>
              <a:avLst/>
              <a:gdLst/>
              <a:ahLst/>
              <a:cxnLst/>
              <a:rect l="l" t="t" r="r" b="b"/>
              <a:pathLst>
                <a:path w="635000" h="635000">
                  <a:moveTo>
                    <a:pt x="317500" y="0"/>
                  </a:moveTo>
                  <a:arcTo wR="317500" hR="317500" stAng="16200000" swAng="13824000"/>
                  <a:lnTo>
                    <a:pt x="317500" y="317500"/>
                  </a:lnTo>
                  <a:close/>
                </a:path>
                <a:path w="635000" h="635000" fill="none">
                  <a:moveTo>
                    <a:pt x="72862" y="519882"/>
                  </a:moveTo>
                  <a:arcTo wR="317500" hR="317500" stAng="8424000" swAng="7776000"/>
                </a:path>
              </a:pathLst>
            </a:custGeom>
            <a:solidFill>
              <a:schemeClr val="tx1"/>
            </a:solidFill>
            <a:ln w="12700" cmpd="sng">
              <a:solidFill>
                <a:schemeClr val="tx1"/>
              </a:solidFill>
            </a:ln>
          </p:spPr>
          <p:txBody>
            <a:bodyPr/>
            <a:lstStyle/>
            <a:p>
              <a:endParaRPr lang="en-GB" sz="1797" dirty="0"/>
            </a:p>
          </p:txBody>
        </p:sp>
        <p:sp>
          <p:nvSpPr>
            <p:cNvPr id="106" name="Harvey 65/100 [65]" hidden="1">
              <a:extLst>
                <a:ext uri="{FF2B5EF4-FFF2-40B4-BE49-F238E27FC236}">
                  <a16:creationId xmlns:a16="http://schemas.microsoft.com/office/drawing/2014/main" id="{3E1BD519-5552-5424-ED6C-563DBE1B3564}"/>
                </a:ext>
              </a:extLst>
            </p:cNvPr>
            <p:cNvSpPr>
              <a:spLocks noChangeAspect="1"/>
            </p:cNvSpPr>
            <p:nvPr>
              <p:custDataLst>
                <p:tags r:id="rId72"/>
              </p:custDataLst>
            </p:nvPr>
          </p:nvSpPr>
          <p:spPr>
            <a:xfrm>
              <a:off x="4334905" y="3282696"/>
              <a:ext cx="292608" cy="292608"/>
            </a:xfrm>
            <a:custGeom>
              <a:avLst/>
              <a:gdLst/>
              <a:ahLst/>
              <a:cxnLst/>
              <a:rect l="l" t="t" r="r" b="b"/>
              <a:pathLst>
                <a:path w="635000" h="635000">
                  <a:moveTo>
                    <a:pt x="317500" y="0"/>
                  </a:moveTo>
                  <a:arcTo wR="317500" hR="317500" stAng="16200000" swAng="14040000"/>
                  <a:lnTo>
                    <a:pt x="317500" y="317500"/>
                  </a:lnTo>
                  <a:close/>
                </a:path>
                <a:path w="635000" h="635000" fill="none">
                  <a:moveTo>
                    <a:pt x="60637" y="504121"/>
                  </a:moveTo>
                  <a:arcTo wR="317500" hR="317500" stAng="8640000" swAng="7559999"/>
                </a:path>
              </a:pathLst>
            </a:custGeom>
            <a:solidFill>
              <a:schemeClr val="tx1"/>
            </a:solidFill>
            <a:ln w="12700" cmpd="sng">
              <a:solidFill>
                <a:schemeClr val="tx1"/>
              </a:solidFill>
            </a:ln>
          </p:spPr>
          <p:txBody>
            <a:bodyPr/>
            <a:lstStyle/>
            <a:p>
              <a:endParaRPr lang="en-GB" sz="1797" dirty="0"/>
            </a:p>
          </p:txBody>
        </p:sp>
        <p:sp>
          <p:nvSpPr>
            <p:cNvPr id="107" name="Harvey 66/100 [66]" hidden="1">
              <a:extLst>
                <a:ext uri="{FF2B5EF4-FFF2-40B4-BE49-F238E27FC236}">
                  <a16:creationId xmlns:a16="http://schemas.microsoft.com/office/drawing/2014/main" id="{75CEFAA7-6B44-20BF-B0D7-F3EBD4F945D4}"/>
                </a:ext>
              </a:extLst>
            </p:cNvPr>
            <p:cNvSpPr>
              <a:spLocks noChangeAspect="1"/>
            </p:cNvSpPr>
            <p:nvPr>
              <p:custDataLst>
                <p:tags r:id="rId73"/>
              </p:custDataLst>
            </p:nvPr>
          </p:nvSpPr>
          <p:spPr>
            <a:xfrm>
              <a:off x="4334905" y="3282696"/>
              <a:ext cx="292608" cy="292608"/>
            </a:xfrm>
            <a:custGeom>
              <a:avLst/>
              <a:gdLst/>
              <a:ahLst/>
              <a:cxnLst/>
              <a:rect l="l" t="t" r="r" b="b"/>
              <a:pathLst>
                <a:path w="635000" h="635000">
                  <a:moveTo>
                    <a:pt x="317500" y="0"/>
                  </a:moveTo>
                  <a:arcTo wR="317500" hR="317500" stAng="16200000" swAng="14256000"/>
                  <a:lnTo>
                    <a:pt x="317500" y="317500"/>
                  </a:lnTo>
                  <a:close/>
                </a:path>
                <a:path w="635000" h="635000" fill="none">
                  <a:moveTo>
                    <a:pt x="49425" y="487625"/>
                  </a:moveTo>
                  <a:arcTo wR="317500" hR="317500" stAng="8856000" swAng="7343999"/>
                </a:path>
              </a:pathLst>
            </a:custGeom>
            <a:solidFill>
              <a:schemeClr val="tx1"/>
            </a:solidFill>
            <a:ln w="12700" cmpd="sng">
              <a:solidFill>
                <a:schemeClr val="tx1"/>
              </a:solidFill>
            </a:ln>
          </p:spPr>
          <p:txBody>
            <a:bodyPr/>
            <a:lstStyle/>
            <a:p>
              <a:endParaRPr lang="en-GB" sz="1797" dirty="0"/>
            </a:p>
          </p:txBody>
        </p:sp>
        <p:sp>
          <p:nvSpPr>
            <p:cNvPr id="108" name="Harvey 67/100 [67]" hidden="1">
              <a:extLst>
                <a:ext uri="{FF2B5EF4-FFF2-40B4-BE49-F238E27FC236}">
                  <a16:creationId xmlns:a16="http://schemas.microsoft.com/office/drawing/2014/main" id="{D5E6DC47-E730-2EB3-E45A-72A39505244F}"/>
                </a:ext>
              </a:extLst>
            </p:cNvPr>
            <p:cNvSpPr>
              <a:spLocks noChangeAspect="1"/>
            </p:cNvSpPr>
            <p:nvPr>
              <p:custDataLst>
                <p:tags r:id="rId74"/>
              </p:custDataLst>
            </p:nvPr>
          </p:nvSpPr>
          <p:spPr>
            <a:xfrm>
              <a:off x="4334905" y="3282696"/>
              <a:ext cx="292608" cy="292608"/>
            </a:xfrm>
            <a:custGeom>
              <a:avLst/>
              <a:gdLst/>
              <a:ahLst/>
              <a:cxnLst/>
              <a:rect l="l" t="t" r="r" b="b"/>
              <a:pathLst>
                <a:path w="635000" h="635000">
                  <a:moveTo>
                    <a:pt x="317500" y="0"/>
                  </a:moveTo>
                  <a:arcTo wR="317500" hR="317500" stAng="16200000" swAng="14472000"/>
                  <a:lnTo>
                    <a:pt x="317500" y="317500"/>
                  </a:lnTo>
                  <a:close/>
                </a:path>
                <a:path w="635000" h="635000" fill="none">
                  <a:moveTo>
                    <a:pt x="39272" y="470456"/>
                  </a:moveTo>
                  <a:arcTo wR="317500" hR="317500" stAng="9072000" swAng="7127999"/>
                </a:path>
              </a:pathLst>
            </a:custGeom>
            <a:solidFill>
              <a:schemeClr val="tx1"/>
            </a:solidFill>
            <a:ln w="12700" cmpd="sng">
              <a:solidFill>
                <a:schemeClr val="tx1"/>
              </a:solidFill>
            </a:ln>
          </p:spPr>
          <p:txBody>
            <a:bodyPr/>
            <a:lstStyle/>
            <a:p>
              <a:endParaRPr lang="en-GB" sz="1797" dirty="0"/>
            </a:p>
          </p:txBody>
        </p:sp>
        <p:sp>
          <p:nvSpPr>
            <p:cNvPr id="109" name="Harvey 68/100 [68]" hidden="1">
              <a:extLst>
                <a:ext uri="{FF2B5EF4-FFF2-40B4-BE49-F238E27FC236}">
                  <a16:creationId xmlns:a16="http://schemas.microsoft.com/office/drawing/2014/main" id="{9E96F4CD-C631-2F9C-73F3-BA651C94B329}"/>
                </a:ext>
              </a:extLst>
            </p:cNvPr>
            <p:cNvSpPr>
              <a:spLocks noChangeAspect="1"/>
            </p:cNvSpPr>
            <p:nvPr>
              <p:custDataLst>
                <p:tags r:id="rId75"/>
              </p:custDataLst>
            </p:nvPr>
          </p:nvSpPr>
          <p:spPr>
            <a:xfrm>
              <a:off x="4334905" y="3282696"/>
              <a:ext cx="292608" cy="292608"/>
            </a:xfrm>
            <a:custGeom>
              <a:avLst/>
              <a:gdLst/>
              <a:ahLst/>
              <a:cxnLst/>
              <a:rect l="l" t="t" r="r" b="b"/>
              <a:pathLst>
                <a:path w="635000" h="635000">
                  <a:moveTo>
                    <a:pt x="317500" y="0"/>
                  </a:moveTo>
                  <a:arcTo wR="317500" hR="317500" stAng="16200000" swAng="14688000"/>
                  <a:lnTo>
                    <a:pt x="317500" y="317500"/>
                  </a:lnTo>
                  <a:close/>
                </a:path>
                <a:path w="635000" h="635000" fill="none">
                  <a:moveTo>
                    <a:pt x="30217" y="452684"/>
                  </a:moveTo>
                  <a:arcTo wR="317500" hR="317500" stAng="9288000" swAng="6911999"/>
                </a:path>
              </a:pathLst>
            </a:custGeom>
            <a:solidFill>
              <a:schemeClr val="tx1"/>
            </a:solidFill>
            <a:ln w="12700" cmpd="sng">
              <a:solidFill>
                <a:schemeClr val="tx1"/>
              </a:solidFill>
            </a:ln>
          </p:spPr>
          <p:txBody>
            <a:bodyPr/>
            <a:lstStyle/>
            <a:p>
              <a:endParaRPr lang="en-GB" sz="1797" dirty="0"/>
            </a:p>
          </p:txBody>
        </p:sp>
        <p:sp>
          <p:nvSpPr>
            <p:cNvPr id="110" name="Harvey 69/100 [69]" hidden="1">
              <a:extLst>
                <a:ext uri="{FF2B5EF4-FFF2-40B4-BE49-F238E27FC236}">
                  <a16:creationId xmlns:a16="http://schemas.microsoft.com/office/drawing/2014/main" id="{09507E18-4648-341D-5DE6-007531750F91}"/>
                </a:ext>
              </a:extLst>
            </p:cNvPr>
            <p:cNvSpPr>
              <a:spLocks noChangeAspect="1"/>
            </p:cNvSpPr>
            <p:nvPr>
              <p:custDataLst>
                <p:tags r:id="rId76"/>
              </p:custDataLst>
            </p:nvPr>
          </p:nvSpPr>
          <p:spPr>
            <a:xfrm>
              <a:off x="4334905" y="3282696"/>
              <a:ext cx="292608" cy="292608"/>
            </a:xfrm>
            <a:custGeom>
              <a:avLst/>
              <a:gdLst/>
              <a:ahLst/>
              <a:cxnLst/>
              <a:rect l="l" t="t" r="r" b="b"/>
              <a:pathLst>
                <a:path w="635000" h="635000">
                  <a:moveTo>
                    <a:pt x="317500" y="0"/>
                  </a:moveTo>
                  <a:arcTo wR="317500" hR="317500" stAng="16200000" swAng="14903999"/>
                  <a:lnTo>
                    <a:pt x="317500" y="317500"/>
                  </a:lnTo>
                  <a:close/>
                </a:path>
                <a:path w="635000" h="635000" fill="none">
                  <a:moveTo>
                    <a:pt x="22295" y="434379"/>
                  </a:moveTo>
                  <a:arcTo wR="317500" hR="317500" stAng="9503999" swAng="6696000"/>
                </a:path>
              </a:pathLst>
            </a:custGeom>
            <a:solidFill>
              <a:schemeClr val="tx1"/>
            </a:solidFill>
            <a:ln w="12700" cmpd="sng">
              <a:solidFill>
                <a:schemeClr val="tx1"/>
              </a:solidFill>
            </a:ln>
          </p:spPr>
          <p:txBody>
            <a:bodyPr/>
            <a:lstStyle/>
            <a:p>
              <a:endParaRPr lang="en-GB" sz="1797" dirty="0"/>
            </a:p>
          </p:txBody>
        </p:sp>
        <p:sp>
          <p:nvSpPr>
            <p:cNvPr id="111" name="Harvey 70/100 [70]" hidden="1">
              <a:extLst>
                <a:ext uri="{FF2B5EF4-FFF2-40B4-BE49-F238E27FC236}">
                  <a16:creationId xmlns:a16="http://schemas.microsoft.com/office/drawing/2014/main" id="{B388F862-D334-8ACB-448D-D4862124448F}"/>
                </a:ext>
              </a:extLst>
            </p:cNvPr>
            <p:cNvSpPr>
              <a:spLocks noChangeAspect="1"/>
            </p:cNvSpPr>
            <p:nvPr>
              <p:custDataLst>
                <p:tags r:id="rId77"/>
              </p:custDataLst>
            </p:nvPr>
          </p:nvSpPr>
          <p:spPr>
            <a:xfrm>
              <a:off x="4334905" y="3282696"/>
              <a:ext cx="292608" cy="292608"/>
            </a:xfrm>
            <a:custGeom>
              <a:avLst/>
              <a:gdLst/>
              <a:ahLst/>
              <a:cxnLst/>
              <a:rect l="l" t="t" r="r" b="b"/>
              <a:pathLst>
                <a:path w="635000" h="635000">
                  <a:moveTo>
                    <a:pt x="317500" y="0"/>
                  </a:moveTo>
                  <a:arcTo wR="317500" hR="317500" stAng="16200000" swAng="15119999"/>
                  <a:lnTo>
                    <a:pt x="317500" y="317500"/>
                  </a:lnTo>
                  <a:close/>
                </a:path>
                <a:path w="635000" h="635000" fill="none">
                  <a:moveTo>
                    <a:pt x="15539" y="415612"/>
                  </a:moveTo>
                  <a:arcTo wR="317500" hR="317500" stAng="9719999" swAng="6480000"/>
                </a:path>
              </a:pathLst>
            </a:custGeom>
            <a:solidFill>
              <a:schemeClr val="tx1"/>
            </a:solidFill>
            <a:ln w="12700" cmpd="sng">
              <a:solidFill>
                <a:schemeClr val="tx1"/>
              </a:solidFill>
            </a:ln>
          </p:spPr>
          <p:txBody>
            <a:bodyPr/>
            <a:lstStyle/>
            <a:p>
              <a:endParaRPr lang="en-GB" sz="1797" dirty="0"/>
            </a:p>
          </p:txBody>
        </p:sp>
        <p:sp>
          <p:nvSpPr>
            <p:cNvPr id="112" name="Harvey 71/100 [71]" hidden="1">
              <a:extLst>
                <a:ext uri="{FF2B5EF4-FFF2-40B4-BE49-F238E27FC236}">
                  <a16:creationId xmlns:a16="http://schemas.microsoft.com/office/drawing/2014/main" id="{543FE31A-BC1F-F36F-864B-460EF8C2ED4C}"/>
                </a:ext>
              </a:extLst>
            </p:cNvPr>
            <p:cNvSpPr>
              <a:spLocks noChangeAspect="1"/>
            </p:cNvSpPr>
            <p:nvPr>
              <p:custDataLst>
                <p:tags r:id="rId78"/>
              </p:custDataLst>
            </p:nvPr>
          </p:nvSpPr>
          <p:spPr>
            <a:xfrm>
              <a:off x="4334905" y="3282696"/>
              <a:ext cx="292608" cy="292608"/>
            </a:xfrm>
            <a:custGeom>
              <a:avLst/>
              <a:gdLst/>
              <a:ahLst/>
              <a:cxnLst/>
              <a:rect l="l" t="t" r="r" b="b"/>
              <a:pathLst>
                <a:path w="635000" h="635000">
                  <a:moveTo>
                    <a:pt x="317500" y="0"/>
                  </a:moveTo>
                  <a:arcTo wR="317500" hR="317500" stAng="16200000" swAng="15336000"/>
                  <a:lnTo>
                    <a:pt x="317500" y="317500"/>
                  </a:lnTo>
                  <a:close/>
                </a:path>
                <a:path w="635000" h="635000" fill="none">
                  <a:moveTo>
                    <a:pt x="9974" y="396459"/>
                  </a:moveTo>
                  <a:arcTo wR="317500" hR="317500" stAng="9936000" swAng="6264000"/>
                </a:path>
              </a:pathLst>
            </a:custGeom>
            <a:solidFill>
              <a:schemeClr val="tx1"/>
            </a:solidFill>
            <a:ln w="12700" cmpd="sng">
              <a:solidFill>
                <a:schemeClr val="tx1"/>
              </a:solidFill>
            </a:ln>
          </p:spPr>
          <p:txBody>
            <a:bodyPr/>
            <a:lstStyle/>
            <a:p>
              <a:endParaRPr lang="en-GB" sz="1797" dirty="0"/>
            </a:p>
          </p:txBody>
        </p:sp>
        <p:sp>
          <p:nvSpPr>
            <p:cNvPr id="113" name="Harvey 72/100 [72]" hidden="1">
              <a:extLst>
                <a:ext uri="{FF2B5EF4-FFF2-40B4-BE49-F238E27FC236}">
                  <a16:creationId xmlns:a16="http://schemas.microsoft.com/office/drawing/2014/main" id="{5B490538-CF21-01BD-D4E6-834DCD9BF6BD}"/>
                </a:ext>
              </a:extLst>
            </p:cNvPr>
            <p:cNvSpPr>
              <a:spLocks noChangeAspect="1"/>
            </p:cNvSpPr>
            <p:nvPr>
              <p:custDataLst>
                <p:tags r:id="rId79"/>
              </p:custDataLst>
            </p:nvPr>
          </p:nvSpPr>
          <p:spPr>
            <a:xfrm>
              <a:off x="4334905" y="3282696"/>
              <a:ext cx="292608" cy="292608"/>
            </a:xfrm>
            <a:custGeom>
              <a:avLst/>
              <a:gdLst/>
              <a:ahLst/>
              <a:cxnLst/>
              <a:rect l="l" t="t" r="r" b="b"/>
              <a:pathLst>
                <a:path w="635000" h="635000">
                  <a:moveTo>
                    <a:pt x="317500" y="0"/>
                  </a:moveTo>
                  <a:arcTo wR="317500" hR="317500" stAng="16200000" swAng="15552000"/>
                  <a:lnTo>
                    <a:pt x="317500" y="317500"/>
                  </a:lnTo>
                  <a:close/>
                </a:path>
                <a:path w="635000" h="635000" fill="none">
                  <a:moveTo>
                    <a:pt x="5623" y="376993"/>
                  </a:moveTo>
                  <a:arcTo wR="317500" hR="317500" stAng="10152000" swAng="6048000"/>
                </a:path>
              </a:pathLst>
            </a:custGeom>
            <a:solidFill>
              <a:schemeClr val="tx1"/>
            </a:solidFill>
            <a:ln w="12700" cmpd="sng">
              <a:solidFill>
                <a:schemeClr val="tx1"/>
              </a:solidFill>
            </a:ln>
          </p:spPr>
          <p:txBody>
            <a:bodyPr/>
            <a:lstStyle/>
            <a:p>
              <a:endParaRPr lang="en-GB" sz="1797" dirty="0"/>
            </a:p>
          </p:txBody>
        </p:sp>
        <p:sp>
          <p:nvSpPr>
            <p:cNvPr id="114" name="Harvey 73/100 [73]" hidden="1">
              <a:extLst>
                <a:ext uri="{FF2B5EF4-FFF2-40B4-BE49-F238E27FC236}">
                  <a16:creationId xmlns:a16="http://schemas.microsoft.com/office/drawing/2014/main" id="{A1DCB225-811D-FB0A-A41C-50A574E20F51}"/>
                </a:ext>
              </a:extLst>
            </p:cNvPr>
            <p:cNvSpPr>
              <a:spLocks noChangeAspect="1"/>
            </p:cNvSpPr>
            <p:nvPr>
              <p:custDataLst>
                <p:tags r:id="rId80"/>
              </p:custDataLst>
            </p:nvPr>
          </p:nvSpPr>
          <p:spPr>
            <a:xfrm>
              <a:off x="4334905" y="3282696"/>
              <a:ext cx="292608" cy="292608"/>
            </a:xfrm>
            <a:custGeom>
              <a:avLst/>
              <a:gdLst/>
              <a:ahLst/>
              <a:cxnLst/>
              <a:rect l="l" t="t" r="r" b="b"/>
              <a:pathLst>
                <a:path w="635000" h="635000">
                  <a:moveTo>
                    <a:pt x="317500" y="0"/>
                  </a:moveTo>
                  <a:arcTo wR="317500" hR="317500" stAng="16200000" swAng="15768000"/>
                  <a:lnTo>
                    <a:pt x="317500" y="317500"/>
                  </a:lnTo>
                  <a:close/>
                </a:path>
                <a:path w="635000" h="635000" fill="none">
                  <a:moveTo>
                    <a:pt x="2503" y="357293"/>
                  </a:moveTo>
                  <a:arcTo wR="317500" hR="317500" stAng="10368000" swAng="5832000"/>
                </a:path>
              </a:pathLst>
            </a:custGeom>
            <a:solidFill>
              <a:schemeClr val="tx1"/>
            </a:solidFill>
            <a:ln w="12700" cmpd="sng">
              <a:solidFill>
                <a:schemeClr val="tx1"/>
              </a:solidFill>
            </a:ln>
          </p:spPr>
          <p:txBody>
            <a:bodyPr/>
            <a:lstStyle/>
            <a:p>
              <a:endParaRPr lang="en-GB" sz="1797" dirty="0"/>
            </a:p>
          </p:txBody>
        </p:sp>
        <p:sp>
          <p:nvSpPr>
            <p:cNvPr id="115" name="Harvey 74/100 [74]" hidden="1">
              <a:extLst>
                <a:ext uri="{FF2B5EF4-FFF2-40B4-BE49-F238E27FC236}">
                  <a16:creationId xmlns:a16="http://schemas.microsoft.com/office/drawing/2014/main" id="{FEAB97DD-183E-D053-038E-062A9913FF24}"/>
                </a:ext>
              </a:extLst>
            </p:cNvPr>
            <p:cNvSpPr>
              <a:spLocks noChangeAspect="1"/>
            </p:cNvSpPr>
            <p:nvPr>
              <p:custDataLst>
                <p:tags r:id="rId81"/>
              </p:custDataLst>
            </p:nvPr>
          </p:nvSpPr>
          <p:spPr>
            <a:xfrm>
              <a:off x="4334905" y="3282696"/>
              <a:ext cx="292608" cy="292608"/>
            </a:xfrm>
            <a:custGeom>
              <a:avLst/>
              <a:gdLst/>
              <a:ahLst/>
              <a:cxnLst/>
              <a:rect l="l" t="t" r="r" b="b"/>
              <a:pathLst>
                <a:path w="635000" h="635000">
                  <a:moveTo>
                    <a:pt x="317500" y="0"/>
                  </a:moveTo>
                  <a:arcTo wR="317500" hR="317500" stAng="16200000" swAng="15983999"/>
                  <a:lnTo>
                    <a:pt x="317500" y="317500"/>
                  </a:lnTo>
                  <a:close/>
                </a:path>
                <a:path w="635000" h="635000" fill="none">
                  <a:moveTo>
                    <a:pt x="626" y="337435"/>
                  </a:moveTo>
                  <a:arcTo wR="317500" hR="317500" stAng="10583999" swAng="5616000"/>
                </a:path>
              </a:pathLst>
            </a:custGeom>
            <a:solidFill>
              <a:schemeClr val="tx1"/>
            </a:solidFill>
            <a:ln w="12700" cmpd="sng">
              <a:solidFill>
                <a:schemeClr val="tx1"/>
              </a:solidFill>
            </a:ln>
          </p:spPr>
          <p:txBody>
            <a:bodyPr/>
            <a:lstStyle/>
            <a:p>
              <a:endParaRPr lang="en-GB" sz="1797" dirty="0"/>
            </a:p>
          </p:txBody>
        </p:sp>
        <p:sp>
          <p:nvSpPr>
            <p:cNvPr id="116" name="Harvey 75/100 [75]" hidden="1">
              <a:extLst>
                <a:ext uri="{FF2B5EF4-FFF2-40B4-BE49-F238E27FC236}">
                  <a16:creationId xmlns:a16="http://schemas.microsoft.com/office/drawing/2014/main" id="{DF358592-D4B6-9775-EC3A-7A49E056576D}"/>
                </a:ext>
              </a:extLst>
            </p:cNvPr>
            <p:cNvSpPr>
              <a:spLocks noChangeAspect="1"/>
            </p:cNvSpPr>
            <p:nvPr>
              <p:custDataLst>
                <p:tags r:id="rId82"/>
              </p:custDataLst>
            </p:nvPr>
          </p:nvSpPr>
          <p:spPr>
            <a:xfrm>
              <a:off x="4334905" y="3282696"/>
              <a:ext cx="292608" cy="292608"/>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solidFill>
              <a:schemeClr val="tx1"/>
            </a:solidFill>
            <a:ln w="12700" cmpd="sng">
              <a:solidFill>
                <a:schemeClr val="tx1"/>
              </a:solidFill>
            </a:ln>
          </p:spPr>
          <p:txBody>
            <a:bodyPr/>
            <a:lstStyle/>
            <a:p>
              <a:endParaRPr lang="en-GB" sz="1797" dirty="0"/>
            </a:p>
          </p:txBody>
        </p:sp>
        <p:sp>
          <p:nvSpPr>
            <p:cNvPr id="117" name="Harvey 76/100 [76]" hidden="1">
              <a:extLst>
                <a:ext uri="{FF2B5EF4-FFF2-40B4-BE49-F238E27FC236}">
                  <a16:creationId xmlns:a16="http://schemas.microsoft.com/office/drawing/2014/main" id="{26B3C687-92C0-B7B1-9614-7CE66BDA432E}"/>
                </a:ext>
              </a:extLst>
            </p:cNvPr>
            <p:cNvSpPr>
              <a:spLocks noChangeAspect="1"/>
            </p:cNvSpPr>
            <p:nvPr>
              <p:custDataLst>
                <p:tags r:id="rId83"/>
              </p:custDataLst>
            </p:nvPr>
          </p:nvSpPr>
          <p:spPr>
            <a:xfrm>
              <a:off x="4334905" y="3282696"/>
              <a:ext cx="292608" cy="292608"/>
            </a:xfrm>
            <a:custGeom>
              <a:avLst/>
              <a:gdLst/>
              <a:ahLst/>
              <a:cxnLst/>
              <a:rect l="l" t="t" r="r" b="b"/>
              <a:pathLst>
                <a:path w="635000" h="635000">
                  <a:moveTo>
                    <a:pt x="317500" y="0"/>
                  </a:moveTo>
                  <a:arcTo wR="317500" hR="317500" stAng="16200000" swAng="16416000"/>
                  <a:lnTo>
                    <a:pt x="317500" y="317500"/>
                  </a:lnTo>
                  <a:close/>
                </a:path>
                <a:path w="635000" h="635000" fill="none">
                  <a:moveTo>
                    <a:pt x="626" y="297564"/>
                  </a:moveTo>
                  <a:arcTo wR="317500" hR="317500" stAng="11016000" swAng="5183999"/>
                </a:path>
              </a:pathLst>
            </a:custGeom>
            <a:solidFill>
              <a:schemeClr val="tx1"/>
            </a:solidFill>
            <a:ln w="12700" cmpd="sng">
              <a:solidFill>
                <a:schemeClr val="tx1"/>
              </a:solidFill>
            </a:ln>
          </p:spPr>
          <p:txBody>
            <a:bodyPr/>
            <a:lstStyle/>
            <a:p>
              <a:endParaRPr lang="en-GB" sz="1797" dirty="0"/>
            </a:p>
          </p:txBody>
        </p:sp>
        <p:sp>
          <p:nvSpPr>
            <p:cNvPr id="118" name="Harvey 77/100 [77]" hidden="1">
              <a:extLst>
                <a:ext uri="{FF2B5EF4-FFF2-40B4-BE49-F238E27FC236}">
                  <a16:creationId xmlns:a16="http://schemas.microsoft.com/office/drawing/2014/main" id="{30DB1639-6AAD-79D3-CCD2-375E2DD5A8A7}"/>
                </a:ext>
              </a:extLst>
            </p:cNvPr>
            <p:cNvSpPr>
              <a:spLocks noChangeAspect="1"/>
            </p:cNvSpPr>
            <p:nvPr>
              <p:custDataLst>
                <p:tags r:id="rId84"/>
              </p:custDataLst>
            </p:nvPr>
          </p:nvSpPr>
          <p:spPr>
            <a:xfrm>
              <a:off x="4334905" y="3282696"/>
              <a:ext cx="292608" cy="292608"/>
            </a:xfrm>
            <a:custGeom>
              <a:avLst/>
              <a:gdLst/>
              <a:ahLst/>
              <a:cxnLst/>
              <a:rect l="l" t="t" r="r" b="b"/>
              <a:pathLst>
                <a:path w="635000" h="635000">
                  <a:moveTo>
                    <a:pt x="317500" y="0"/>
                  </a:moveTo>
                  <a:arcTo wR="317500" hR="317500" stAng="16200000" swAng="16632000"/>
                  <a:lnTo>
                    <a:pt x="317500" y="317500"/>
                  </a:lnTo>
                  <a:close/>
                </a:path>
                <a:path w="635000" h="635000" fill="none">
                  <a:moveTo>
                    <a:pt x="2503" y="277706"/>
                  </a:moveTo>
                  <a:arcTo wR="317500" hR="317500" stAng="11232000" swAng="4968000"/>
                </a:path>
              </a:pathLst>
            </a:custGeom>
            <a:solidFill>
              <a:schemeClr val="tx1"/>
            </a:solidFill>
            <a:ln w="12700" cmpd="sng">
              <a:solidFill>
                <a:schemeClr val="tx1"/>
              </a:solidFill>
            </a:ln>
          </p:spPr>
          <p:txBody>
            <a:bodyPr/>
            <a:lstStyle/>
            <a:p>
              <a:endParaRPr lang="en-GB" sz="1797" dirty="0"/>
            </a:p>
          </p:txBody>
        </p:sp>
        <p:sp>
          <p:nvSpPr>
            <p:cNvPr id="119" name="Harvey 78/100 [78]" hidden="1">
              <a:extLst>
                <a:ext uri="{FF2B5EF4-FFF2-40B4-BE49-F238E27FC236}">
                  <a16:creationId xmlns:a16="http://schemas.microsoft.com/office/drawing/2014/main" id="{A7B0B225-1D87-1651-9279-FEBFA6209B4C}"/>
                </a:ext>
              </a:extLst>
            </p:cNvPr>
            <p:cNvSpPr>
              <a:spLocks noChangeAspect="1"/>
            </p:cNvSpPr>
            <p:nvPr>
              <p:custDataLst>
                <p:tags r:id="rId85"/>
              </p:custDataLst>
            </p:nvPr>
          </p:nvSpPr>
          <p:spPr>
            <a:xfrm>
              <a:off x="4334905" y="3282696"/>
              <a:ext cx="292608" cy="292608"/>
            </a:xfrm>
            <a:custGeom>
              <a:avLst/>
              <a:gdLst/>
              <a:ahLst/>
              <a:cxnLst/>
              <a:rect l="l" t="t" r="r" b="b"/>
              <a:pathLst>
                <a:path w="635000" h="635000">
                  <a:moveTo>
                    <a:pt x="317500" y="0"/>
                  </a:moveTo>
                  <a:arcTo wR="317500" hR="317500" stAng="16200000" swAng="16848000"/>
                  <a:lnTo>
                    <a:pt x="317500" y="317500"/>
                  </a:lnTo>
                  <a:close/>
                </a:path>
                <a:path w="635000" h="635000" fill="none">
                  <a:moveTo>
                    <a:pt x="5623" y="258006"/>
                  </a:moveTo>
                  <a:arcTo wR="317500" hR="317500" stAng="11448000" swAng="4751999"/>
                </a:path>
              </a:pathLst>
            </a:custGeom>
            <a:solidFill>
              <a:schemeClr val="tx1"/>
            </a:solidFill>
            <a:ln w="12700" cmpd="sng">
              <a:solidFill>
                <a:schemeClr val="tx1"/>
              </a:solidFill>
            </a:ln>
          </p:spPr>
          <p:txBody>
            <a:bodyPr/>
            <a:lstStyle/>
            <a:p>
              <a:endParaRPr lang="en-GB" sz="1797" dirty="0"/>
            </a:p>
          </p:txBody>
        </p:sp>
        <p:sp>
          <p:nvSpPr>
            <p:cNvPr id="120" name="Harvey 79/100 [79]" hidden="1">
              <a:extLst>
                <a:ext uri="{FF2B5EF4-FFF2-40B4-BE49-F238E27FC236}">
                  <a16:creationId xmlns:a16="http://schemas.microsoft.com/office/drawing/2014/main" id="{D56E7CBB-E47B-A46B-BE50-8DA147677D1C}"/>
                </a:ext>
              </a:extLst>
            </p:cNvPr>
            <p:cNvSpPr>
              <a:spLocks noChangeAspect="1"/>
            </p:cNvSpPr>
            <p:nvPr>
              <p:custDataLst>
                <p:tags r:id="rId86"/>
              </p:custDataLst>
            </p:nvPr>
          </p:nvSpPr>
          <p:spPr>
            <a:xfrm>
              <a:off x="4334905" y="3282696"/>
              <a:ext cx="292608" cy="292608"/>
            </a:xfrm>
            <a:custGeom>
              <a:avLst/>
              <a:gdLst/>
              <a:ahLst/>
              <a:cxnLst/>
              <a:rect l="l" t="t" r="r" b="b"/>
              <a:pathLst>
                <a:path w="635000" h="635000">
                  <a:moveTo>
                    <a:pt x="317500" y="0"/>
                  </a:moveTo>
                  <a:arcTo wR="317500" hR="317500" stAng="16200000" swAng="17064000"/>
                  <a:lnTo>
                    <a:pt x="317500" y="317500"/>
                  </a:lnTo>
                  <a:close/>
                </a:path>
                <a:path w="635000" h="635000" fill="none">
                  <a:moveTo>
                    <a:pt x="9974" y="238540"/>
                  </a:moveTo>
                  <a:arcTo wR="317500" hR="317500" stAng="11664000" swAng="4536000"/>
                </a:path>
              </a:pathLst>
            </a:custGeom>
            <a:solidFill>
              <a:schemeClr val="tx1"/>
            </a:solidFill>
            <a:ln w="12700" cmpd="sng">
              <a:solidFill>
                <a:schemeClr val="tx1"/>
              </a:solidFill>
            </a:ln>
          </p:spPr>
          <p:txBody>
            <a:bodyPr/>
            <a:lstStyle/>
            <a:p>
              <a:endParaRPr lang="en-GB" sz="1797" dirty="0"/>
            </a:p>
          </p:txBody>
        </p:sp>
        <p:sp>
          <p:nvSpPr>
            <p:cNvPr id="121" name="Harvey 80/100 [80]" hidden="1">
              <a:extLst>
                <a:ext uri="{FF2B5EF4-FFF2-40B4-BE49-F238E27FC236}">
                  <a16:creationId xmlns:a16="http://schemas.microsoft.com/office/drawing/2014/main" id="{214B2F88-33F1-BECF-5E3A-C4CE82E217CE}"/>
                </a:ext>
              </a:extLst>
            </p:cNvPr>
            <p:cNvSpPr>
              <a:spLocks noChangeAspect="1"/>
            </p:cNvSpPr>
            <p:nvPr>
              <p:custDataLst>
                <p:tags r:id="rId87"/>
              </p:custDataLst>
            </p:nvPr>
          </p:nvSpPr>
          <p:spPr>
            <a:xfrm>
              <a:off x="4334905" y="3282696"/>
              <a:ext cx="292608" cy="292608"/>
            </a:xfrm>
            <a:custGeom>
              <a:avLst/>
              <a:gdLst/>
              <a:ahLst/>
              <a:cxnLst/>
              <a:rect l="l" t="t" r="r" b="b"/>
              <a:pathLst>
                <a:path w="635000" h="635000">
                  <a:moveTo>
                    <a:pt x="317500" y="0"/>
                  </a:moveTo>
                  <a:arcTo wR="317500" hR="317500" stAng="16200000" swAng="17280000"/>
                  <a:lnTo>
                    <a:pt x="317500" y="317500"/>
                  </a:lnTo>
                  <a:close/>
                </a:path>
                <a:path w="635000" h="635000" fill="none">
                  <a:moveTo>
                    <a:pt x="15539" y="219387"/>
                  </a:moveTo>
                  <a:arcTo wR="317500" hR="317500" stAng="11880000" swAng="4319999"/>
                </a:path>
              </a:pathLst>
            </a:custGeom>
            <a:solidFill>
              <a:schemeClr val="tx1"/>
            </a:solidFill>
            <a:ln w="12700" cmpd="sng">
              <a:solidFill>
                <a:schemeClr val="tx1"/>
              </a:solidFill>
            </a:ln>
          </p:spPr>
          <p:txBody>
            <a:bodyPr/>
            <a:lstStyle/>
            <a:p>
              <a:endParaRPr lang="en-GB" sz="1797" dirty="0"/>
            </a:p>
          </p:txBody>
        </p:sp>
        <p:sp>
          <p:nvSpPr>
            <p:cNvPr id="122" name="Harvey 81/100 [81]" hidden="1">
              <a:extLst>
                <a:ext uri="{FF2B5EF4-FFF2-40B4-BE49-F238E27FC236}">
                  <a16:creationId xmlns:a16="http://schemas.microsoft.com/office/drawing/2014/main" id="{30BC6AA8-CD2F-3CC8-4D11-3A95C954E7CE}"/>
                </a:ext>
              </a:extLst>
            </p:cNvPr>
            <p:cNvSpPr>
              <a:spLocks noChangeAspect="1"/>
            </p:cNvSpPr>
            <p:nvPr>
              <p:custDataLst>
                <p:tags r:id="rId88"/>
              </p:custDataLst>
            </p:nvPr>
          </p:nvSpPr>
          <p:spPr>
            <a:xfrm>
              <a:off x="4334905" y="3282696"/>
              <a:ext cx="292608" cy="292608"/>
            </a:xfrm>
            <a:custGeom>
              <a:avLst/>
              <a:gdLst/>
              <a:ahLst/>
              <a:cxnLst/>
              <a:rect l="l" t="t" r="r" b="b"/>
              <a:pathLst>
                <a:path w="635000" h="635000">
                  <a:moveTo>
                    <a:pt x="317500" y="0"/>
                  </a:moveTo>
                  <a:arcTo wR="317500" hR="317500" stAng="16200000" swAng="17496000"/>
                  <a:lnTo>
                    <a:pt x="317500" y="317500"/>
                  </a:lnTo>
                  <a:close/>
                </a:path>
                <a:path w="635000" h="635000" fill="none">
                  <a:moveTo>
                    <a:pt x="22295" y="200620"/>
                  </a:moveTo>
                  <a:arcTo wR="317500" hR="317500" stAng="12096000" swAng="4103999"/>
                </a:path>
              </a:pathLst>
            </a:custGeom>
            <a:solidFill>
              <a:schemeClr val="tx1"/>
            </a:solidFill>
            <a:ln w="12700" cmpd="sng">
              <a:solidFill>
                <a:schemeClr val="tx1"/>
              </a:solidFill>
            </a:ln>
          </p:spPr>
          <p:txBody>
            <a:bodyPr/>
            <a:lstStyle/>
            <a:p>
              <a:endParaRPr lang="en-GB" sz="1797" dirty="0"/>
            </a:p>
          </p:txBody>
        </p:sp>
        <p:sp>
          <p:nvSpPr>
            <p:cNvPr id="123" name="Harvey 82/100 [82]" hidden="1">
              <a:extLst>
                <a:ext uri="{FF2B5EF4-FFF2-40B4-BE49-F238E27FC236}">
                  <a16:creationId xmlns:a16="http://schemas.microsoft.com/office/drawing/2014/main" id="{CD2AB4C8-6B08-C456-593D-A12BCBAF748A}"/>
                </a:ext>
              </a:extLst>
            </p:cNvPr>
            <p:cNvSpPr>
              <a:spLocks noChangeAspect="1"/>
            </p:cNvSpPr>
            <p:nvPr>
              <p:custDataLst>
                <p:tags r:id="rId89"/>
              </p:custDataLst>
            </p:nvPr>
          </p:nvSpPr>
          <p:spPr>
            <a:xfrm>
              <a:off x="4334905" y="3282696"/>
              <a:ext cx="292608" cy="292608"/>
            </a:xfrm>
            <a:custGeom>
              <a:avLst/>
              <a:gdLst/>
              <a:ahLst/>
              <a:cxnLst/>
              <a:rect l="l" t="t" r="r" b="b"/>
              <a:pathLst>
                <a:path w="635000" h="635000">
                  <a:moveTo>
                    <a:pt x="317500" y="0"/>
                  </a:moveTo>
                  <a:arcTo wR="317500" hR="317500" stAng="16200000" swAng="17712000"/>
                  <a:lnTo>
                    <a:pt x="317500" y="317500"/>
                  </a:lnTo>
                  <a:close/>
                </a:path>
                <a:path w="635000" h="635000" fill="none">
                  <a:moveTo>
                    <a:pt x="30217" y="182315"/>
                  </a:moveTo>
                  <a:arcTo wR="317500" hR="317500" stAng="12312000" swAng="3888000"/>
                </a:path>
              </a:pathLst>
            </a:custGeom>
            <a:solidFill>
              <a:schemeClr val="tx1"/>
            </a:solidFill>
            <a:ln w="12700" cmpd="sng">
              <a:solidFill>
                <a:schemeClr val="tx1"/>
              </a:solidFill>
            </a:ln>
          </p:spPr>
          <p:txBody>
            <a:bodyPr/>
            <a:lstStyle/>
            <a:p>
              <a:endParaRPr lang="en-GB" sz="1797" dirty="0"/>
            </a:p>
          </p:txBody>
        </p:sp>
        <p:sp>
          <p:nvSpPr>
            <p:cNvPr id="124" name="Harvey 83/100 [83]" hidden="1">
              <a:extLst>
                <a:ext uri="{FF2B5EF4-FFF2-40B4-BE49-F238E27FC236}">
                  <a16:creationId xmlns:a16="http://schemas.microsoft.com/office/drawing/2014/main" id="{9034965F-F41A-9340-E620-D67C67C01A30}"/>
                </a:ext>
              </a:extLst>
            </p:cNvPr>
            <p:cNvSpPr>
              <a:spLocks noChangeAspect="1"/>
            </p:cNvSpPr>
            <p:nvPr>
              <p:custDataLst>
                <p:tags r:id="rId90"/>
              </p:custDataLst>
            </p:nvPr>
          </p:nvSpPr>
          <p:spPr>
            <a:xfrm>
              <a:off x="4334905" y="3282696"/>
              <a:ext cx="292608" cy="292608"/>
            </a:xfrm>
            <a:custGeom>
              <a:avLst/>
              <a:gdLst/>
              <a:ahLst/>
              <a:cxnLst/>
              <a:rect l="l" t="t" r="r" b="b"/>
              <a:pathLst>
                <a:path w="635000" h="635000">
                  <a:moveTo>
                    <a:pt x="317500" y="0"/>
                  </a:moveTo>
                  <a:arcTo wR="317500" hR="317500" stAng="16200000" swAng="17928000"/>
                  <a:lnTo>
                    <a:pt x="317500" y="317500"/>
                  </a:lnTo>
                  <a:close/>
                </a:path>
                <a:path w="635000" h="635000" fill="none">
                  <a:moveTo>
                    <a:pt x="39272" y="164543"/>
                  </a:moveTo>
                  <a:arcTo wR="317500" hR="317500" stAng="12528000" swAng="3672000"/>
                </a:path>
              </a:pathLst>
            </a:custGeom>
            <a:solidFill>
              <a:schemeClr val="tx1"/>
            </a:solidFill>
            <a:ln w="12700" cmpd="sng">
              <a:solidFill>
                <a:schemeClr val="tx1"/>
              </a:solidFill>
            </a:ln>
          </p:spPr>
          <p:txBody>
            <a:bodyPr/>
            <a:lstStyle/>
            <a:p>
              <a:endParaRPr lang="en-GB" sz="1797" dirty="0"/>
            </a:p>
          </p:txBody>
        </p:sp>
        <p:sp>
          <p:nvSpPr>
            <p:cNvPr id="125" name="Harvey 84/100 [84]" hidden="1">
              <a:extLst>
                <a:ext uri="{FF2B5EF4-FFF2-40B4-BE49-F238E27FC236}">
                  <a16:creationId xmlns:a16="http://schemas.microsoft.com/office/drawing/2014/main" id="{F66A2BE1-0791-A812-9A3A-92242606B1CD}"/>
                </a:ext>
              </a:extLst>
            </p:cNvPr>
            <p:cNvSpPr>
              <a:spLocks noChangeAspect="1"/>
            </p:cNvSpPr>
            <p:nvPr>
              <p:custDataLst>
                <p:tags r:id="rId91"/>
              </p:custDataLst>
            </p:nvPr>
          </p:nvSpPr>
          <p:spPr>
            <a:xfrm>
              <a:off x="4334905" y="3282696"/>
              <a:ext cx="292608" cy="292608"/>
            </a:xfrm>
            <a:custGeom>
              <a:avLst/>
              <a:gdLst/>
              <a:ahLst/>
              <a:cxnLst/>
              <a:rect l="l" t="t" r="r" b="b"/>
              <a:pathLst>
                <a:path w="635000" h="635000">
                  <a:moveTo>
                    <a:pt x="317500" y="0"/>
                  </a:moveTo>
                  <a:arcTo wR="317500" hR="317500" stAng="16200000" swAng="18144000"/>
                  <a:lnTo>
                    <a:pt x="317500" y="317500"/>
                  </a:lnTo>
                  <a:close/>
                </a:path>
                <a:path w="635000" h="635000" fill="none">
                  <a:moveTo>
                    <a:pt x="49425" y="147374"/>
                  </a:moveTo>
                  <a:arcTo wR="317500" hR="317500" stAng="12743999" swAng="3456000"/>
                </a:path>
              </a:pathLst>
            </a:custGeom>
            <a:solidFill>
              <a:schemeClr val="tx1"/>
            </a:solidFill>
            <a:ln w="12700" cmpd="sng">
              <a:solidFill>
                <a:schemeClr val="tx1"/>
              </a:solidFill>
            </a:ln>
          </p:spPr>
          <p:txBody>
            <a:bodyPr/>
            <a:lstStyle/>
            <a:p>
              <a:endParaRPr lang="en-GB" sz="1797" dirty="0"/>
            </a:p>
          </p:txBody>
        </p:sp>
        <p:sp>
          <p:nvSpPr>
            <p:cNvPr id="126" name="Harvey 85/100 [85]" hidden="1">
              <a:extLst>
                <a:ext uri="{FF2B5EF4-FFF2-40B4-BE49-F238E27FC236}">
                  <a16:creationId xmlns:a16="http://schemas.microsoft.com/office/drawing/2014/main" id="{FD852477-718B-ED92-6EED-A1EA1BC4E8ED}"/>
                </a:ext>
              </a:extLst>
            </p:cNvPr>
            <p:cNvSpPr>
              <a:spLocks noChangeAspect="1"/>
            </p:cNvSpPr>
            <p:nvPr>
              <p:custDataLst>
                <p:tags r:id="rId92"/>
              </p:custDataLst>
            </p:nvPr>
          </p:nvSpPr>
          <p:spPr>
            <a:xfrm>
              <a:off x="4334905" y="3282696"/>
              <a:ext cx="292608" cy="292608"/>
            </a:xfrm>
            <a:custGeom>
              <a:avLst/>
              <a:gdLst/>
              <a:ahLst/>
              <a:cxnLst/>
              <a:rect l="l" t="t" r="r" b="b"/>
              <a:pathLst>
                <a:path w="635000" h="635000">
                  <a:moveTo>
                    <a:pt x="317500" y="0"/>
                  </a:moveTo>
                  <a:arcTo wR="317500" hR="317500" stAng="16200000" swAng="18360000"/>
                  <a:lnTo>
                    <a:pt x="317500" y="317500"/>
                  </a:lnTo>
                  <a:close/>
                </a:path>
                <a:path w="635000" h="635000" fill="none">
                  <a:moveTo>
                    <a:pt x="60637" y="130878"/>
                  </a:moveTo>
                  <a:arcTo wR="317500" hR="317500" stAng="12960000" swAng="3240000"/>
                </a:path>
              </a:pathLst>
            </a:custGeom>
            <a:solidFill>
              <a:schemeClr val="tx1"/>
            </a:solidFill>
            <a:ln w="12700" cmpd="sng">
              <a:solidFill>
                <a:schemeClr val="tx1"/>
              </a:solidFill>
            </a:ln>
          </p:spPr>
          <p:txBody>
            <a:bodyPr/>
            <a:lstStyle/>
            <a:p>
              <a:endParaRPr lang="en-GB" sz="1797" dirty="0"/>
            </a:p>
          </p:txBody>
        </p:sp>
        <p:sp>
          <p:nvSpPr>
            <p:cNvPr id="127" name="Harvey 86/100 [86]" hidden="1">
              <a:extLst>
                <a:ext uri="{FF2B5EF4-FFF2-40B4-BE49-F238E27FC236}">
                  <a16:creationId xmlns:a16="http://schemas.microsoft.com/office/drawing/2014/main" id="{72D9C4C3-454B-426F-DA19-17B888E2A46E}"/>
                </a:ext>
              </a:extLst>
            </p:cNvPr>
            <p:cNvSpPr>
              <a:spLocks noChangeAspect="1"/>
            </p:cNvSpPr>
            <p:nvPr>
              <p:custDataLst>
                <p:tags r:id="rId93"/>
              </p:custDataLst>
            </p:nvPr>
          </p:nvSpPr>
          <p:spPr>
            <a:xfrm>
              <a:off x="4334905" y="3282696"/>
              <a:ext cx="292608" cy="292608"/>
            </a:xfrm>
            <a:custGeom>
              <a:avLst/>
              <a:gdLst/>
              <a:ahLst/>
              <a:cxnLst/>
              <a:rect l="l" t="t" r="r" b="b"/>
              <a:pathLst>
                <a:path w="635000" h="635000">
                  <a:moveTo>
                    <a:pt x="317500" y="0"/>
                  </a:moveTo>
                  <a:arcTo wR="317500" hR="317500" stAng="16200000" swAng="18576000"/>
                  <a:lnTo>
                    <a:pt x="317500" y="317500"/>
                  </a:lnTo>
                  <a:close/>
                </a:path>
                <a:path w="635000" h="635000" fill="none">
                  <a:moveTo>
                    <a:pt x="72862" y="115117"/>
                  </a:moveTo>
                  <a:arcTo wR="317500" hR="317500" stAng="13176000" swAng="3024000"/>
                </a:path>
              </a:pathLst>
            </a:custGeom>
            <a:solidFill>
              <a:schemeClr val="tx1"/>
            </a:solidFill>
            <a:ln w="12700" cmpd="sng">
              <a:solidFill>
                <a:schemeClr val="tx1"/>
              </a:solidFill>
            </a:ln>
          </p:spPr>
          <p:txBody>
            <a:bodyPr/>
            <a:lstStyle/>
            <a:p>
              <a:endParaRPr lang="en-GB" sz="1797" dirty="0"/>
            </a:p>
          </p:txBody>
        </p:sp>
        <p:sp>
          <p:nvSpPr>
            <p:cNvPr id="128" name="Harvey 87/100 [87]" hidden="1">
              <a:extLst>
                <a:ext uri="{FF2B5EF4-FFF2-40B4-BE49-F238E27FC236}">
                  <a16:creationId xmlns:a16="http://schemas.microsoft.com/office/drawing/2014/main" id="{B421CA3E-7352-D991-C550-A0B7B94E8EC7}"/>
                </a:ext>
              </a:extLst>
            </p:cNvPr>
            <p:cNvSpPr>
              <a:spLocks noChangeAspect="1"/>
            </p:cNvSpPr>
            <p:nvPr>
              <p:custDataLst>
                <p:tags r:id="rId94"/>
              </p:custDataLst>
            </p:nvPr>
          </p:nvSpPr>
          <p:spPr>
            <a:xfrm>
              <a:off x="4334905" y="3282696"/>
              <a:ext cx="292608" cy="292608"/>
            </a:xfrm>
            <a:custGeom>
              <a:avLst/>
              <a:gdLst/>
              <a:ahLst/>
              <a:cxnLst/>
              <a:rect l="l" t="t" r="r" b="b"/>
              <a:pathLst>
                <a:path w="635000" h="635000">
                  <a:moveTo>
                    <a:pt x="317500" y="0"/>
                  </a:moveTo>
                  <a:arcTo wR="317500" hR="317500" stAng="16200000" swAng="18792000"/>
                  <a:lnTo>
                    <a:pt x="317500" y="317500"/>
                  </a:lnTo>
                  <a:close/>
                </a:path>
                <a:path w="635000" h="635000" fill="none">
                  <a:moveTo>
                    <a:pt x="86052" y="100156"/>
                  </a:moveTo>
                  <a:arcTo wR="317500" hR="317500" stAng="13392000" swAng="2808000"/>
                </a:path>
              </a:pathLst>
            </a:custGeom>
            <a:solidFill>
              <a:schemeClr val="tx1"/>
            </a:solidFill>
            <a:ln w="12700" cmpd="sng">
              <a:solidFill>
                <a:schemeClr val="tx1"/>
              </a:solidFill>
            </a:ln>
          </p:spPr>
          <p:txBody>
            <a:bodyPr/>
            <a:lstStyle/>
            <a:p>
              <a:endParaRPr lang="en-GB" sz="1797" dirty="0"/>
            </a:p>
          </p:txBody>
        </p:sp>
        <p:sp>
          <p:nvSpPr>
            <p:cNvPr id="129" name="Harvey 88/100 [88]" hidden="1">
              <a:extLst>
                <a:ext uri="{FF2B5EF4-FFF2-40B4-BE49-F238E27FC236}">
                  <a16:creationId xmlns:a16="http://schemas.microsoft.com/office/drawing/2014/main" id="{793BFCE3-785A-B7DA-EC31-E1C848144A06}"/>
                </a:ext>
              </a:extLst>
            </p:cNvPr>
            <p:cNvSpPr>
              <a:spLocks noChangeAspect="1"/>
            </p:cNvSpPr>
            <p:nvPr>
              <p:custDataLst>
                <p:tags r:id="rId95"/>
              </p:custDataLst>
            </p:nvPr>
          </p:nvSpPr>
          <p:spPr>
            <a:xfrm>
              <a:off x="4334905" y="3282696"/>
              <a:ext cx="292608" cy="292608"/>
            </a:xfrm>
            <a:custGeom>
              <a:avLst/>
              <a:gdLst/>
              <a:ahLst/>
              <a:cxnLst/>
              <a:rect l="l" t="t" r="r" b="b"/>
              <a:pathLst>
                <a:path w="635000" h="635000">
                  <a:moveTo>
                    <a:pt x="317500" y="0"/>
                  </a:moveTo>
                  <a:arcTo wR="317500" hR="317500" stAng="16200000" swAng="19008000"/>
                  <a:lnTo>
                    <a:pt x="317500" y="317500"/>
                  </a:lnTo>
                  <a:close/>
                </a:path>
                <a:path w="635000" h="635000" fill="none">
                  <a:moveTo>
                    <a:pt x="100156" y="86052"/>
                  </a:moveTo>
                  <a:arcTo wR="317500" hR="317500" stAng="13608000" swAng="2591999"/>
                </a:path>
              </a:pathLst>
            </a:custGeom>
            <a:solidFill>
              <a:schemeClr val="tx1"/>
            </a:solidFill>
            <a:ln w="12700" cmpd="sng">
              <a:solidFill>
                <a:schemeClr val="tx1"/>
              </a:solidFill>
            </a:ln>
          </p:spPr>
          <p:txBody>
            <a:bodyPr/>
            <a:lstStyle/>
            <a:p>
              <a:endParaRPr lang="en-GB" sz="1797" dirty="0"/>
            </a:p>
          </p:txBody>
        </p:sp>
        <p:sp>
          <p:nvSpPr>
            <p:cNvPr id="130" name="Harvey 89/100 [89]" hidden="1">
              <a:extLst>
                <a:ext uri="{FF2B5EF4-FFF2-40B4-BE49-F238E27FC236}">
                  <a16:creationId xmlns:a16="http://schemas.microsoft.com/office/drawing/2014/main" id="{CEA2F668-A6F3-C1DB-77A0-F32847DFC659}"/>
                </a:ext>
              </a:extLst>
            </p:cNvPr>
            <p:cNvSpPr>
              <a:spLocks noChangeAspect="1"/>
            </p:cNvSpPr>
            <p:nvPr>
              <p:custDataLst>
                <p:tags r:id="rId96"/>
              </p:custDataLst>
            </p:nvPr>
          </p:nvSpPr>
          <p:spPr>
            <a:xfrm>
              <a:off x="4334905" y="3282696"/>
              <a:ext cx="292608" cy="292608"/>
            </a:xfrm>
            <a:custGeom>
              <a:avLst/>
              <a:gdLst/>
              <a:ahLst/>
              <a:cxnLst/>
              <a:rect l="l" t="t" r="r" b="b"/>
              <a:pathLst>
                <a:path w="635000" h="635000">
                  <a:moveTo>
                    <a:pt x="317500" y="0"/>
                  </a:moveTo>
                  <a:arcTo wR="317500" hR="317500" stAng="16200000" swAng="19224000"/>
                  <a:lnTo>
                    <a:pt x="317500" y="317500"/>
                  </a:lnTo>
                  <a:close/>
                </a:path>
                <a:path w="635000" h="635000" fill="none">
                  <a:moveTo>
                    <a:pt x="115117" y="72862"/>
                  </a:moveTo>
                  <a:arcTo wR="317500" hR="317500" stAng="13823999" swAng="2375999"/>
                </a:path>
              </a:pathLst>
            </a:custGeom>
            <a:solidFill>
              <a:schemeClr val="tx1"/>
            </a:solidFill>
            <a:ln w="12700" cmpd="sng">
              <a:solidFill>
                <a:schemeClr val="tx1"/>
              </a:solidFill>
            </a:ln>
          </p:spPr>
          <p:txBody>
            <a:bodyPr/>
            <a:lstStyle/>
            <a:p>
              <a:endParaRPr lang="en-GB" sz="1797" dirty="0"/>
            </a:p>
          </p:txBody>
        </p:sp>
        <p:sp>
          <p:nvSpPr>
            <p:cNvPr id="131" name="Harvey 90/100 [90]" hidden="1">
              <a:extLst>
                <a:ext uri="{FF2B5EF4-FFF2-40B4-BE49-F238E27FC236}">
                  <a16:creationId xmlns:a16="http://schemas.microsoft.com/office/drawing/2014/main" id="{EB4D2CA8-803C-F4A2-B53A-A7967559CEC9}"/>
                </a:ext>
              </a:extLst>
            </p:cNvPr>
            <p:cNvSpPr>
              <a:spLocks noChangeAspect="1"/>
            </p:cNvSpPr>
            <p:nvPr>
              <p:custDataLst>
                <p:tags r:id="rId97"/>
              </p:custDataLst>
            </p:nvPr>
          </p:nvSpPr>
          <p:spPr>
            <a:xfrm>
              <a:off x="4334905" y="3282696"/>
              <a:ext cx="292608" cy="292608"/>
            </a:xfrm>
            <a:custGeom>
              <a:avLst/>
              <a:gdLst/>
              <a:ahLst/>
              <a:cxnLst/>
              <a:rect l="l" t="t" r="r" b="b"/>
              <a:pathLst>
                <a:path w="635000" h="635000">
                  <a:moveTo>
                    <a:pt x="317500" y="0"/>
                  </a:moveTo>
                  <a:arcTo wR="317500" hR="317500" stAng="16200000" swAng="19440000"/>
                  <a:lnTo>
                    <a:pt x="317500" y="317500"/>
                  </a:lnTo>
                  <a:close/>
                </a:path>
                <a:path w="635000" h="635000" fill="none">
                  <a:moveTo>
                    <a:pt x="130878" y="60637"/>
                  </a:moveTo>
                  <a:arcTo wR="317500" hR="317500" stAng="14040000" swAng="2159999"/>
                </a:path>
              </a:pathLst>
            </a:custGeom>
            <a:solidFill>
              <a:schemeClr val="tx1"/>
            </a:solidFill>
            <a:ln w="12700" cmpd="sng">
              <a:solidFill>
                <a:schemeClr val="tx1"/>
              </a:solidFill>
            </a:ln>
          </p:spPr>
          <p:txBody>
            <a:bodyPr/>
            <a:lstStyle/>
            <a:p>
              <a:endParaRPr lang="en-GB" sz="1797" dirty="0"/>
            </a:p>
          </p:txBody>
        </p:sp>
        <p:sp>
          <p:nvSpPr>
            <p:cNvPr id="132" name="Harvey 91/100 [91]" hidden="1">
              <a:extLst>
                <a:ext uri="{FF2B5EF4-FFF2-40B4-BE49-F238E27FC236}">
                  <a16:creationId xmlns:a16="http://schemas.microsoft.com/office/drawing/2014/main" id="{280D9BA6-97CE-84BD-85AE-BD6F896C8AAA}"/>
                </a:ext>
              </a:extLst>
            </p:cNvPr>
            <p:cNvSpPr>
              <a:spLocks noChangeAspect="1"/>
            </p:cNvSpPr>
            <p:nvPr>
              <p:custDataLst>
                <p:tags r:id="rId98"/>
              </p:custDataLst>
            </p:nvPr>
          </p:nvSpPr>
          <p:spPr>
            <a:xfrm>
              <a:off x="4334905" y="3282696"/>
              <a:ext cx="292608" cy="292608"/>
            </a:xfrm>
            <a:custGeom>
              <a:avLst/>
              <a:gdLst/>
              <a:ahLst/>
              <a:cxnLst/>
              <a:rect l="l" t="t" r="r" b="b"/>
              <a:pathLst>
                <a:path w="635000" h="635000">
                  <a:moveTo>
                    <a:pt x="317500" y="0"/>
                  </a:moveTo>
                  <a:arcTo wR="317500" hR="317500" stAng="16200000" swAng="19656000"/>
                  <a:lnTo>
                    <a:pt x="317500" y="317500"/>
                  </a:lnTo>
                  <a:close/>
                </a:path>
                <a:path w="635000" h="635000" fill="none">
                  <a:moveTo>
                    <a:pt x="147374" y="49425"/>
                  </a:moveTo>
                  <a:arcTo wR="317500" hR="317500" stAng="14256000" swAng="1943999"/>
                </a:path>
              </a:pathLst>
            </a:custGeom>
            <a:solidFill>
              <a:schemeClr val="tx1"/>
            </a:solidFill>
            <a:ln w="12700" cmpd="sng">
              <a:solidFill>
                <a:schemeClr val="tx1"/>
              </a:solidFill>
            </a:ln>
          </p:spPr>
          <p:txBody>
            <a:bodyPr/>
            <a:lstStyle/>
            <a:p>
              <a:endParaRPr lang="en-GB" sz="1797" dirty="0"/>
            </a:p>
          </p:txBody>
        </p:sp>
        <p:sp>
          <p:nvSpPr>
            <p:cNvPr id="133" name="Harvey 92/100 [92]" hidden="1">
              <a:extLst>
                <a:ext uri="{FF2B5EF4-FFF2-40B4-BE49-F238E27FC236}">
                  <a16:creationId xmlns:a16="http://schemas.microsoft.com/office/drawing/2014/main" id="{E5B0D4AE-07B7-EB58-CEDB-0C7970585659}"/>
                </a:ext>
              </a:extLst>
            </p:cNvPr>
            <p:cNvSpPr>
              <a:spLocks noChangeAspect="1"/>
            </p:cNvSpPr>
            <p:nvPr>
              <p:custDataLst>
                <p:tags r:id="rId99"/>
              </p:custDataLst>
            </p:nvPr>
          </p:nvSpPr>
          <p:spPr>
            <a:xfrm>
              <a:off x="4334905" y="3282696"/>
              <a:ext cx="292608" cy="292608"/>
            </a:xfrm>
            <a:custGeom>
              <a:avLst/>
              <a:gdLst/>
              <a:ahLst/>
              <a:cxnLst/>
              <a:rect l="l" t="t" r="r" b="b"/>
              <a:pathLst>
                <a:path w="635000" h="635000">
                  <a:moveTo>
                    <a:pt x="317500" y="0"/>
                  </a:moveTo>
                  <a:arcTo wR="317500" hR="317500" stAng="16200000" swAng="19872000"/>
                  <a:lnTo>
                    <a:pt x="317500" y="317500"/>
                  </a:lnTo>
                  <a:close/>
                </a:path>
                <a:path w="635000" h="635000" fill="none">
                  <a:moveTo>
                    <a:pt x="164543" y="39272"/>
                  </a:moveTo>
                  <a:arcTo wR="317500" hR="317500" stAng="14472000" swAng="1727999"/>
                </a:path>
              </a:pathLst>
            </a:custGeom>
            <a:solidFill>
              <a:schemeClr val="tx1"/>
            </a:solidFill>
            <a:ln w="12700" cmpd="sng">
              <a:solidFill>
                <a:schemeClr val="tx1"/>
              </a:solidFill>
            </a:ln>
          </p:spPr>
          <p:txBody>
            <a:bodyPr/>
            <a:lstStyle/>
            <a:p>
              <a:endParaRPr lang="en-GB" sz="1797" dirty="0"/>
            </a:p>
          </p:txBody>
        </p:sp>
        <p:sp>
          <p:nvSpPr>
            <p:cNvPr id="134" name="Harvey 93/100 [93]" hidden="1">
              <a:extLst>
                <a:ext uri="{FF2B5EF4-FFF2-40B4-BE49-F238E27FC236}">
                  <a16:creationId xmlns:a16="http://schemas.microsoft.com/office/drawing/2014/main" id="{5228A7F7-0080-871F-9A7A-5DE5276AE24C}"/>
                </a:ext>
              </a:extLst>
            </p:cNvPr>
            <p:cNvSpPr>
              <a:spLocks noChangeAspect="1"/>
            </p:cNvSpPr>
            <p:nvPr>
              <p:custDataLst>
                <p:tags r:id="rId100"/>
              </p:custDataLst>
            </p:nvPr>
          </p:nvSpPr>
          <p:spPr>
            <a:xfrm>
              <a:off x="4334905" y="3282696"/>
              <a:ext cx="292608" cy="292608"/>
            </a:xfrm>
            <a:custGeom>
              <a:avLst/>
              <a:gdLst/>
              <a:ahLst/>
              <a:cxnLst/>
              <a:rect l="l" t="t" r="r" b="b"/>
              <a:pathLst>
                <a:path w="635000" h="635000">
                  <a:moveTo>
                    <a:pt x="317500" y="0"/>
                  </a:moveTo>
                  <a:arcTo wR="317500" hR="317500" stAng="16200000" swAng="20088000"/>
                  <a:lnTo>
                    <a:pt x="317500" y="317500"/>
                  </a:lnTo>
                  <a:close/>
                </a:path>
                <a:path w="635000" h="635000" fill="none">
                  <a:moveTo>
                    <a:pt x="182315" y="30217"/>
                  </a:moveTo>
                  <a:arcTo wR="317500" hR="317500" stAng="14688000" swAng="1511999"/>
                </a:path>
              </a:pathLst>
            </a:custGeom>
            <a:solidFill>
              <a:schemeClr val="tx1"/>
            </a:solidFill>
            <a:ln w="12700" cmpd="sng">
              <a:solidFill>
                <a:schemeClr val="tx1"/>
              </a:solidFill>
            </a:ln>
          </p:spPr>
          <p:txBody>
            <a:bodyPr/>
            <a:lstStyle/>
            <a:p>
              <a:endParaRPr lang="en-GB" sz="1797" dirty="0"/>
            </a:p>
          </p:txBody>
        </p:sp>
        <p:sp>
          <p:nvSpPr>
            <p:cNvPr id="135" name="Harvey 94/100 [94]" hidden="1">
              <a:extLst>
                <a:ext uri="{FF2B5EF4-FFF2-40B4-BE49-F238E27FC236}">
                  <a16:creationId xmlns:a16="http://schemas.microsoft.com/office/drawing/2014/main" id="{450A5E02-B5EF-5274-449A-880A49462732}"/>
                </a:ext>
              </a:extLst>
            </p:cNvPr>
            <p:cNvSpPr>
              <a:spLocks noChangeAspect="1"/>
            </p:cNvSpPr>
            <p:nvPr>
              <p:custDataLst>
                <p:tags r:id="rId101"/>
              </p:custDataLst>
            </p:nvPr>
          </p:nvSpPr>
          <p:spPr>
            <a:xfrm>
              <a:off x="4334905" y="3282696"/>
              <a:ext cx="292608" cy="292608"/>
            </a:xfrm>
            <a:custGeom>
              <a:avLst/>
              <a:gdLst/>
              <a:ahLst/>
              <a:cxnLst/>
              <a:rect l="l" t="t" r="r" b="b"/>
              <a:pathLst>
                <a:path w="635000" h="635000">
                  <a:moveTo>
                    <a:pt x="317500" y="0"/>
                  </a:moveTo>
                  <a:arcTo wR="317500" hR="317500" stAng="16200000" swAng="20304000"/>
                  <a:lnTo>
                    <a:pt x="317500" y="317500"/>
                  </a:lnTo>
                  <a:close/>
                </a:path>
                <a:path w="635000" h="635000" fill="none">
                  <a:moveTo>
                    <a:pt x="200620" y="22295"/>
                  </a:moveTo>
                  <a:arcTo wR="317500" hR="317500" stAng="14903999" swAng="1296000"/>
                </a:path>
              </a:pathLst>
            </a:custGeom>
            <a:solidFill>
              <a:schemeClr val="tx1"/>
            </a:solidFill>
            <a:ln w="12700" cmpd="sng">
              <a:solidFill>
                <a:schemeClr val="tx1"/>
              </a:solidFill>
            </a:ln>
          </p:spPr>
          <p:txBody>
            <a:bodyPr/>
            <a:lstStyle/>
            <a:p>
              <a:endParaRPr lang="en-GB" sz="1797" dirty="0"/>
            </a:p>
          </p:txBody>
        </p:sp>
        <p:sp>
          <p:nvSpPr>
            <p:cNvPr id="136" name="Harvey 95/100 [95]" hidden="1">
              <a:extLst>
                <a:ext uri="{FF2B5EF4-FFF2-40B4-BE49-F238E27FC236}">
                  <a16:creationId xmlns:a16="http://schemas.microsoft.com/office/drawing/2014/main" id="{406A854A-49E6-D913-B4E5-A65CBA26D429}"/>
                </a:ext>
              </a:extLst>
            </p:cNvPr>
            <p:cNvSpPr>
              <a:spLocks noChangeAspect="1"/>
            </p:cNvSpPr>
            <p:nvPr>
              <p:custDataLst>
                <p:tags r:id="rId102"/>
              </p:custDataLst>
            </p:nvPr>
          </p:nvSpPr>
          <p:spPr>
            <a:xfrm>
              <a:off x="4334905" y="3282696"/>
              <a:ext cx="292608" cy="292608"/>
            </a:xfrm>
            <a:custGeom>
              <a:avLst/>
              <a:gdLst/>
              <a:ahLst/>
              <a:cxnLst/>
              <a:rect l="l" t="t" r="r" b="b"/>
              <a:pathLst>
                <a:path w="635000" h="635000">
                  <a:moveTo>
                    <a:pt x="317500" y="0"/>
                  </a:moveTo>
                  <a:arcTo wR="317500" hR="317500" stAng="16200000" swAng="20520000"/>
                  <a:lnTo>
                    <a:pt x="317500" y="317500"/>
                  </a:lnTo>
                  <a:close/>
                </a:path>
                <a:path w="635000" h="635000" fill="none">
                  <a:moveTo>
                    <a:pt x="219387" y="15539"/>
                  </a:moveTo>
                  <a:arcTo wR="317500" hR="317500" stAng="15120000" swAng="1080000"/>
                </a:path>
              </a:pathLst>
            </a:custGeom>
            <a:solidFill>
              <a:schemeClr val="tx1"/>
            </a:solidFill>
            <a:ln w="12700" cmpd="sng">
              <a:solidFill>
                <a:schemeClr val="tx1"/>
              </a:solidFill>
            </a:ln>
          </p:spPr>
          <p:txBody>
            <a:bodyPr/>
            <a:lstStyle/>
            <a:p>
              <a:endParaRPr lang="en-GB" sz="1797" dirty="0"/>
            </a:p>
          </p:txBody>
        </p:sp>
        <p:sp>
          <p:nvSpPr>
            <p:cNvPr id="137" name="Harvey 96/100 [96]" hidden="1">
              <a:extLst>
                <a:ext uri="{FF2B5EF4-FFF2-40B4-BE49-F238E27FC236}">
                  <a16:creationId xmlns:a16="http://schemas.microsoft.com/office/drawing/2014/main" id="{3294782B-818F-8D39-1134-BC98D0316F21}"/>
                </a:ext>
              </a:extLst>
            </p:cNvPr>
            <p:cNvSpPr>
              <a:spLocks noChangeAspect="1"/>
            </p:cNvSpPr>
            <p:nvPr>
              <p:custDataLst>
                <p:tags r:id="rId103"/>
              </p:custDataLst>
            </p:nvPr>
          </p:nvSpPr>
          <p:spPr>
            <a:xfrm>
              <a:off x="4334905" y="3282696"/>
              <a:ext cx="292608" cy="292608"/>
            </a:xfrm>
            <a:custGeom>
              <a:avLst/>
              <a:gdLst/>
              <a:ahLst/>
              <a:cxnLst/>
              <a:rect l="l" t="t" r="r" b="b"/>
              <a:pathLst>
                <a:path w="635000" h="635000">
                  <a:moveTo>
                    <a:pt x="317500" y="0"/>
                  </a:moveTo>
                  <a:arcTo wR="317500" hR="317500" stAng="16200000" swAng="20735999"/>
                  <a:lnTo>
                    <a:pt x="317500" y="317500"/>
                  </a:lnTo>
                  <a:close/>
                </a:path>
                <a:path w="635000" h="635000" fill="none">
                  <a:moveTo>
                    <a:pt x="238540" y="9974"/>
                  </a:moveTo>
                  <a:arcTo wR="317500" hR="317500" stAng="15335999" swAng="864000"/>
                </a:path>
              </a:pathLst>
            </a:custGeom>
            <a:solidFill>
              <a:schemeClr val="tx1"/>
            </a:solidFill>
            <a:ln w="12700" cmpd="sng">
              <a:solidFill>
                <a:schemeClr val="tx1"/>
              </a:solidFill>
            </a:ln>
          </p:spPr>
          <p:txBody>
            <a:bodyPr/>
            <a:lstStyle/>
            <a:p>
              <a:endParaRPr lang="en-GB" sz="1797" dirty="0"/>
            </a:p>
          </p:txBody>
        </p:sp>
        <p:sp>
          <p:nvSpPr>
            <p:cNvPr id="138" name="Harvey 97/100 [97]" hidden="1">
              <a:extLst>
                <a:ext uri="{FF2B5EF4-FFF2-40B4-BE49-F238E27FC236}">
                  <a16:creationId xmlns:a16="http://schemas.microsoft.com/office/drawing/2014/main" id="{789BA104-30B2-402A-DC08-CA76A388732D}"/>
                </a:ext>
              </a:extLst>
            </p:cNvPr>
            <p:cNvSpPr>
              <a:spLocks noChangeAspect="1"/>
            </p:cNvSpPr>
            <p:nvPr>
              <p:custDataLst>
                <p:tags r:id="rId104"/>
              </p:custDataLst>
            </p:nvPr>
          </p:nvSpPr>
          <p:spPr>
            <a:xfrm>
              <a:off x="4334905" y="3282696"/>
              <a:ext cx="292608" cy="292608"/>
            </a:xfrm>
            <a:custGeom>
              <a:avLst/>
              <a:gdLst/>
              <a:ahLst/>
              <a:cxnLst/>
              <a:rect l="l" t="t" r="r" b="b"/>
              <a:pathLst>
                <a:path w="635000" h="635000">
                  <a:moveTo>
                    <a:pt x="317500" y="0"/>
                  </a:moveTo>
                  <a:arcTo wR="317500" hR="317500" stAng="16200000" swAng="20952000"/>
                  <a:lnTo>
                    <a:pt x="317500" y="317500"/>
                  </a:lnTo>
                  <a:close/>
                </a:path>
                <a:path w="635000" h="635000" fill="none">
                  <a:moveTo>
                    <a:pt x="258006" y="5623"/>
                  </a:moveTo>
                  <a:arcTo wR="317500" hR="317500" stAng="15552000" swAng="648000"/>
                </a:path>
              </a:pathLst>
            </a:custGeom>
            <a:solidFill>
              <a:schemeClr val="tx1"/>
            </a:solidFill>
            <a:ln w="12700" cmpd="sng">
              <a:solidFill>
                <a:schemeClr val="tx1"/>
              </a:solidFill>
            </a:ln>
          </p:spPr>
          <p:txBody>
            <a:bodyPr/>
            <a:lstStyle/>
            <a:p>
              <a:endParaRPr lang="en-GB" sz="1797" dirty="0"/>
            </a:p>
          </p:txBody>
        </p:sp>
        <p:sp>
          <p:nvSpPr>
            <p:cNvPr id="139" name="Harvey 98/100 [98]" hidden="1">
              <a:extLst>
                <a:ext uri="{FF2B5EF4-FFF2-40B4-BE49-F238E27FC236}">
                  <a16:creationId xmlns:a16="http://schemas.microsoft.com/office/drawing/2014/main" id="{B9F5DE50-6D5F-57C4-A0C6-E67778872664}"/>
                </a:ext>
              </a:extLst>
            </p:cNvPr>
            <p:cNvSpPr>
              <a:spLocks noChangeAspect="1"/>
            </p:cNvSpPr>
            <p:nvPr>
              <p:custDataLst>
                <p:tags r:id="rId105"/>
              </p:custDataLst>
            </p:nvPr>
          </p:nvSpPr>
          <p:spPr>
            <a:xfrm>
              <a:off x="4334905" y="3282696"/>
              <a:ext cx="292608" cy="292608"/>
            </a:xfrm>
            <a:custGeom>
              <a:avLst/>
              <a:gdLst/>
              <a:ahLst/>
              <a:cxnLst/>
              <a:rect l="l" t="t" r="r" b="b"/>
              <a:pathLst>
                <a:path w="635000" h="635000">
                  <a:moveTo>
                    <a:pt x="317500" y="0"/>
                  </a:moveTo>
                  <a:arcTo wR="317500" hR="317500" stAng="16200000" swAng="21168000"/>
                  <a:lnTo>
                    <a:pt x="317500" y="317500"/>
                  </a:lnTo>
                  <a:close/>
                </a:path>
                <a:path w="635000" h="635000" fill="none">
                  <a:moveTo>
                    <a:pt x="277706" y="2503"/>
                  </a:moveTo>
                  <a:arcTo wR="317500" hR="317500" stAng="15768000" swAng="432000"/>
                </a:path>
              </a:pathLst>
            </a:custGeom>
            <a:solidFill>
              <a:schemeClr val="tx1"/>
            </a:solidFill>
            <a:ln w="12700" cmpd="sng">
              <a:solidFill>
                <a:schemeClr val="tx1"/>
              </a:solidFill>
            </a:ln>
          </p:spPr>
          <p:txBody>
            <a:bodyPr/>
            <a:lstStyle/>
            <a:p>
              <a:endParaRPr lang="en-GB" sz="1797" dirty="0"/>
            </a:p>
          </p:txBody>
        </p:sp>
        <p:sp>
          <p:nvSpPr>
            <p:cNvPr id="140" name="Harvey 99/100 [99]" hidden="1">
              <a:extLst>
                <a:ext uri="{FF2B5EF4-FFF2-40B4-BE49-F238E27FC236}">
                  <a16:creationId xmlns:a16="http://schemas.microsoft.com/office/drawing/2014/main" id="{D75B154E-26FE-B3B8-C10E-93DE789FF27A}"/>
                </a:ext>
              </a:extLst>
            </p:cNvPr>
            <p:cNvSpPr>
              <a:spLocks noChangeAspect="1"/>
            </p:cNvSpPr>
            <p:nvPr>
              <p:custDataLst>
                <p:tags r:id="rId106"/>
              </p:custDataLst>
            </p:nvPr>
          </p:nvSpPr>
          <p:spPr>
            <a:xfrm>
              <a:off x="4334905" y="3282696"/>
              <a:ext cx="292608" cy="292608"/>
            </a:xfrm>
            <a:custGeom>
              <a:avLst/>
              <a:gdLst/>
              <a:ahLst/>
              <a:cxnLst/>
              <a:rect l="l" t="t" r="r" b="b"/>
              <a:pathLst>
                <a:path w="635000" h="635000">
                  <a:moveTo>
                    <a:pt x="317500" y="0"/>
                  </a:moveTo>
                  <a:arcTo wR="317500" hR="317500" stAng="16200000" swAng="21384000"/>
                  <a:lnTo>
                    <a:pt x="317500" y="317500"/>
                  </a:lnTo>
                  <a:close/>
                </a:path>
                <a:path w="635000" h="635000" fill="none">
                  <a:moveTo>
                    <a:pt x="297564" y="626"/>
                  </a:moveTo>
                  <a:arcTo wR="317500" hR="317500" stAng="15983999" swAng="216000"/>
                </a:path>
              </a:pathLst>
            </a:custGeom>
            <a:solidFill>
              <a:schemeClr val="tx1"/>
            </a:solidFill>
            <a:ln w="12700" cmpd="sng">
              <a:solidFill>
                <a:schemeClr val="tx1"/>
              </a:solidFill>
            </a:ln>
          </p:spPr>
          <p:txBody>
            <a:bodyPr/>
            <a:lstStyle/>
            <a:p>
              <a:endParaRPr lang="en-GB" sz="1797" dirty="0"/>
            </a:p>
          </p:txBody>
        </p:sp>
        <p:sp>
          <p:nvSpPr>
            <p:cNvPr id="141" name="Harvey 100/100 [100]" hidden="1">
              <a:extLst>
                <a:ext uri="{FF2B5EF4-FFF2-40B4-BE49-F238E27FC236}">
                  <a16:creationId xmlns:a16="http://schemas.microsoft.com/office/drawing/2014/main" id="{CAED624B-9657-AFC0-E9C7-AF8D5E24D0D9}"/>
                </a:ext>
              </a:extLst>
            </p:cNvPr>
            <p:cNvSpPr>
              <a:spLocks noChangeAspect="1"/>
            </p:cNvSpPr>
            <p:nvPr>
              <p:custDataLst>
                <p:tags r:id="rId107"/>
              </p:custDataLst>
            </p:nvPr>
          </p:nvSpPr>
          <p:spPr>
            <a:xfrm>
              <a:off x="4334905" y="3282696"/>
              <a:ext cx="292608" cy="292608"/>
            </a:xfrm>
            <a:custGeom>
              <a:avLst/>
              <a:gdLst/>
              <a:ahLst/>
              <a:cxnLst/>
              <a:rect l="l" t="t" r="r" b="b"/>
              <a:pathLst>
                <a:path w="635000" h="635000">
                  <a:moveTo>
                    <a:pt x="317500" y="0"/>
                  </a:moveTo>
                  <a:arcTo wR="317500" hR="317500" stAng="16200000" swAng="21600000"/>
                  <a:close/>
                </a:path>
              </a:pathLst>
            </a:custGeom>
            <a:solidFill>
              <a:schemeClr val="tx1"/>
            </a:solidFill>
            <a:ln w="12700" cmpd="sng">
              <a:solidFill>
                <a:schemeClr val="tx1"/>
              </a:solidFill>
            </a:ln>
          </p:spPr>
          <p:txBody>
            <a:bodyPr/>
            <a:lstStyle/>
            <a:p>
              <a:endParaRPr lang="en-GB" sz="1797" dirty="0"/>
            </a:p>
          </p:txBody>
        </p:sp>
      </p:grpSp>
      <p:sp>
        <p:nvSpPr>
          <p:cNvPr id="142"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F2B76DDD-5EDF-222C-0FC1-323EFC20D681}"/>
              </a:ext>
            </a:extLst>
          </p:cNvPr>
          <p:cNvSpPr/>
          <p:nvPr userDrawn="1"/>
        </p:nvSpPr>
        <p:spPr>
          <a:xfrm>
            <a:off x="718776" y="6317156"/>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en-GB" sz="699" noProof="0" dirty="0">
              <a:solidFill>
                <a:schemeClr val="tx1"/>
              </a:solidFill>
            </a:endParaRPr>
          </a:p>
        </p:txBody>
      </p:sp>
      <p:sp>
        <p:nvSpPr>
          <p:cNvPr id="143" name="Arial">
            <a:extLst>
              <a:ext uri="{FF2B5EF4-FFF2-40B4-BE49-F238E27FC236}">
                <a16:creationId xmlns:a16="http://schemas.microsoft.com/office/drawing/2014/main" id="{F39D1D96-3840-521E-6721-B6C09CBC2E78}"/>
              </a:ext>
            </a:extLst>
          </p:cNvPr>
          <p:cNvSpPr/>
          <p:nvPr userDrawn="1"/>
        </p:nvSpPr>
        <p:spPr>
          <a:xfrm>
            <a:off x="0" y="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 noProof="0" dirty="0">
                <a:noFill/>
                <a:latin typeface="Arial" panose="020B0604020202020204" pitchFamily="34" charset="0"/>
                <a:cs typeface="Arial" panose="020B0604020202020204" pitchFamily="34" charset="0"/>
              </a:rPr>
              <a:t>Arial font</a:t>
            </a:r>
          </a:p>
        </p:txBody>
      </p:sp>
      <p:sp>
        <p:nvSpPr>
          <p:cNvPr id="6" name="Footer Placeholder 5">
            <a:extLst>
              <a:ext uri="{FF2B5EF4-FFF2-40B4-BE49-F238E27FC236}">
                <a16:creationId xmlns:a16="http://schemas.microsoft.com/office/drawing/2014/main" id="{2B28DDF7-84CB-96BD-1E4A-00B915A5B853}"/>
              </a:ext>
            </a:extLst>
          </p:cNvPr>
          <p:cNvSpPr>
            <a:spLocks noGrp="1"/>
          </p:cNvSpPr>
          <p:nvPr>
            <p:ph type="ftr" sz="quarter" idx="3"/>
          </p:nvPr>
        </p:nvSpPr>
        <p:spPr>
          <a:xfrm>
            <a:off x="4038603" y="6356353"/>
            <a:ext cx="4114800" cy="365125"/>
          </a:xfrm>
          <a:prstGeom prst="rect">
            <a:avLst/>
          </a:prstGeom>
        </p:spPr>
        <p:txBody>
          <a:bodyPr vert="horz" lIns="91440" tIns="45720" rIns="91440" bIns="45720" rtlCol="0" anchor="ctr"/>
          <a:lstStyle>
            <a:lvl1pPr algn="ctr">
              <a:defRPr sz="699">
                <a:solidFill>
                  <a:schemeClr val="tx1"/>
                </a:solidFill>
              </a:defRPr>
            </a:lvl1pPr>
          </a:lstStyle>
          <a:p>
            <a:endParaRPr lang="en-GB" dirty="0"/>
          </a:p>
        </p:txBody>
      </p:sp>
      <p:sp>
        <p:nvSpPr>
          <p:cNvPr id="5" name="Slide Number Placeholder 4">
            <a:extLst>
              <a:ext uri="{FF2B5EF4-FFF2-40B4-BE49-F238E27FC236}">
                <a16:creationId xmlns:a16="http://schemas.microsoft.com/office/drawing/2014/main" id="{421DEBFF-D720-68D3-542A-7BBE36A2144E}"/>
              </a:ext>
            </a:extLst>
          </p:cNvPr>
          <p:cNvSpPr>
            <a:spLocks noGrp="1"/>
          </p:cNvSpPr>
          <p:nvPr>
            <p:ph type="sldNum" sz="quarter" idx="4"/>
          </p:nvPr>
        </p:nvSpPr>
        <p:spPr>
          <a:xfrm>
            <a:off x="358775" y="6356353"/>
            <a:ext cx="2743200" cy="365125"/>
          </a:xfrm>
          <a:prstGeom prst="rect">
            <a:avLst/>
          </a:prstGeom>
        </p:spPr>
        <p:txBody>
          <a:bodyPr vert="horz" lIns="91440" tIns="45720" rIns="91440" bIns="45720" rtlCol="0" anchor="ctr"/>
          <a:lstStyle>
            <a:lvl1pPr algn="l">
              <a:defRPr sz="700">
                <a:solidFill>
                  <a:schemeClr val="tx1"/>
                </a:solidFill>
              </a:defRPr>
            </a:lvl1pPr>
          </a:lstStyle>
          <a:p>
            <a:fld id="{FB9B9EB5-7EA5-4F77-A14B-956596A73117}" type="slidenum">
              <a:rPr lang="en-GB" smtClean="0"/>
              <a:pPr/>
              <a:t>‹#›</a:t>
            </a:fld>
            <a:endParaRPr lang="en-GB" dirty="0"/>
          </a:p>
        </p:txBody>
      </p:sp>
    </p:spTree>
    <p:extLst>
      <p:ext uri="{BB962C8B-B14F-4D97-AF65-F5344CB8AC3E}">
        <p14:creationId xmlns:p14="http://schemas.microsoft.com/office/powerpoint/2010/main" val="204711081"/>
      </p:ext>
    </p:extLst>
  </p:cSld>
  <p:clrMap bg1="lt1" tx1="dk1" bg2="lt2" tx2="dk2" accent1="accent1" accent2="accent2" accent3="accent3" accent4="accent4" accent5="accent5" accent6="accent6" hlink="hlink" folHlink="folHlink"/>
  <p:sldLayoutIdLst>
    <p:sldLayoutId id="2147483852" r:id="rId1"/>
  </p:sldLayoutIdLst>
  <p:hf hdr="0" dt="0"/>
  <p:txStyles>
    <p:titleStyle>
      <a:lvl1pPr algn="l" defTabSz="967519" rtl="0" eaLnBrk="1" latinLnBrk="0" hangingPunct="1">
        <a:lnSpc>
          <a:spcPct val="90000"/>
        </a:lnSpc>
        <a:spcBef>
          <a:spcPct val="0"/>
        </a:spcBef>
        <a:buNone/>
        <a:defRPr sz="4240" kern="1200">
          <a:solidFill>
            <a:schemeClr val="tx1"/>
          </a:solidFill>
          <a:latin typeface="+mj-lt"/>
          <a:ea typeface="+mj-ea"/>
          <a:cs typeface="+mj-cs"/>
        </a:defRPr>
      </a:lvl1pPr>
    </p:titleStyle>
    <p:bodyStyle>
      <a:lvl1pPr marL="285685" indent="-285685" algn="l" defTabSz="967519" rtl="0" eaLnBrk="1" latinLnBrk="0" hangingPunct="1">
        <a:lnSpc>
          <a:spcPct val="100000"/>
        </a:lnSpc>
        <a:spcBef>
          <a:spcPts val="0"/>
        </a:spcBef>
        <a:spcAft>
          <a:spcPts val="635"/>
        </a:spcAft>
        <a:buFont typeface="Arial" panose="020B0604020202020204" pitchFamily="34" charset="0"/>
        <a:buChar char="•"/>
        <a:defRPr sz="1696" kern="1200">
          <a:solidFill>
            <a:schemeClr val="tx1"/>
          </a:solidFill>
          <a:latin typeface="+mn-lt"/>
          <a:ea typeface="+mn-ea"/>
          <a:cs typeface="+mn-cs"/>
        </a:defRPr>
      </a:lvl1pPr>
      <a:lvl2pPr marL="498996" indent="-285685" algn="l" defTabSz="967519" rtl="0" eaLnBrk="1" latinLnBrk="0" hangingPunct="1">
        <a:lnSpc>
          <a:spcPct val="100000"/>
        </a:lnSpc>
        <a:spcBef>
          <a:spcPts val="0"/>
        </a:spcBef>
        <a:spcAft>
          <a:spcPts val="635"/>
        </a:spcAft>
        <a:buFont typeface="Arial" panose="020B0604020202020204" pitchFamily="34" charset="0"/>
        <a:buChar char="•"/>
        <a:defRPr sz="1696" kern="1200">
          <a:solidFill>
            <a:schemeClr val="tx1"/>
          </a:solidFill>
          <a:latin typeface="+mn-lt"/>
          <a:ea typeface="+mn-ea"/>
          <a:cs typeface="+mn-cs"/>
        </a:defRPr>
      </a:lvl2pPr>
      <a:lvl3pPr marL="700880" indent="-274257" algn="l" defTabSz="967519" rtl="0" eaLnBrk="1" latinLnBrk="0" hangingPunct="1">
        <a:lnSpc>
          <a:spcPct val="100000"/>
        </a:lnSpc>
        <a:spcBef>
          <a:spcPts val="0"/>
        </a:spcBef>
        <a:spcAft>
          <a:spcPts val="635"/>
        </a:spcAft>
        <a:buFont typeface="Arial" panose="020B0604020202020204" pitchFamily="34" charset="0"/>
        <a:buChar char="•"/>
        <a:defRPr sz="1484" kern="1200">
          <a:solidFill>
            <a:schemeClr val="tx1"/>
          </a:solidFill>
          <a:latin typeface="+mn-lt"/>
          <a:ea typeface="+mn-ea"/>
          <a:cs typeface="+mn-cs"/>
        </a:defRPr>
      </a:lvl3pPr>
      <a:lvl4pPr marL="864673" indent="-247594" algn="l" defTabSz="967519" rtl="0" eaLnBrk="1" latinLnBrk="0" hangingPunct="1">
        <a:lnSpc>
          <a:spcPct val="100000"/>
        </a:lnSpc>
        <a:spcBef>
          <a:spcPts val="0"/>
        </a:spcBef>
        <a:spcAft>
          <a:spcPts val="635"/>
        </a:spcAft>
        <a:buFont typeface="Arial" panose="020B0604020202020204" pitchFamily="34" charset="0"/>
        <a:buChar char="•"/>
        <a:defRPr sz="1272" kern="1200">
          <a:solidFill>
            <a:schemeClr val="tx1"/>
          </a:solidFill>
          <a:latin typeface="+mn-lt"/>
          <a:ea typeface="+mn-ea"/>
          <a:cs typeface="+mn-cs"/>
        </a:defRPr>
      </a:lvl4pPr>
      <a:lvl5pPr marL="997992" indent="-209502" algn="l" defTabSz="967519" rtl="0" eaLnBrk="1" latinLnBrk="0" hangingPunct="1">
        <a:lnSpc>
          <a:spcPct val="100000"/>
        </a:lnSpc>
        <a:spcBef>
          <a:spcPts val="0"/>
        </a:spcBef>
        <a:spcAft>
          <a:spcPts val="635"/>
        </a:spcAft>
        <a:buFont typeface="Arial" panose="020B0604020202020204" pitchFamily="34" charset="0"/>
        <a:buChar char="•"/>
        <a:defRPr sz="1060" kern="1200">
          <a:solidFill>
            <a:schemeClr val="tx1"/>
          </a:solidFill>
          <a:latin typeface="+mn-lt"/>
          <a:ea typeface="+mn-ea"/>
          <a:cs typeface="+mn-cs"/>
        </a:defRPr>
      </a:lvl5pPr>
      <a:lvl6pPr marL="1142210" indent="-194848" algn="l" defTabSz="967519" rtl="0" eaLnBrk="1" latinLnBrk="0" hangingPunct="1">
        <a:lnSpc>
          <a:spcPct val="90000"/>
        </a:lnSpc>
        <a:spcBef>
          <a:spcPts val="0"/>
        </a:spcBef>
        <a:spcAft>
          <a:spcPts val="635"/>
        </a:spcAft>
        <a:buFont typeface="Arial" panose="020B0604020202020204" pitchFamily="34" charset="0"/>
        <a:buChar char="•"/>
        <a:defRPr sz="1164" kern="1200">
          <a:solidFill>
            <a:schemeClr val="tx1"/>
          </a:solidFill>
          <a:latin typeface="+mn-lt"/>
          <a:ea typeface="+mn-ea"/>
          <a:cs typeface="+mn-cs"/>
        </a:defRPr>
      </a:lvl6pPr>
      <a:lvl7pPr marL="1328660" indent="-186450" algn="l" defTabSz="967519" rtl="0" eaLnBrk="1" latinLnBrk="0" hangingPunct="1">
        <a:lnSpc>
          <a:spcPct val="90000"/>
        </a:lnSpc>
        <a:spcBef>
          <a:spcPts val="0"/>
        </a:spcBef>
        <a:spcAft>
          <a:spcPts val="635"/>
        </a:spcAft>
        <a:buFont typeface="Arial" panose="020B0604020202020204" pitchFamily="34" charset="0"/>
        <a:buChar char="•"/>
        <a:defRPr sz="1164" kern="1200">
          <a:solidFill>
            <a:schemeClr val="tx1"/>
          </a:solidFill>
          <a:latin typeface="+mn-lt"/>
          <a:ea typeface="+mn-ea"/>
          <a:cs typeface="+mn-cs"/>
        </a:defRPr>
      </a:lvl7pPr>
      <a:lvl8pPr marL="1515109" indent="-186450" algn="l" defTabSz="967519" rtl="0" eaLnBrk="1" latinLnBrk="0" hangingPunct="1">
        <a:lnSpc>
          <a:spcPct val="90000"/>
        </a:lnSpc>
        <a:spcBef>
          <a:spcPts val="0"/>
        </a:spcBef>
        <a:spcAft>
          <a:spcPts val="635"/>
        </a:spcAft>
        <a:buFont typeface="Arial" panose="020B0604020202020204" pitchFamily="34" charset="0"/>
        <a:buChar char="•"/>
        <a:defRPr sz="1164" kern="1200">
          <a:solidFill>
            <a:schemeClr val="tx1"/>
          </a:solidFill>
          <a:latin typeface="+mn-lt"/>
          <a:ea typeface="+mn-ea"/>
          <a:cs typeface="+mn-cs"/>
        </a:defRPr>
      </a:lvl8pPr>
      <a:lvl9pPr marL="1709957" indent="-194848" algn="l" defTabSz="967519" rtl="0" eaLnBrk="1" latinLnBrk="0" hangingPunct="1">
        <a:lnSpc>
          <a:spcPct val="90000"/>
        </a:lnSpc>
        <a:spcBef>
          <a:spcPts val="0"/>
        </a:spcBef>
        <a:spcAft>
          <a:spcPts val="635"/>
        </a:spcAft>
        <a:buFont typeface="Arial" panose="020B0604020202020204" pitchFamily="34" charset="0"/>
        <a:buChar char="•"/>
        <a:defRPr sz="1164" kern="1200">
          <a:solidFill>
            <a:schemeClr val="tx1"/>
          </a:solidFill>
          <a:latin typeface="+mn-lt"/>
          <a:ea typeface="+mn-ea"/>
          <a:cs typeface="+mn-cs"/>
        </a:defRPr>
      </a:lvl9pPr>
    </p:bodyStyle>
    <p:otherStyle>
      <a:defPPr>
        <a:defRPr lang="sv-SE"/>
      </a:defPPr>
      <a:lvl1pPr marL="0" algn="l" defTabSz="967519" rtl="0" eaLnBrk="1" latinLnBrk="0" hangingPunct="1">
        <a:defRPr sz="1905" kern="1200">
          <a:solidFill>
            <a:schemeClr val="tx1"/>
          </a:solidFill>
          <a:latin typeface="+mn-lt"/>
          <a:ea typeface="+mn-ea"/>
          <a:cs typeface="+mn-cs"/>
        </a:defRPr>
      </a:lvl1pPr>
      <a:lvl2pPr marL="483760" algn="l" defTabSz="967519" rtl="0" eaLnBrk="1" latinLnBrk="0" hangingPunct="1">
        <a:defRPr sz="1905" kern="1200">
          <a:solidFill>
            <a:schemeClr val="tx1"/>
          </a:solidFill>
          <a:latin typeface="+mn-lt"/>
          <a:ea typeface="+mn-ea"/>
          <a:cs typeface="+mn-cs"/>
        </a:defRPr>
      </a:lvl2pPr>
      <a:lvl3pPr marL="967519" algn="l" defTabSz="967519" rtl="0" eaLnBrk="1" latinLnBrk="0" hangingPunct="1">
        <a:defRPr sz="1905" kern="1200">
          <a:solidFill>
            <a:schemeClr val="tx1"/>
          </a:solidFill>
          <a:latin typeface="+mn-lt"/>
          <a:ea typeface="+mn-ea"/>
          <a:cs typeface="+mn-cs"/>
        </a:defRPr>
      </a:lvl3pPr>
      <a:lvl4pPr marL="1451279" algn="l" defTabSz="967519" rtl="0" eaLnBrk="1" latinLnBrk="0" hangingPunct="1">
        <a:defRPr sz="1905" kern="1200">
          <a:solidFill>
            <a:schemeClr val="tx1"/>
          </a:solidFill>
          <a:latin typeface="+mn-lt"/>
          <a:ea typeface="+mn-ea"/>
          <a:cs typeface="+mn-cs"/>
        </a:defRPr>
      </a:lvl4pPr>
      <a:lvl5pPr marL="1935039" algn="l" defTabSz="967519" rtl="0" eaLnBrk="1" latinLnBrk="0" hangingPunct="1">
        <a:defRPr sz="1905" kern="1200">
          <a:solidFill>
            <a:schemeClr val="tx1"/>
          </a:solidFill>
          <a:latin typeface="+mn-lt"/>
          <a:ea typeface="+mn-ea"/>
          <a:cs typeface="+mn-cs"/>
        </a:defRPr>
      </a:lvl5pPr>
      <a:lvl6pPr marL="2418798" algn="l" defTabSz="967519" rtl="0" eaLnBrk="1" latinLnBrk="0" hangingPunct="1">
        <a:defRPr sz="1905" kern="1200">
          <a:solidFill>
            <a:schemeClr val="tx1"/>
          </a:solidFill>
          <a:latin typeface="+mn-lt"/>
          <a:ea typeface="+mn-ea"/>
          <a:cs typeface="+mn-cs"/>
        </a:defRPr>
      </a:lvl6pPr>
      <a:lvl7pPr marL="2902558" algn="l" defTabSz="967519" rtl="0" eaLnBrk="1" latinLnBrk="0" hangingPunct="1">
        <a:defRPr sz="1905" kern="1200">
          <a:solidFill>
            <a:schemeClr val="tx1"/>
          </a:solidFill>
          <a:latin typeface="+mn-lt"/>
          <a:ea typeface="+mn-ea"/>
          <a:cs typeface="+mn-cs"/>
        </a:defRPr>
      </a:lvl7pPr>
      <a:lvl8pPr marL="3386318" algn="l" defTabSz="967519" rtl="0" eaLnBrk="1" latinLnBrk="0" hangingPunct="1">
        <a:defRPr sz="1905" kern="1200">
          <a:solidFill>
            <a:schemeClr val="tx1"/>
          </a:solidFill>
          <a:latin typeface="+mn-lt"/>
          <a:ea typeface="+mn-ea"/>
          <a:cs typeface="+mn-cs"/>
        </a:defRPr>
      </a:lvl8pPr>
      <a:lvl9pPr marL="3870077" algn="l" defTabSz="967519"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F0000"/>
          </p15:clr>
        </p15:guide>
        <p15:guide id="2" pos="1863" userDrawn="1">
          <p15:clr>
            <a:srgbClr val="A4A3A4"/>
          </p15:clr>
        </p15:guide>
        <p15:guide id="3" pos="2090" userDrawn="1">
          <p15:clr>
            <a:srgbClr val="A4A3A4"/>
          </p15:clr>
        </p15:guide>
        <p15:guide id="4" pos="3726" userDrawn="1">
          <p15:clr>
            <a:srgbClr val="A4A3A4"/>
          </p15:clr>
        </p15:guide>
        <p15:guide id="5" pos="3953" userDrawn="1">
          <p15:clr>
            <a:srgbClr val="A4A3A4"/>
          </p15:clr>
        </p15:guide>
        <p15:guide id="6" pos="5589" userDrawn="1">
          <p15:clr>
            <a:srgbClr val="A4A3A4"/>
          </p15:clr>
        </p15:guide>
        <p15:guide id="7" pos="5816" userDrawn="1">
          <p15:clr>
            <a:srgbClr val="A4A3A4"/>
          </p15:clr>
        </p15:guide>
        <p15:guide id="8" pos="7453" userDrawn="1">
          <p15:clr>
            <a:srgbClr val="FF0000"/>
          </p15:clr>
        </p15:guide>
        <p15:guide id="9" orient="horz" pos="453" userDrawn="1">
          <p15:clr>
            <a:srgbClr val="FF0000"/>
          </p15:clr>
        </p15:guide>
        <p15:guide id="10" orient="horz" pos="2341" userDrawn="1">
          <p15:clr>
            <a:srgbClr val="A4A3A4"/>
          </p15:clr>
        </p15:guide>
        <p15:guide id="11" orient="horz" pos="3753" userDrawn="1">
          <p15:clr>
            <a:srgbClr val="FF0000"/>
          </p15:clr>
        </p15:guide>
        <p15:guide id="12" orient="horz" pos="4088" userDrawn="1">
          <p15:clr>
            <a:srgbClr val="A4A3A4"/>
          </p15:clr>
        </p15:guide>
        <p15:guide id="13" orient="horz" pos="3974" userDrawn="1">
          <p15:clr>
            <a:srgbClr val="A4A3A4"/>
          </p15:clr>
        </p15:guide>
        <p15:guide id="14" orient="horz" pos="1162" userDrawn="1">
          <p15:clr>
            <a:srgbClr val="A4A3A4"/>
          </p15:clr>
        </p15:guide>
        <p15:guide id="15" orient="horz" pos="2568"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www.avfallsverige.se/"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sv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524000" y="2113755"/>
            <a:ext cx="9144000" cy="395269"/>
          </a:xfrm>
        </p:spPr>
        <p:txBody>
          <a:bodyPr/>
          <a:lstStyle/>
          <a:p>
            <a:r>
              <a:rPr lang="sv-SE" dirty="0"/>
              <a:t>Rapport 2025:10</a:t>
            </a:r>
          </a:p>
        </p:txBody>
      </p:sp>
      <p:sp>
        <p:nvSpPr>
          <p:cNvPr id="3" name="Rubrik 2"/>
          <p:cNvSpPr>
            <a:spLocks noGrp="1"/>
          </p:cNvSpPr>
          <p:nvPr>
            <p:ph type="title"/>
          </p:nvPr>
        </p:nvSpPr>
        <p:spPr/>
        <p:txBody>
          <a:bodyPr>
            <a:normAutofit fontScale="90000"/>
          </a:bodyPr>
          <a:lstStyle/>
          <a:p>
            <a:r>
              <a:rPr lang="sv-SE" sz="4000" dirty="0"/>
              <a:t>Produktifiering av avfall </a:t>
            </a:r>
            <a:br>
              <a:rPr lang="sv-SE" sz="4000" dirty="0"/>
            </a:br>
            <a:r>
              <a:rPr lang="sv-SE" sz="4000" dirty="0"/>
              <a:t>– en introduktion </a:t>
            </a:r>
          </a:p>
        </p:txBody>
      </p:sp>
      <p:sp>
        <p:nvSpPr>
          <p:cNvPr id="4" name="Underrubrik 1">
            <a:extLst>
              <a:ext uri="{FF2B5EF4-FFF2-40B4-BE49-F238E27FC236}">
                <a16:creationId xmlns:a16="http://schemas.microsoft.com/office/drawing/2014/main" id="{51CDAAEA-E451-6E4A-8182-3FAB62012F74}"/>
              </a:ext>
            </a:extLst>
          </p:cNvPr>
          <p:cNvSpPr txBox="1">
            <a:spLocks/>
          </p:cNvSpPr>
          <p:nvPr/>
        </p:nvSpPr>
        <p:spPr>
          <a:xfrm>
            <a:off x="1501697" y="2605507"/>
            <a:ext cx="9144000" cy="3952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00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sv-SE" dirty="0"/>
              <a:t>September 2025</a:t>
            </a:r>
          </a:p>
        </p:txBody>
      </p:sp>
    </p:spTree>
    <p:extLst>
      <p:ext uri="{BB962C8B-B14F-4D97-AF65-F5344CB8AC3E}">
        <p14:creationId xmlns:p14="http://schemas.microsoft.com/office/powerpoint/2010/main" val="925900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9B72BBE-E504-4F10-8A2E-8A74DB104D0D}"/>
              </a:ext>
            </a:extLst>
          </p:cNvPr>
          <p:cNvPicPr>
            <a:picLocks noChangeAspect="1"/>
          </p:cNvPicPr>
          <p:nvPr/>
        </p:nvPicPr>
        <p:blipFill rotWithShape="1">
          <a:blip r:embed="rId3">
            <a:extLst>
              <a:ext uri="{28A0092B-C50C-407E-A947-70E740481C1C}">
                <a14:useLocalDpi xmlns:a14="http://schemas.microsoft.com/office/drawing/2010/main" val="0"/>
              </a:ext>
            </a:extLst>
          </a:blip>
          <a:srcRect t="5930"/>
          <a:stretch/>
        </p:blipFill>
        <p:spPr bwMode="auto">
          <a:xfrm>
            <a:off x="1065787" y="2332428"/>
            <a:ext cx="5349771" cy="3656348"/>
          </a:xfrm>
          <a:prstGeom prst="rect">
            <a:avLst/>
          </a:prstGeom>
          <a:noFill/>
          <a:ln>
            <a:noFill/>
          </a:ln>
          <a:extLst>
            <a:ext uri="{53640926-AAD7-44D8-BBD7-CCE9431645EC}">
              <a14:shadowObscured xmlns:a14="http://schemas.microsoft.com/office/drawing/2010/main"/>
            </a:ext>
          </a:extLst>
        </p:spPr>
      </p:pic>
      <p:sp>
        <p:nvSpPr>
          <p:cNvPr id="3" name="Platshållare för innehåll 2">
            <a:extLst>
              <a:ext uri="{FF2B5EF4-FFF2-40B4-BE49-F238E27FC236}">
                <a16:creationId xmlns:a16="http://schemas.microsoft.com/office/drawing/2014/main" id="{B4A4E172-88AB-6851-9EC0-6C19361D3653}"/>
              </a:ext>
            </a:extLst>
          </p:cNvPr>
          <p:cNvSpPr>
            <a:spLocks noGrp="1"/>
          </p:cNvSpPr>
          <p:nvPr>
            <p:ph sz="half" idx="2"/>
          </p:nvPr>
        </p:nvSpPr>
        <p:spPr>
          <a:xfrm>
            <a:off x="8620309" y="654010"/>
            <a:ext cx="3211693" cy="5470246"/>
          </a:xfrm>
        </p:spPr>
        <p:txBody>
          <a:bodyPr>
            <a:normAutofit fontScale="85000" lnSpcReduction="20000"/>
          </a:bodyPr>
          <a:lstStyle/>
          <a:p>
            <a:pPr marL="0" indent="0">
              <a:buNone/>
            </a:pPr>
            <a:r>
              <a:rPr lang="sv-SE" sz="1800" dirty="0">
                <a:latin typeface="Gotham Rounded Light"/>
                <a:ea typeface="Times New Roman" panose="02020603050405020304" pitchFamily="18" charset="0"/>
                <a:cs typeface="Times New Roman" panose="02020603050405020304" pitchFamily="18" charset="0"/>
              </a:rPr>
              <a:t>Varje typ av produktifiering har sina egna uppsättningar av krav för undantag som varierar beroende på om </a:t>
            </a:r>
            <a:r>
              <a:rPr lang="sv-SE" sz="1800" dirty="0" err="1">
                <a:latin typeface="Gotham Rounded Light"/>
                <a:ea typeface="Times New Roman" panose="02020603050405020304" pitchFamily="18" charset="0"/>
                <a:cs typeface="Times New Roman" panose="02020603050405020304" pitchFamily="18" charset="0"/>
              </a:rPr>
              <a:t>produktifieringen</a:t>
            </a:r>
            <a:r>
              <a:rPr lang="sv-SE" sz="1800" dirty="0">
                <a:latin typeface="Gotham Rounded Light"/>
                <a:ea typeface="Times New Roman" panose="02020603050405020304" pitchFamily="18" charset="0"/>
                <a:cs typeface="Times New Roman" panose="02020603050405020304" pitchFamily="18" charset="0"/>
              </a:rPr>
              <a:t> gäller varor, ämnen eller blandningar.</a:t>
            </a:r>
            <a:endParaRPr lang="sv-SE" sz="1800" b="1" dirty="0">
              <a:latin typeface="Gotham Rounded Light"/>
              <a:ea typeface="Times New Roman" panose="02020603050405020304" pitchFamily="18" charset="0"/>
              <a:cs typeface="Times New Roman" panose="02020603050405020304" pitchFamily="18" charset="0"/>
            </a:endParaRPr>
          </a:p>
          <a:p>
            <a:pPr marL="0" indent="0">
              <a:buNone/>
            </a:pPr>
            <a:r>
              <a:rPr lang="sv-SE" sz="1800" dirty="0">
                <a:latin typeface="Gotham Rounded Light"/>
                <a:ea typeface="Times New Roman" panose="02020603050405020304" pitchFamily="18" charset="0"/>
                <a:cs typeface="Times New Roman" panose="02020603050405020304" pitchFamily="18" charset="0"/>
              </a:rPr>
              <a:t>Å</a:t>
            </a:r>
            <a:r>
              <a:rPr lang="sv-SE" sz="1800" dirty="0">
                <a:effectLst/>
                <a:latin typeface="Gotham Rounded Light"/>
                <a:ea typeface="Times New Roman" panose="02020603050405020304" pitchFamily="18" charset="0"/>
                <a:cs typeface="Times New Roman" panose="02020603050405020304" pitchFamily="18" charset="0"/>
              </a:rPr>
              <a:t>tervunna ämnen som utvinns från en avfallsprocess kan också undantas från registrering om dessa uppfyller kraven i artikel 2.7 i </a:t>
            </a:r>
            <a:r>
              <a:rPr lang="sv-SE" sz="1800" dirty="0" err="1">
                <a:effectLst/>
                <a:latin typeface="Gotham Rounded Light"/>
                <a:ea typeface="Times New Roman" panose="02020603050405020304" pitchFamily="18" charset="0"/>
                <a:cs typeface="Times New Roman" panose="02020603050405020304" pitchFamily="18" charset="0"/>
              </a:rPr>
              <a:t>Reach</a:t>
            </a:r>
            <a:r>
              <a:rPr lang="sv-SE" sz="1800" dirty="0">
                <a:effectLst/>
                <a:latin typeface="Gotham Rounded Light"/>
                <a:ea typeface="Times New Roman" panose="02020603050405020304" pitchFamily="18" charset="0"/>
                <a:cs typeface="Times New Roman" panose="02020603050405020304" pitchFamily="18" charset="0"/>
              </a:rPr>
              <a:t>-förordningen (EG nr 1907/2006). Där står det att:  </a:t>
            </a:r>
          </a:p>
          <a:p>
            <a:pPr marL="0" indent="0">
              <a:buNone/>
            </a:pPr>
            <a:r>
              <a:rPr lang="sv-SE" sz="1800" i="1" dirty="0">
                <a:effectLst/>
                <a:latin typeface="Gotham Rounded Light"/>
                <a:ea typeface="Times New Roman" panose="02020603050405020304" pitchFamily="18" charset="0"/>
                <a:cs typeface="Times New Roman" panose="02020603050405020304" pitchFamily="18" charset="0"/>
              </a:rPr>
              <a:t>”2.7. Följande ska undantas från avdelningarna II, V och VI: </a:t>
            </a:r>
          </a:p>
          <a:p>
            <a:pPr marL="285750" indent="-285750">
              <a:buFont typeface="Arial" panose="020B0604020202020204" pitchFamily="34" charset="0"/>
              <a:buChar char="•"/>
            </a:pPr>
            <a:r>
              <a:rPr lang="sv-SE" sz="1800" i="1" dirty="0">
                <a:effectLst/>
                <a:latin typeface="Gotham Rounded Light"/>
                <a:ea typeface="Times New Roman" panose="02020603050405020304" pitchFamily="18" charset="0"/>
                <a:cs typeface="Times New Roman" panose="02020603050405020304" pitchFamily="18" charset="0"/>
              </a:rPr>
              <a:t>d) Ämnen som sådana, i blandningar eller i varor som har registrerats i enlighet med avdelning II och som återvinns i gemenskapen om: </a:t>
            </a:r>
          </a:p>
          <a:p>
            <a:pPr marL="285750" indent="-285750">
              <a:buFont typeface="Arial" panose="020B0604020202020204" pitchFamily="34" charset="0"/>
              <a:buChar char="•"/>
            </a:pPr>
            <a:r>
              <a:rPr lang="sv-SE" sz="1800" i="1" dirty="0">
                <a:effectLst/>
                <a:latin typeface="Gotham Rounded Light"/>
                <a:ea typeface="Times New Roman" panose="02020603050405020304" pitchFamily="18" charset="0"/>
                <a:cs typeface="Times New Roman" panose="02020603050405020304" pitchFamily="18" charset="0"/>
              </a:rPr>
              <a:t>i) Ämnet som är resultatet av återvinningsprocessen är detsamma som det ämne som har registrerats i enlighet med avdelning II. </a:t>
            </a:r>
          </a:p>
          <a:p>
            <a:pPr marL="285750" indent="-285750">
              <a:buFont typeface="Arial" panose="020B0604020202020204" pitchFamily="34" charset="0"/>
              <a:buChar char="•"/>
            </a:pPr>
            <a:r>
              <a:rPr lang="sv-SE" sz="1800" i="1" dirty="0">
                <a:effectLst/>
                <a:latin typeface="Gotham Rounded Light"/>
                <a:ea typeface="Times New Roman" panose="02020603050405020304" pitchFamily="18" charset="0"/>
                <a:cs typeface="Times New Roman" panose="02020603050405020304" pitchFamily="18" charset="0"/>
              </a:rPr>
              <a:t>ii) Den information som krävs enligt artiklarna 31 eller 32 om ämnet som har registrerats i enlighet med avdelning II är tillgänglig för den anläggning som utför återvinningen."</a:t>
            </a:r>
          </a:p>
        </p:txBody>
      </p:sp>
      <p:sp>
        <p:nvSpPr>
          <p:cNvPr id="4" name="Platshållare för bildnummer 3">
            <a:extLst>
              <a:ext uri="{FF2B5EF4-FFF2-40B4-BE49-F238E27FC236}">
                <a16:creationId xmlns:a16="http://schemas.microsoft.com/office/drawing/2014/main" id="{1AD8C0BE-30E2-2CEA-CCBA-23191E6998E9}"/>
              </a:ext>
            </a:extLst>
          </p:cNvPr>
          <p:cNvSpPr>
            <a:spLocks noGrp="1"/>
          </p:cNvSpPr>
          <p:nvPr>
            <p:ph type="sldNum" sz="quarter" idx="12"/>
          </p:nvPr>
        </p:nvSpPr>
        <p:spPr/>
        <p:txBody>
          <a:bodyPr/>
          <a:lstStyle/>
          <a:p>
            <a:fld id="{23AA811B-2EBD-4900-905E-5BE206449611}" type="slidenum">
              <a:rPr lang="en-GB" smtClean="0"/>
              <a:pPr/>
              <a:t>10</a:t>
            </a:fld>
            <a:endParaRPr lang="en-GB"/>
          </a:p>
        </p:txBody>
      </p:sp>
      <p:sp>
        <p:nvSpPr>
          <p:cNvPr id="5" name="Rubrik 4">
            <a:extLst>
              <a:ext uri="{FF2B5EF4-FFF2-40B4-BE49-F238E27FC236}">
                <a16:creationId xmlns:a16="http://schemas.microsoft.com/office/drawing/2014/main" id="{2FC02D4C-79F3-6330-6735-BDC8337A7B51}"/>
              </a:ext>
            </a:extLst>
          </p:cNvPr>
          <p:cNvSpPr>
            <a:spLocks noGrp="1"/>
          </p:cNvSpPr>
          <p:nvPr>
            <p:ph type="title"/>
          </p:nvPr>
        </p:nvSpPr>
        <p:spPr>
          <a:xfrm>
            <a:off x="359998" y="309172"/>
            <a:ext cx="7523999" cy="938253"/>
          </a:xfrm>
        </p:spPr>
        <p:txBody>
          <a:bodyPr>
            <a:normAutofit/>
          </a:bodyPr>
          <a:lstStyle/>
          <a:p>
            <a:r>
              <a:rPr lang="sv-SE" sz="3200" dirty="0">
                <a:solidFill>
                  <a:schemeClr val="tx2"/>
                </a:solidFill>
              </a:rPr>
              <a:t>Undantag för </a:t>
            </a:r>
            <a:r>
              <a:rPr lang="sv-SE" sz="3200" dirty="0" err="1">
                <a:solidFill>
                  <a:schemeClr val="tx2"/>
                </a:solidFill>
              </a:rPr>
              <a:t>Reach</a:t>
            </a:r>
            <a:r>
              <a:rPr lang="sv-SE" sz="3200" dirty="0">
                <a:solidFill>
                  <a:schemeClr val="tx2"/>
                </a:solidFill>
              </a:rPr>
              <a:t>-registrering</a:t>
            </a:r>
          </a:p>
        </p:txBody>
      </p:sp>
      <p:sp>
        <p:nvSpPr>
          <p:cNvPr id="17" name="Arrow: Right 16">
            <a:extLst>
              <a:ext uri="{FF2B5EF4-FFF2-40B4-BE49-F238E27FC236}">
                <a16:creationId xmlns:a16="http://schemas.microsoft.com/office/drawing/2014/main" id="{7BB35CAF-E68F-0510-07CF-B361B9316059}"/>
              </a:ext>
            </a:extLst>
          </p:cNvPr>
          <p:cNvSpPr/>
          <p:nvPr/>
        </p:nvSpPr>
        <p:spPr>
          <a:xfrm>
            <a:off x="6471303" y="5425544"/>
            <a:ext cx="1641803" cy="523220"/>
          </a:xfrm>
          <a:prstGeom prst="rightArrow">
            <a:avLst/>
          </a:prstGeom>
          <a:solidFill>
            <a:srgbClr val="007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Box 5">
            <a:extLst>
              <a:ext uri="{FF2B5EF4-FFF2-40B4-BE49-F238E27FC236}">
                <a16:creationId xmlns:a16="http://schemas.microsoft.com/office/drawing/2014/main" id="{1BF01D47-5430-C6C5-33F4-FC9B1292AD71}"/>
              </a:ext>
            </a:extLst>
          </p:cNvPr>
          <p:cNvSpPr txBox="1"/>
          <p:nvPr/>
        </p:nvSpPr>
        <p:spPr>
          <a:xfrm>
            <a:off x="359997" y="1170846"/>
            <a:ext cx="7523999" cy="1169551"/>
          </a:xfrm>
          <a:prstGeom prst="rect">
            <a:avLst/>
          </a:prstGeom>
          <a:noFill/>
        </p:spPr>
        <p:txBody>
          <a:bodyPr wrap="square" rtlCol="0">
            <a:spAutoFit/>
          </a:bodyPr>
          <a:lstStyle/>
          <a:p>
            <a:r>
              <a:rPr lang="sv-SE" sz="1400" dirty="0">
                <a:solidFill>
                  <a:srgbClr val="68A2A6"/>
                </a:solidFill>
              </a:rPr>
              <a:t>Artikel 2 i </a:t>
            </a:r>
            <a:r>
              <a:rPr lang="sv-SE" sz="1400" dirty="0" err="1">
                <a:solidFill>
                  <a:srgbClr val="68A2A6"/>
                </a:solidFill>
              </a:rPr>
              <a:t>Reach</a:t>
            </a:r>
            <a:r>
              <a:rPr lang="sv-SE" sz="1400" dirty="0">
                <a:solidFill>
                  <a:srgbClr val="68A2A6"/>
                </a:solidFill>
              </a:rPr>
              <a:t>-förordningen (EG nr 1907/2006) beskriver undantag från registreringsplikten samt vissa andra specifika bestämmelser. Denna artikel identifierar vilka ämnen som kan undantas från kraven på registrering, utvärdering, tillstånd och begränsning enligt </a:t>
            </a:r>
            <a:r>
              <a:rPr lang="sv-SE" sz="1400" dirty="0" err="1">
                <a:solidFill>
                  <a:srgbClr val="68A2A6"/>
                </a:solidFill>
              </a:rPr>
              <a:t>Reach</a:t>
            </a:r>
            <a:r>
              <a:rPr lang="sv-SE" sz="1400" dirty="0">
                <a:solidFill>
                  <a:srgbClr val="68A2A6"/>
                </a:solidFill>
              </a:rPr>
              <a:t> och bilagor till förordningen innehåller listor för undantagna ämnen, där: Bilaga IV visar undantagna ämnen och Bilaga V visar specifika undantag från registrering. </a:t>
            </a:r>
          </a:p>
        </p:txBody>
      </p:sp>
      <p:sp>
        <p:nvSpPr>
          <p:cNvPr id="24" name="textruta 23">
            <a:extLst>
              <a:ext uri="{FF2B5EF4-FFF2-40B4-BE49-F238E27FC236}">
                <a16:creationId xmlns:a16="http://schemas.microsoft.com/office/drawing/2014/main" id="{65E27CFC-5D9C-C2DF-B2D8-E41E96014AC5}"/>
              </a:ext>
            </a:extLst>
          </p:cNvPr>
          <p:cNvSpPr txBox="1"/>
          <p:nvPr/>
        </p:nvSpPr>
        <p:spPr>
          <a:xfrm>
            <a:off x="221143" y="6287218"/>
            <a:ext cx="7801706" cy="523220"/>
          </a:xfrm>
          <a:prstGeom prst="rect">
            <a:avLst/>
          </a:prstGeom>
          <a:noFill/>
        </p:spPr>
        <p:txBody>
          <a:bodyPr wrap="square">
            <a:spAutoFit/>
          </a:bodyPr>
          <a:lstStyle/>
          <a:p>
            <a:r>
              <a:rPr lang="sv-SE" sz="1400" dirty="0"/>
              <a:t>Resultatet av miljö- och säkerhetsbedömningen kan visas i säkerhetsdatablad och/eller produktblad. </a:t>
            </a:r>
          </a:p>
        </p:txBody>
      </p:sp>
    </p:spTree>
    <p:extLst>
      <p:ext uri="{BB962C8B-B14F-4D97-AF65-F5344CB8AC3E}">
        <p14:creationId xmlns:p14="http://schemas.microsoft.com/office/powerpoint/2010/main" val="1983502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73639A-B709-AB4A-B384-F69AACAF85CC}"/>
              </a:ext>
            </a:extLst>
          </p:cNvPr>
          <p:cNvSpPr>
            <a:spLocks noGrp="1"/>
          </p:cNvSpPr>
          <p:nvPr>
            <p:ph type="title"/>
          </p:nvPr>
        </p:nvSpPr>
        <p:spPr/>
        <p:txBody>
          <a:bodyPr/>
          <a:lstStyle/>
          <a:p>
            <a:r>
              <a:rPr lang="sv-SE" sz="3200" dirty="0"/>
              <a:t>Avslutande tips </a:t>
            </a:r>
            <a:endParaRPr lang="sv-SE" dirty="0"/>
          </a:p>
        </p:txBody>
      </p:sp>
      <p:sp>
        <p:nvSpPr>
          <p:cNvPr id="3" name="Platshållare för text 2">
            <a:extLst>
              <a:ext uri="{FF2B5EF4-FFF2-40B4-BE49-F238E27FC236}">
                <a16:creationId xmlns:a16="http://schemas.microsoft.com/office/drawing/2014/main" id="{1F5EF221-8C43-1E4F-8D84-27D8FEA14357}"/>
              </a:ext>
            </a:extLst>
          </p:cNvPr>
          <p:cNvSpPr>
            <a:spLocks noGrp="1"/>
          </p:cNvSpPr>
          <p:nvPr>
            <p:ph type="body" sz="quarter" idx="11"/>
          </p:nvPr>
        </p:nvSpPr>
        <p:spPr>
          <a:xfrm>
            <a:off x="677862" y="1549928"/>
            <a:ext cx="5122863" cy="4258203"/>
          </a:xfrm>
        </p:spPr>
        <p:txBody>
          <a:bodyPr>
            <a:normAutofit/>
          </a:bodyPr>
          <a:lstStyle/>
          <a:p>
            <a:pPr>
              <a:lnSpc>
                <a:spcPts val="1300"/>
              </a:lnSpc>
              <a:spcBef>
                <a:spcPts val="300"/>
              </a:spcBef>
              <a:spcAft>
                <a:spcPts val="900"/>
              </a:spcAft>
            </a:pPr>
            <a:r>
              <a:rPr lang="sv-SE" sz="1600" b="1" dirty="0">
                <a:effectLst/>
                <a:latin typeface="+mj-lt"/>
                <a:ea typeface="Times New Roman" panose="02020603050405020304" pitchFamily="18" charset="0"/>
                <a:cs typeface="Times New Roman" panose="02020603050405020304" pitchFamily="18" charset="0"/>
              </a:rPr>
              <a:t>Förbered er produktifiering – kom ihåg!</a:t>
            </a:r>
          </a:p>
          <a:p>
            <a:pPr marL="342900" indent="-342900">
              <a:lnSpc>
                <a:spcPts val="1300"/>
              </a:lnSpc>
              <a:spcBef>
                <a:spcPts val="300"/>
              </a:spcBef>
              <a:spcAft>
                <a:spcPts val="900"/>
              </a:spcAft>
              <a:buFont typeface="Arial" panose="020B0604020202020204" pitchFamily="34" charset="0"/>
              <a:buChar char="•"/>
            </a:pPr>
            <a:r>
              <a:rPr lang="sv-SE" sz="1600" dirty="0">
                <a:solidFill>
                  <a:srgbClr val="000000"/>
                </a:solidFill>
                <a:effectLst/>
                <a:latin typeface="+mj-lt"/>
                <a:ea typeface="Times New Roman" panose="02020603050405020304" pitchFamily="18" charset="0"/>
                <a:cs typeface="Times New Roman" panose="02020603050405020304" pitchFamily="18" charset="0"/>
              </a:rPr>
              <a:t>Att </a:t>
            </a:r>
            <a:r>
              <a:rPr lang="sv-SE" sz="1600" dirty="0" err="1">
                <a:solidFill>
                  <a:srgbClr val="000000"/>
                </a:solidFill>
                <a:effectLst/>
                <a:latin typeface="+mj-lt"/>
                <a:ea typeface="Times New Roman" panose="02020603050405020304" pitchFamily="18" charset="0"/>
                <a:cs typeface="Times New Roman" panose="02020603050405020304" pitchFamily="18" charset="0"/>
              </a:rPr>
              <a:t>produktifiera</a:t>
            </a:r>
            <a:r>
              <a:rPr lang="sv-SE" sz="1600" dirty="0">
                <a:solidFill>
                  <a:srgbClr val="000000"/>
                </a:solidFill>
                <a:effectLst/>
                <a:latin typeface="+mj-lt"/>
                <a:ea typeface="Times New Roman" panose="02020603050405020304" pitchFamily="18" charset="0"/>
                <a:cs typeface="Times New Roman" panose="02020603050405020304" pitchFamily="18" charset="0"/>
              </a:rPr>
              <a:t> avfall tar tid och tålamod. Lägg tid och resurser på att förbereda er verksamhet och dess personal för allt som produktifiering av avfall kräver. </a:t>
            </a:r>
          </a:p>
          <a:p>
            <a:pPr marL="342900" indent="-342900">
              <a:lnSpc>
                <a:spcPts val="1300"/>
              </a:lnSpc>
              <a:spcBef>
                <a:spcPts val="300"/>
              </a:spcBef>
              <a:spcAft>
                <a:spcPts val="900"/>
              </a:spcAft>
              <a:buFont typeface="Arial" panose="020B0604020202020204" pitchFamily="34" charset="0"/>
              <a:buChar char="•"/>
            </a:pPr>
            <a:r>
              <a:rPr lang="sv-SE" sz="1600" dirty="0">
                <a:solidFill>
                  <a:srgbClr val="000000"/>
                </a:solidFill>
                <a:effectLst/>
                <a:latin typeface="+mj-lt"/>
                <a:ea typeface="Times New Roman" panose="02020603050405020304" pitchFamily="18" charset="0"/>
                <a:cs typeface="Times New Roman" panose="02020603050405020304" pitchFamily="18" charset="0"/>
              </a:rPr>
              <a:t>Säkerställ att ni får med er relevanta medarbetare och personal i projektgruppen</a:t>
            </a:r>
          </a:p>
          <a:p>
            <a:pPr marL="342900" indent="-342900">
              <a:lnSpc>
                <a:spcPts val="1300"/>
              </a:lnSpc>
              <a:spcBef>
                <a:spcPts val="300"/>
              </a:spcBef>
              <a:spcAft>
                <a:spcPts val="900"/>
              </a:spcAft>
              <a:buFont typeface="Arial" panose="020B0604020202020204" pitchFamily="34" charset="0"/>
              <a:buChar char="•"/>
            </a:pPr>
            <a:r>
              <a:rPr lang="sv-SE" sz="1600" dirty="0">
                <a:solidFill>
                  <a:srgbClr val="000000"/>
                </a:solidFill>
                <a:effectLst/>
                <a:latin typeface="+mj-lt"/>
                <a:ea typeface="Times New Roman" panose="02020603050405020304" pitchFamily="18" charset="0"/>
                <a:cs typeface="Times New Roman" panose="02020603050405020304" pitchFamily="18" charset="0"/>
              </a:rPr>
              <a:t>Använd korrekt terminologi, begrepp och definitioner för att. Det underlättar avsevärt kommunikation, projektledning och myndighetskontakt samt förebygger missförstånd. </a:t>
            </a:r>
          </a:p>
          <a:p>
            <a:pPr marL="342900" indent="-342900">
              <a:lnSpc>
                <a:spcPts val="1300"/>
              </a:lnSpc>
              <a:spcBef>
                <a:spcPts val="300"/>
              </a:spcBef>
              <a:spcAft>
                <a:spcPts val="900"/>
              </a:spcAft>
              <a:buFont typeface="Arial" panose="020B0604020202020204" pitchFamily="34" charset="0"/>
              <a:buChar char="•"/>
            </a:pPr>
            <a:r>
              <a:rPr lang="sv-SE" sz="1600" dirty="0">
                <a:solidFill>
                  <a:srgbClr val="000000"/>
                </a:solidFill>
                <a:effectLst/>
                <a:latin typeface="+mj-lt"/>
                <a:ea typeface="Times New Roman" panose="02020603050405020304" pitchFamily="18" charset="0"/>
                <a:cs typeface="Times New Roman" panose="02020603050405020304" pitchFamily="18" charset="0"/>
              </a:rPr>
              <a:t>Ta reda på vilka återvunna ämnen som er marknad efterfrågar</a:t>
            </a:r>
          </a:p>
          <a:p>
            <a:pPr marL="342900" indent="-342900">
              <a:lnSpc>
                <a:spcPts val="1300"/>
              </a:lnSpc>
              <a:spcBef>
                <a:spcPts val="300"/>
              </a:spcBef>
              <a:spcAft>
                <a:spcPts val="900"/>
              </a:spcAft>
              <a:buFont typeface="Arial" panose="020B0604020202020204" pitchFamily="34" charset="0"/>
              <a:buChar char="•"/>
            </a:pPr>
            <a:r>
              <a:rPr lang="sv-SE" sz="1600" dirty="0">
                <a:solidFill>
                  <a:srgbClr val="000000"/>
                </a:solidFill>
                <a:effectLst/>
                <a:latin typeface="+mj-lt"/>
                <a:ea typeface="Times New Roman" panose="02020603050405020304" pitchFamily="18" charset="0"/>
                <a:cs typeface="Times New Roman" panose="02020603050405020304" pitchFamily="18" charset="0"/>
              </a:rPr>
              <a:t>Lär er genom redan genomförda projekt eller myndighetskontakter. </a:t>
            </a:r>
          </a:p>
          <a:p>
            <a:pPr marL="342900" indent="-342900">
              <a:lnSpc>
                <a:spcPts val="1300"/>
              </a:lnSpc>
              <a:spcBef>
                <a:spcPts val="300"/>
              </a:spcBef>
              <a:spcAft>
                <a:spcPts val="900"/>
              </a:spcAft>
              <a:buFont typeface="Arial" panose="020B0604020202020204" pitchFamily="34" charset="0"/>
              <a:buChar char="•"/>
            </a:pPr>
            <a:r>
              <a:rPr lang="sv-SE" sz="1600" dirty="0">
                <a:solidFill>
                  <a:srgbClr val="000000"/>
                </a:solidFill>
                <a:effectLst/>
                <a:latin typeface="+mj-lt"/>
                <a:ea typeface="Times New Roman" panose="02020603050405020304" pitchFamily="18" charset="0"/>
                <a:cs typeface="Times New Roman" panose="02020603050405020304" pitchFamily="18" charset="0"/>
              </a:rPr>
              <a:t>Använd bilaga 1: ”checklista över förberedelser inför produktifiering”. </a:t>
            </a:r>
          </a:p>
          <a:p>
            <a:endParaRPr lang="sv-SE" sz="1400" dirty="0"/>
          </a:p>
        </p:txBody>
      </p:sp>
      <p:sp>
        <p:nvSpPr>
          <p:cNvPr id="4" name="Platshållare för text 2">
            <a:extLst>
              <a:ext uri="{FF2B5EF4-FFF2-40B4-BE49-F238E27FC236}">
                <a16:creationId xmlns:a16="http://schemas.microsoft.com/office/drawing/2014/main" id="{7A718968-AD9B-1F77-8793-3E97D0BAF2A3}"/>
              </a:ext>
            </a:extLst>
          </p:cNvPr>
          <p:cNvSpPr txBox="1">
            <a:spLocks/>
          </p:cNvSpPr>
          <p:nvPr/>
        </p:nvSpPr>
        <p:spPr>
          <a:xfrm>
            <a:off x="6096000" y="1549927"/>
            <a:ext cx="5122863" cy="425820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0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a:buNone/>
              <a:defRPr sz="20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1300"/>
              </a:lnSpc>
              <a:spcBef>
                <a:spcPts val="300"/>
              </a:spcBef>
              <a:spcAft>
                <a:spcPts val="900"/>
              </a:spcAft>
            </a:pPr>
            <a:r>
              <a:rPr lang="sv-SE" sz="1600" b="1" dirty="0">
                <a:latin typeface="+mj-lt"/>
                <a:ea typeface="Times New Roman" panose="02020603050405020304" pitchFamily="18" charset="0"/>
                <a:cs typeface="Times New Roman" panose="02020603050405020304" pitchFamily="18" charset="0"/>
              </a:rPr>
              <a:t>Vägledande frågor för att börja:</a:t>
            </a:r>
          </a:p>
          <a:p>
            <a:pPr marL="285750" indent="-285750">
              <a:lnSpc>
                <a:spcPts val="1300"/>
              </a:lnSpc>
              <a:spcBef>
                <a:spcPts val="300"/>
              </a:spcBef>
              <a:spcAft>
                <a:spcPts val="900"/>
              </a:spcAft>
              <a:buFont typeface="Arial" panose="020B0604020202020204" pitchFamily="34" charset="0"/>
              <a:buChar char="•"/>
            </a:pPr>
            <a:r>
              <a:rPr lang="sv-SE" sz="1600" dirty="0">
                <a:solidFill>
                  <a:srgbClr val="000000"/>
                </a:solidFill>
                <a:latin typeface="+mj-lt"/>
                <a:ea typeface="Times New Roman" panose="02020603050405020304" pitchFamily="18" charset="0"/>
                <a:cs typeface="Times New Roman" panose="02020603050405020304" pitchFamily="18" charset="0"/>
              </a:rPr>
              <a:t>Vad vill ni uppnå med er produktifiering? </a:t>
            </a:r>
          </a:p>
          <a:p>
            <a:pPr marL="342900" indent="-342900">
              <a:lnSpc>
                <a:spcPts val="1300"/>
              </a:lnSpc>
              <a:spcBef>
                <a:spcPts val="300"/>
              </a:spcBef>
              <a:spcAft>
                <a:spcPts val="900"/>
              </a:spcAft>
              <a:buFont typeface="Arial" panose="020B0604020202020204" pitchFamily="34" charset="0"/>
              <a:buChar char="•"/>
            </a:pPr>
            <a:r>
              <a:rPr lang="sv-SE" sz="1600" dirty="0">
                <a:solidFill>
                  <a:srgbClr val="000000"/>
                </a:solidFill>
                <a:latin typeface="+mj-lt"/>
                <a:ea typeface="Times New Roman" panose="02020603050405020304" pitchFamily="18" charset="0"/>
                <a:cs typeface="Times New Roman" panose="02020603050405020304" pitchFamily="18" charset="0"/>
              </a:rPr>
              <a:t>Vad är lämpligt att </a:t>
            </a:r>
            <a:r>
              <a:rPr lang="sv-SE" sz="1600" dirty="0" err="1">
                <a:solidFill>
                  <a:srgbClr val="000000"/>
                </a:solidFill>
                <a:latin typeface="+mj-lt"/>
                <a:ea typeface="Times New Roman" panose="02020603050405020304" pitchFamily="18" charset="0"/>
                <a:cs typeface="Times New Roman" panose="02020603050405020304" pitchFamily="18" charset="0"/>
              </a:rPr>
              <a:t>produktifiera</a:t>
            </a:r>
            <a:r>
              <a:rPr lang="sv-SE" sz="1600" dirty="0">
                <a:solidFill>
                  <a:srgbClr val="000000"/>
                </a:solidFill>
                <a:latin typeface="+mj-lt"/>
                <a:ea typeface="Times New Roman" panose="02020603050405020304" pitchFamily="18" charset="0"/>
                <a:cs typeface="Times New Roman" panose="02020603050405020304" pitchFamily="18" charset="0"/>
              </a:rPr>
              <a:t>?</a:t>
            </a:r>
          </a:p>
          <a:p>
            <a:pPr marL="342900" indent="-342900">
              <a:lnSpc>
                <a:spcPts val="1300"/>
              </a:lnSpc>
              <a:spcBef>
                <a:spcPts val="300"/>
              </a:spcBef>
              <a:spcAft>
                <a:spcPts val="900"/>
              </a:spcAft>
              <a:buFont typeface="Arial" panose="020B0604020202020204" pitchFamily="34" charset="0"/>
              <a:buChar char="•"/>
            </a:pPr>
            <a:r>
              <a:rPr lang="sv-SE" sz="1600" dirty="0">
                <a:solidFill>
                  <a:srgbClr val="000000"/>
                </a:solidFill>
                <a:latin typeface="+mj-lt"/>
                <a:ea typeface="Times New Roman" panose="02020603050405020304" pitchFamily="18" charset="0"/>
                <a:cs typeface="Times New Roman" panose="02020603050405020304" pitchFamily="18" charset="0"/>
              </a:rPr>
              <a:t>Blir er </a:t>
            </a:r>
            <a:r>
              <a:rPr lang="sv-SE" sz="1600" dirty="0" err="1">
                <a:solidFill>
                  <a:srgbClr val="000000"/>
                </a:solidFill>
                <a:latin typeface="+mj-lt"/>
                <a:ea typeface="Times New Roman" panose="02020603050405020304" pitchFamily="18" charset="0"/>
                <a:cs typeface="Times New Roman" panose="02020603050405020304" pitchFamily="18" charset="0"/>
              </a:rPr>
              <a:t>avfallström</a:t>
            </a:r>
            <a:r>
              <a:rPr lang="sv-SE" sz="1600" dirty="0">
                <a:solidFill>
                  <a:srgbClr val="000000"/>
                </a:solidFill>
                <a:latin typeface="+mj-lt"/>
                <a:ea typeface="Times New Roman" panose="02020603050405020304" pitchFamily="18" charset="0"/>
                <a:cs typeface="Times New Roman" panose="02020603050405020304" pitchFamily="18" charset="0"/>
              </a:rPr>
              <a:t> </a:t>
            </a:r>
            <a:r>
              <a:rPr lang="sv-SE" sz="1600" dirty="0" err="1">
                <a:solidFill>
                  <a:srgbClr val="000000"/>
                </a:solidFill>
                <a:latin typeface="+mj-lt"/>
                <a:ea typeface="Times New Roman" panose="02020603050405020304" pitchFamily="18" charset="0"/>
                <a:cs typeface="Times New Roman" panose="02020603050405020304" pitchFamily="18" charset="0"/>
              </a:rPr>
              <a:t>produktifieras</a:t>
            </a:r>
            <a:r>
              <a:rPr lang="sv-SE" sz="1600" dirty="0">
                <a:solidFill>
                  <a:srgbClr val="000000"/>
                </a:solidFill>
                <a:latin typeface="+mj-lt"/>
                <a:ea typeface="Times New Roman" panose="02020603050405020304" pitchFamily="18" charset="0"/>
                <a:cs typeface="Times New Roman" panose="02020603050405020304" pitchFamily="18" charset="0"/>
              </a:rPr>
              <a:t> till en vara, ämne eller blandning? </a:t>
            </a:r>
          </a:p>
          <a:p>
            <a:pPr marL="342900" indent="-342900">
              <a:lnSpc>
                <a:spcPts val="1300"/>
              </a:lnSpc>
              <a:spcBef>
                <a:spcPts val="300"/>
              </a:spcBef>
              <a:spcAft>
                <a:spcPts val="900"/>
              </a:spcAft>
              <a:buFont typeface="Arial" panose="020B0604020202020204" pitchFamily="34" charset="0"/>
              <a:buChar char="•"/>
            </a:pPr>
            <a:r>
              <a:rPr lang="sv-SE" sz="1600" dirty="0">
                <a:solidFill>
                  <a:srgbClr val="000000"/>
                </a:solidFill>
                <a:latin typeface="+mj-lt"/>
                <a:ea typeface="Times New Roman" panose="02020603050405020304" pitchFamily="18" charset="0"/>
                <a:cs typeface="Times New Roman" panose="02020603050405020304" pitchFamily="18" charset="0"/>
              </a:rPr>
              <a:t>Finns krav på </a:t>
            </a:r>
            <a:r>
              <a:rPr lang="sv-SE" sz="1600" dirty="0" err="1">
                <a:solidFill>
                  <a:srgbClr val="000000"/>
                </a:solidFill>
                <a:latin typeface="+mj-lt"/>
                <a:ea typeface="Times New Roman" panose="02020603050405020304" pitchFamily="18" charset="0"/>
                <a:cs typeface="Times New Roman" panose="02020603050405020304" pitchFamily="18" charset="0"/>
              </a:rPr>
              <a:t>tredjepartskontoll</a:t>
            </a:r>
            <a:r>
              <a:rPr lang="sv-SE" sz="1600" dirty="0">
                <a:solidFill>
                  <a:srgbClr val="000000"/>
                </a:solidFill>
                <a:latin typeface="+mj-lt"/>
                <a:ea typeface="Times New Roman" panose="02020603050405020304" pitchFamily="18" charset="0"/>
                <a:cs typeface="Times New Roman" panose="02020603050405020304" pitchFamily="18" charset="0"/>
              </a:rPr>
              <a:t>? Krävs CE-märkning? </a:t>
            </a:r>
          </a:p>
          <a:p>
            <a:pPr marL="342900" indent="-342900">
              <a:lnSpc>
                <a:spcPts val="1300"/>
              </a:lnSpc>
              <a:spcBef>
                <a:spcPts val="300"/>
              </a:spcBef>
              <a:spcAft>
                <a:spcPts val="900"/>
              </a:spcAft>
              <a:buFont typeface="Arial" panose="020B0604020202020204" pitchFamily="34" charset="0"/>
              <a:buChar char="•"/>
            </a:pPr>
            <a:r>
              <a:rPr lang="sv-SE" sz="1600" dirty="0">
                <a:solidFill>
                  <a:srgbClr val="000000"/>
                </a:solidFill>
                <a:latin typeface="+mj-lt"/>
                <a:ea typeface="Times New Roman" panose="02020603050405020304" pitchFamily="18" charset="0"/>
                <a:cs typeface="Times New Roman" panose="02020603050405020304" pitchFamily="18" charset="0"/>
              </a:rPr>
              <a:t>Vilken nivå för produktifiering är lämplig för er verksamhet? </a:t>
            </a:r>
          </a:p>
          <a:p>
            <a:pPr marL="342900" indent="-342900">
              <a:lnSpc>
                <a:spcPts val="1300"/>
              </a:lnSpc>
              <a:spcBef>
                <a:spcPts val="300"/>
              </a:spcBef>
              <a:spcAft>
                <a:spcPts val="900"/>
              </a:spcAft>
              <a:buFont typeface="Arial" panose="020B0604020202020204" pitchFamily="34" charset="0"/>
              <a:buChar char="•"/>
            </a:pPr>
            <a:r>
              <a:rPr lang="sv-SE" sz="1600" dirty="0">
                <a:solidFill>
                  <a:srgbClr val="000000"/>
                </a:solidFill>
                <a:latin typeface="+mj-lt"/>
                <a:ea typeface="Times New Roman" panose="02020603050405020304" pitchFamily="18" charset="0"/>
                <a:cs typeface="Times New Roman" panose="02020603050405020304" pitchFamily="18" charset="0"/>
              </a:rPr>
              <a:t>Kan er </a:t>
            </a:r>
            <a:r>
              <a:rPr lang="sv-SE" sz="1600" dirty="0" err="1">
                <a:solidFill>
                  <a:srgbClr val="000000"/>
                </a:solidFill>
                <a:latin typeface="+mj-lt"/>
                <a:ea typeface="Times New Roman" panose="02020603050405020304" pitchFamily="18" charset="0"/>
                <a:cs typeface="Times New Roman" panose="02020603050405020304" pitchFamily="18" charset="0"/>
              </a:rPr>
              <a:t>produktifieringsprocess</a:t>
            </a:r>
            <a:r>
              <a:rPr lang="sv-SE" sz="1600" dirty="0">
                <a:solidFill>
                  <a:srgbClr val="000000"/>
                </a:solidFill>
                <a:latin typeface="+mj-lt"/>
                <a:ea typeface="Times New Roman" panose="02020603050405020304" pitchFamily="18" charset="0"/>
                <a:cs typeface="Times New Roman" panose="02020603050405020304" pitchFamily="18" charset="0"/>
              </a:rPr>
              <a:t> undantas för </a:t>
            </a:r>
            <a:r>
              <a:rPr lang="sv-SE" sz="1600" dirty="0" err="1">
                <a:solidFill>
                  <a:srgbClr val="000000"/>
                </a:solidFill>
                <a:latin typeface="+mj-lt"/>
                <a:ea typeface="Times New Roman" panose="02020603050405020304" pitchFamily="18" charset="0"/>
                <a:cs typeface="Times New Roman" panose="02020603050405020304" pitchFamily="18" charset="0"/>
              </a:rPr>
              <a:t>Reach</a:t>
            </a:r>
            <a:r>
              <a:rPr lang="sv-SE" sz="1600" dirty="0">
                <a:solidFill>
                  <a:srgbClr val="000000"/>
                </a:solidFill>
                <a:latin typeface="+mj-lt"/>
                <a:ea typeface="Times New Roman" panose="02020603050405020304" pitchFamily="18" charset="0"/>
                <a:cs typeface="Times New Roman" panose="02020603050405020304" pitchFamily="18" charset="0"/>
              </a:rPr>
              <a:t>-registrering? </a:t>
            </a:r>
          </a:p>
          <a:p>
            <a:pPr marL="342900" indent="-342900">
              <a:lnSpc>
                <a:spcPts val="1300"/>
              </a:lnSpc>
              <a:spcBef>
                <a:spcPts val="300"/>
              </a:spcBef>
              <a:spcAft>
                <a:spcPts val="900"/>
              </a:spcAft>
              <a:buFont typeface="Arial" panose="020B0604020202020204" pitchFamily="34" charset="0"/>
              <a:buChar char="•"/>
            </a:pPr>
            <a:r>
              <a:rPr lang="sv-SE" sz="1600" dirty="0">
                <a:solidFill>
                  <a:srgbClr val="000000"/>
                </a:solidFill>
                <a:latin typeface="+mj-lt"/>
                <a:ea typeface="Times New Roman" panose="02020603050405020304" pitchFamily="18" charset="0"/>
                <a:cs typeface="Times New Roman" panose="02020603050405020304" pitchFamily="18" charset="0"/>
              </a:rPr>
              <a:t>Använd bilaga 3: Instruktion: ”arbetsgång för att fastställa om undantag för </a:t>
            </a:r>
            <a:r>
              <a:rPr lang="sv-SE" sz="1600" dirty="0" err="1">
                <a:solidFill>
                  <a:srgbClr val="000000"/>
                </a:solidFill>
                <a:latin typeface="+mj-lt"/>
                <a:ea typeface="Times New Roman" panose="02020603050405020304" pitchFamily="18" charset="0"/>
                <a:cs typeface="Times New Roman" panose="02020603050405020304" pitchFamily="18" charset="0"/>
              </a:rPr>
              <a:t>Reach</a:t>
            </a:r>
            <a:r>
              <a:rPr lang="sv-SE" sz="1600" dirty="0">
                <a:solidFill>
                  <a:srgbClr val="000000"/>
                </a:solidFill>
                <a:latin typeface="+mj-lt"/>
                <a:ea typeface="Times New Roman" panose="02020603050405020304" pitchFamily="18" charset="0"/>
                <a:cs typeface="Times New Roman" panose="02020603050405020304" pitchFamily="18" charset="0"/>
              </a:rPr>
              <a:t>-registrering”. </a:t>
            </a:r>
          </a:p>
          <a:p>
            <a:pPr marL="342900" indent="-342900">
              <a:lnSpc>
                <a:spcPts val="1300"/>
              </a:lnSpc>
              <a:spcBef>
                <a:spcPts val="300"/>
              </a:spcBef>
              <a:spcAft>
                <a:spcPts val="900"/>
              </a:spcAft>
              <a:buFont typeface="Arial" panose="020B0604020202020204" pitchFamily="34" charset="0"/>
              <a:buChar char="•"/>
            </a:pPr>
            <a:r>
              <a:rPr lang="sv-SE" sz="1600" dirty="0">
                <a:solidFill>
                  <a:srgbClr val="000000"/>
                </a:solidFill>
                <a:latin typeface="+mj-lt"/>
                <a:ea typeface="Times New Roman" panose="02020603050405020304" pitchFamily="18" charset="0"/>
                <a:cs typeface="Times New Roman" panose="02020603050405020304" pitchFamily="18" charset="0"/>
              </a:rPr>
              <a:t>Om ni inte kan undantas en </a:t>
            </a:r>
            <a:r>
              <a:rPr lang="sv-SE" sz="1600" dirty="0" err="1">
                <a:solidFill>
                  <a:srgbClr val="000000"/>
                </a:solidFill>
                <a:latin typeface="+mj-lt"/>
                <a:ea typeface="Times New Roman" panose="02020603050405020304" pitchFamily="18" charset="0"/>
                <a:cs typeface="Times New Roman" panose="02020603050405020304" pitchFamily="18" charset="0"/>
              </a:rPr>
              <a:t>Reach</a:t>
            </a:r>
            <a:r>
              <a:rPr lang="sv-SE" sz="1600" dirty="0">
                <a:solidFill>
                  <a:srgbClr val="000000"/>
                </a:solidFill>
                <a:latin typeface="+mj-lt"/>
                <a:ea typeface="Times New Roman" panose="02020603050405020304" pitchFamily="18" charset="0"/>
                <a:cs typeface="Times New Roman" panose="02020603050405020304" pitchFamily="18" charset="0"/>
              </a:rPr>
              <a:t>-registrering, använd bilaga 4: Instruktion: ”</a:t>
            </a:r>
            <a:r>
              <a:rPr lang="sv-SE" sz="1600" dirty="0" err="1">
                <a:solidFill>
                  <a:srgbClr val="000000"/>
                </a:solidFill>
                <a:latin typeface="+mj-lt"/>
                <a:ea typeface="Times New Roman" panose="02020603050405020304" pitchFamily="18" charset="0"/>
                <a:cs typeface="Times New Roman" panose="02020603050405020304" pitchFamily="18" charset="0"/>
              </a:rPr>
              <a:t>Reach</a:t>
            </a:r>
            <a:r>
              <a:rPr lang="sv-SE" sz="1600" dirty="0">
                <a:solidFill>
                  <a:srgbClr val="000000"/>
                </a:solidFill>
                <a:latin typeface="+mj-lt"/>
                <a:ea typeface="Times New Roman" panose="02020603050405020304" pitchFamily="18" charset="0"/>
                <a:cs typeface="Times New Roman" panose="02020603050405020304" pitchFamily="18" charset="0"/>
              </a:rPr>
              <a:t>-registrering”.</a:t>
            </a:r>
          </a:p>
        </p:txBody>
      </p:sp>
    </p:spTree>
    <p:extLst>
      <p:ext uri="{BB962C8B-B14F-4D97-AF65-F5344CB8AC3E}">
        <p14:creationId xmlns:p14="http://schemas.microsoft.com/office/powerpoint/2010/main" val="871741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C75405-E0AD-3E4D-A5AF-2AE73C42BD30}"/>
              </a:ext>
            </a:extLst>
          </p:cNvPr>
          <p:cNvSpPr>
            <a:spLocks noGrp="1"/>
          </p:cNvSpPr>
          <p:nvPr>
            <p:ph type="title"/>
          </p:nvPr>
        </p:nvSpPr>
        <p:spPr/>
        <p:txBody>
          <a:bodyPr>
            <a:noAutofit/>
          </a:bodyPr>
          <a:lstStyle/>
          <a:p>
            <a:r>
              <a:rPr lang="sv-SE" sz="3200" dirty="0"/>
              <a:t>Rapportinformation</a:t>
            </a:r>
          </a:p>
        </p:txBody>
      </p:sp>
      <p:sp>
        <p:nvSpPr>
          <p:cNvPr id="3" name="Platshållare för text 2">
            <a:extLst>
              <a:ext uri="{FF2B5EF4-FFF2-40B4-BE49-F238E27FC236}">
                <a16:creationId xmlns:a16="http://schemas.microsoft.com/office/drawing/2014/main" id="{D0ADCDA3-280B-4B40-998E-17282984CED1}"/>
              </a:ext>
            </a:extLst>
          </p:cNvPr>
          <p:cNvSpPr>
            <a:spLocks noGrp="1"/>
          </p:cNvSpPr>
          <p:nvPr>
            <p:ph type="body" sz="quarter" idx="11"/>
          </p:nvPr>
        </p:nvSpPr>
        <p:spPr>
          <a:xfrm>
            <a:off x="515937" y="1397530"/>
            <a:ext cx="10139363" cy="4258203"/>
          </a:xfrm>
        </p:spPr>
        <p:txBody>
          <a:bodyPr/>
          <a:lstStyle/>
          <a:p>
            <a:r>
              <a:rPr lang="sv-SE" kern="0" dirty="0"/>
              <a:t>Rapporten finns för nedladdning (kostnadsfritt för Avfall Sveriges medlemmar) från </a:t>
            </a:r>
            <a:r>
              <a:rPr lang="sv-SE" kern="0" dirty="0">
                <a:hlinkClick r:id="rId2">
                  <a:extLst>
                    <a:ext uri="{A12FA001-AC4F-418D-AE19-62706E023703}">
                      <ahyp:hlinkClr xmlns:ahyp="http://schemas.microsoft.com/office/drawing/2018/hyperlinkcolor" val="tx"/>
                    </a:ext>
                  </a:extLst>
                </a:hlinkClick>
              </a:rPr>
              <a:t>www.avfallsverige.se</a:t>
            </a:r>
            <a:endParaRPr lang="sv-SE" kern="0" dirty="0"/>
          </a:p>
          <a:p>
            <a:endParaRPr lang="sv-SE" kern="0" dirty="0"/>
          </a:p>
          <a:p>
            <a:r>
              <a:rPr lang="sv-SE" kern="0" dirty="0" err="1"/>
              <a:t>https</a:t>
            </a:r>
            <a:r>
              <a:rPr lang="sv-SE" kern="0" dirty="0"/>
              <a:t>://</a:t>
            </a:r>
            <a:r>
              <a:rPr lang="sv-SE" kern="0" dirty="0" err="1"/>
              <a:t>www.avfallsverige.se</a:t>
            </a:r>
            <a:r>
              <a:rPr lang="sv-SE" kern="0" dirty="0"/>
              <a:t>/rapporter-utveckling/rapporter/2025-10-produktifiering-av-avfall/</a:t>
            </a:r>
          </a:p>
          <a:p>
            <a:endParaRPr lang="sv-SE" kern="0" dirty="0"/>
          </a:p>
          <a:p>
            <a:r>
              <a:rPr lang="sv-SE" kern="0" dirty="0"/>
              <a:t>Mer information om detta projekt kan du få från Fredrika Stranne, rådgivare deponier och avfallsanläggningar</a:t>
            </a:r>
          </a:p>
          <a:p>
            <a:r>
              <a:rPr lang="sv-SE" kern="0" dirty="0" err="1"/>
              <a:t>Fredrika.stranne@avfallsverige.se</a:t>
            </a:r>
            <a:endParaRPr lang="sv-SE" kern="0" dirty="0"/>
          </a:p>
          <a:p>
            <a:endParaRPr lang="sv-SE" dirty="0"/>
          </a:p>
        </p:txBody>
      </p:sp>
    </p:spTree>
    <p:extLst>
      <p:ext uri="{BB962C8B-B14F-4D97-AF65-F5344CB8AC3E}">
        <p14:creationId xmlns:p14="http://schemas.microsoft.com/office/powerpoint/2010/main" val="1580263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tshållare för text 10">
            <a:extLst>
              <a:ext uri="{FF2B5EF4-FFF2-40B4-BE49-F238E27FC236}">
                <a16:creationId xmlns:a16="http://schemas.microsoft.com/office/drawing/2014/main" id="{E5B19FCA-C79B-424E-AE84-04A7C935B287}"/>
              </a:ext>
            </a:extLst>
          </p:cNvPr>
          <p:cNvSpPr txBox="1">
            <a:spLocks noGrp="1"/>
          </p:cNvSpPr>
          <p:nvPr>
            <p:ph type="body" sz="quarter" idx="11"/>
          </p:nvPr>
        </p:nvSpPr>
        <p:spPr>
          <a:xfrm>
            <a:off x="515937" y="1397530"/>
            <a:ext cx="7008123" cy="3206006"/>
          </a:xfrm>
          <a:prstGeom prst="rect">
            <a:avLst/>
          </a:prstGeom>
          <a:noFill/>
        </p:spPr>
        <p:txBody>
          <a:bodyPr vert="horz" wrap="square" lIns="91440" tIns="45720" rIns="91440" bIns="45720" rtlCol="0" anchor="t">
            <a:spAutoFit/>
          </a:bodyPr>
          <a:lstStyle/>
          <a:p>
            <a:r>
              <a:rPr lang="sv-SE" sz="2000" dirty="0">
                <a:solidFill>
                  <a:srgbClr val="68A2A6"/>
                </a:solidFill>
              </a:rPr>
              <a:t>Genomförare:</a:t>
            </a:r>
          </a:p>
          <a:p>
            <a:r>
              <a:rPr lang="sv-SE" dirty="0" err="1">
                <a:solidFill>
                  <a:schemeClr val="tx1"/>
                </a:solidFill>
              </a:rPr>
              <a:t>Sweco</a:t>
            </a:r>
            <a:r>
              <a:rPr lang="sv-SE" dirty="0">
                <a:solidFill>
                  <a:schemeClr val="tx1"/>
                </a:solidFill>
              </a:rPr>
              <a:t> Sverige</a:t>
            </a:r>
            <a:endParaRPr lang="sv-SE" sz="2000" dirty="0">
              <a:solidFill>
                <a:schemeClr val="tx1"/>
              </a:solidFill>
            </a:endParaRPr>
          </a:p>
          <a:p>
            <a:endParaRPr lang="sv-SE" sz="2000" dirty="0"/>
          </a:p>
          <a:p>
            <a:r>
              <a:rPr lang="sv-SE" sz="2000" dirty="0">
                <a:solidFill>
                  <a:srgbClr val="68A2A6"/>
                </a:solidFill>
              </a:rPr>
              <a:t>Projektledare:</a:t>
            </a:r>
          </a:p>
          <a:p>
            <a:r>
              <a:rPr lang="sv-SE" dirty="0">
                <a:solidFill>
                  <a:schemeClr val="tx1"/>
                </a:solidFill>
              </a:rPr>
              <a:t>Amanda Borneke, </a:t>
            </a:r>
            <a:r>
              <a:rPr lang="sv-SE" dirty="0" err="1">
                <a:solidFill>
                  <a:schemeClr val="tx1"/>
                </a:solidFill>
              </a:rPr>
              <a:t>Sweco</a:t>
            </a:r>
            <a:r>
              <a:rPr lang="sv-SE" dirty="0">
                <a:solidFill>
                  <a:schemeClr val="tx1"/>
                </a:solidFill>
              </a:rPr>
              <a:t> </a:t>
            </a:r>
            <a:endParaRPr lang="sv-SE" sz="2000" dirty="0">
              <a:solidFill>
                <a:schemeClr val="tx1"/>
              </a:solidFill>
            </a:endParaRPr>
          </a:p>
          <a:p>
            <a:endParaRPr lang="sv-SE" sz="2000" dirty="0"/>
          </a:p>
          <a:p>
            <a:r>
              <a:rPr lang="sv-SE" sz="2000" dirty="0">
                <a:solidFill>
                  <a:srgbClr val="68A2A6"/>
                </a:solidFill>
              </a:rPr>
              <a:t>Finansiär(er):</a:t>
            </a:r>
          </a:p>
          <a:p>
            <a:r>
              <a:rPr lang="sv-SE" dirty="0">
                <a:solidFill>
                  <a:schemeClr val="tx1"/>
                </a:solidFill>
              </a:rPr>
              <a:t>Avfall Sveriges avfallsanläggningssatsning.</a:t>
            </a:r>
            <a:endParaRPr lang="sv-SE" sz="2000" dirty="0">
              <a:solidFill>
                <a:schemeClr val="tx1"/>
              </a:solidFill>
            </a:endParaRPr>
          </a:p>
        </p:txBody>
      </p:sp>
      <p:sp>
        <p:nvSpPr>
          <p:cNvPr id="3" name="Rubrik 2">
            <a:extLst>
              <a:ext uri="{FF2B5EF4-FFF2-40B4-BE49-F238E27FC236}">
                <a16:creationId xmlns:a16="http://schemas.microsoft.com/office/drawing/2014/main" id="{85084998-6561-3BDF-4CA1-17E44F975551}"/>
              </a:ext>
            </a:extLst>
          </p:cNvPr>
          <p:cNvSpPr>
            <a:spLocks noGrp="1"/>
          </p:cNvSpPr>
          <p:nvPr>
            <p:ph type="title"/>
          </p:nvPr>
        </p:nvSpPr>
        <p:spPr/>
        <p:txBody>
          <a:bodyPr/>
          <a:lstStyle/>
          <a:p>
            <a:r>
              <a:rPr lang="sv-SE" dirty="0"/>
              <a:t>Projektinformation</a:t>
            </a:r>
          </a:p>
        </p:txBody>
      </p:sp>
    </p:spTree>
    <p:extLst>
      <p:ext uri="{BB962C8B-B14F-4D97-AF65-F5344CB8AC3E}">
        <p14:creationId xmlns:p14="http://schemas.microsoft.com/office/powerpoint/2010/main" val="2070675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6BDF98-E1AE-BD40-A7A8-34F968D016D0}"/>
              </a:ext>
            </a:extLst>
          </p:cNvPr>
          <p:cNvSpPr>
            <a:spLocks noGrp="1"/>
          </p:cNvSpPr>
          <p:nvPr>
            <p:ph type="title"/>
          </p:nvPr>
        </p:nvSpPr>
        <p:spPr>
          <a:xfrm>
            <a:off x="515937" y="512763"/>
            <a:ext cx="7016827" cy="637410"/>
          </a:xfrm>
        </p:spPr>
        <p:txBody>
          <a:bodyPr/>
          <a:lstStyle/>
          <a:p>
            <a:r>
              <a:rPr lang="sv-SE" sz="3200"/>
              <a:t>Bakgrund och syfte</a:t>
            </a:r>
            <a:endParaRPr lang="sv-SE"/>
          </a:p>
        </p:txBody>
      </p:sp>
      <p:sp>
        <p:nvSpPr>
          <p:cNvPr id="3" name="Platshållare för text 2">
            <a:extLst>
              <a:ext uri="{FF2B5EF4-FFF2-40B4-BE49-F238E27FC236}">
                <a16:creationId xmlns:a16="http://schemas.microsoft.com/office/drawing/2014/main" id="{5A6304C6-AD8C-DA49-A719-7CC886847963}"/>
              </a:ext>
            </a:extLst>
          </p:cNvPr>
          <p:cNvSpPr>
            <a:spLocks noGrp="1"/>
          </p:cNvSpPr>
          <p:nvPr>
            <p:ph type="body" sz="quarter" idx="11"/>
          </p:nvPr>
        </p:nvSpPr>
        <p:spPr>
          <a:xfrm>
            <a:off x="515937" y="1397530"/>
            <a:ext cx="7008123" cy="4610078"/>
          </a:xfrm>
        </p:spPr>
        <p:txBody>
          <a:bodyPr>
            <a:normAutofit fontScale="77500" lnSpcReduction="20000"/>
          </a:bodyPr>
          <a:lstStyle/>
          <a:p>
            <a:pPr>
              <a:lnSpc>
                <a:spcPct val="120000"/>
              </a:lnSpc>
            </a:pPr>
            <a:r>
              <a:rPr lang="sv-SE" sz="1800" b="0" i="0" u="none" strike="noStrike" dirty="0">
                <a:effectLst/>
                <a:latin typeface="+mj-lt"/>
              </a:rPr>
              <a:t>Bakgrund</a:t>
            </a:r>
          </a:p>
          <a:p>
            <a:pPr>
              <a:lnSpc>
                <a:spcPct val="120000"/>
              </a:lnSpc>
            </a:pPr>
            <a:r>
              <a:rPr lang="sv-SE" sz="1800" dirty="0">
                <a:solidFill>
                  <a:srgbClr val="000000"/>
                </a:solidFill>
                <a:latin typeface="+mj-lt"/>
                <a:cs typeface="Times New Roman" panose="02020603050405020304" pitchFamily="18" charset="0"/>
              </a:rPr>
              <a:t>Sveriges ekonomi är endast 3,4%  cirkulärt, vilket går att jämföra med det globala genomsnittet som ligger på 6,9% . Kommunernas avfallsanläggningar är nyckelaktörer för att driva på Sveriges omställning till en cirkulär och resurseffektiv ekonomi. Deras insamlingsansvar, möjligheter att påverka och utbilda samhällsmedborgare, samt deras förmåga att implementera innovativa och hållbara lösningar, gör dem till en viktig länk inom produktifiering av avfall.  </a:t>
            </a:r>
          </a:p>
          <a:p>
            <a:pPr>
              <a:lnSpc>
                <a:spcPct val="120000"/>
              </a:lnSpc>
            </a:pPr>
            <a:endParaRPr lang="sv-SE" sz="1800" b="0" i="0" u="none" strike="noStrike" dirty="0">
              <a:solidFill>
                <a:srgbClr val="000000"/>
              </a:solidFill>
              <a:effectLst/>
              <a:latin typeface="+mj-lt"/>
            </a:endParaRPr>
          </a:p>
          <a:p>
            <a:pPr>
              <a:lnSpc>
                <a:spcPct val="120000"/>
              </a:lnSpc>
            </a:pPr>
            <a:r>
              <a:rPr lang="sv-SE" sz="1800" dirty="0">
                <a:latin typeface="+mj-lt"/>
                <a:ea typeface="Times New Roman" panose="02020603050405020304" pitchFamily="18" charset="0"/>
                <a:cs typeface="Times New Roman" panose="02020603050405020304" pitchFamily="18" charset="0"/>
              </a:rPr>
              <a:t>Syfte</a:t>
            </a:r>
          </a:p>
          <a:p>
            <a:pPr>
              <a:lnSpc>
                <a:spcPct val="120000"/>
              </a:lnSpc>
            </a:pPr>
            <a:r>
              <a:rPr lang="sv-SE" sz="1800" dirty="0">
                <a:solidFill>
                  <a:srgbClr val="000000"/>
                </a:solidFill>
                <a:effectLst/>
                <a:latin typeface="+mj-lt"/>
                <a:ea typeface="Times New Roman" panose="02020603050405020304" pitchFamily="18" charset="0"/>
                <a:cs typeface="Times New Roman" panose="02020603050405020304" pitchFamily="18" charset="0"/>
              </a:rPr>
              <a:t>Syftet med vägledningen är att ge avfallsanläggningar ett stöd vid produktifiering. Vägledningen tillhandahåller förslag på en arbetsprocess, fullständig bakgrundsinformation och en övergripande beskrivning av vilka underlag som krävs för produktifiering. Produktifiering kan användas både i syfte att möta utmaningar som uppkommer i det dagliga arbetet och för att utveckla mer långsiktiga mål för verksamheten. Det är en utmärkt metod för att nyttja samhällets resurser, där målet är att få ut resurserna igen i en andra livscykel. Vägledningen är uppdelad i två delar: del 1) Förberedelser för en produktifiering och del 2) genomföra produktifiering av avfall. </a:t>
            </a:r>
          </a:p>
          <a:p>
            <a:pPr>
              <a:lnSpc>
                <a:spcPct val="120000"/>
              </a:lnSpc>
            </a:pPr>
            <a:endParaRPr lang="sv-SE" dirty="0"/>
          </a:p>
        </p:txBody>
      </p:sp>
      <p:pic>
        <p:nvPicPr>
          <p:cNvPr id="6" name="Bildobjekt 5">
            <a:extLst>
              <a:ext uri="{FF2B5EF4-FFF2-40B4-BE49-F238E27FC236}">
                <a16:creationId xmlns:a16="http://schemas.microsoft.com/office/drawing/2014/main" id="{C8AE9DF8-4056-05E2-6437-A70C3CE5312E}"/>
              </a:ext>
            </a:extLst>
          </p:cNvPr>
          <p:cNvPicPr>
            <a:picLocks noChangeAspect="1"/>
          </p:cNvPicPr>
          <p:nvPr/>
        </p:nvPicPr>
        <p:blipFill>
          <a:blip r:embed="rId3"/>
          <a:srcRect r="49102"/>
          <a:stretch/>
        </p:blipFill>
        <p:spPr>
          <a:xfrm>
            <a:off x="7951893" y="398075"/>
            <a:ext cx="3310316" cy="3179206"/>
          </a:xfrm>
          <a:prstGeom prst="rect">
            <a:avLst/>
          </a:prstGeom>
        </p:spPr>
      </p:pic>
      <p:pic>
        <p:nvPicPr>
          <p:cNvPr id="9" name="Bildobjekt 8">
            <a:extLst>
              <a:ext uri="{FF2B5EF4-FFF2-40B4-BE49-F238E27FC236}">
                <a16:creationId xmlns:a16="http://schemas.microsoft.com/office/drawing/2014/main" id="{B8C53451-93B2-8E8E-E48A-EF16BCD8DAFC}"/>
              </a:ext>
            </a:extLst>
          </p:cNvPr>
          <p:cNvPicPr>
            <a:picLocks noChangeAspect="1"/>
          </p:cNvPicPr>
          <p:nvPr/>
        </p:nvPicPr>
        <p:blipFill>
          <a:blip r:embed="rId3"/>
          <a:srcRect l="48600"/>
          <a:stretch/>
        </p:blipFill>
        <p:spPr>
          <a:xfrm>
            <a:off x="8174208" y="3041687"/>
            <a:ext cx="3342990" cy="3179205"/>
          </a:xfrm>
          <a:prstGeom prst="rect">
            <a:avLst/>
          </a:prstGeom>
        </p:spPr>
      </p:pic>
      <p:sp>
        <p:nvSpPr>
          <p:cNvPr id="10" name="Rektangel 9">
            <a:extLst>
              <a:ext uri="{FF2B5EF4-FFF2-40B4-BE49-F238E27FC236}">
                <a16:creationId xmlns:a16="http://schemas.microsoft.com/office/drawing/2014/main" id="{DA4CB4C0-7C9F-E2F6-2CEE-C58FDD6DB185}"/>
              </a:ext>
            </a:extLst>
          </p:cNvPr>
          <p:cNvSpPr/>
          <p:nvPr/>
        </p:nvSpPr>
        <p:spPr>
          <a:xfrm>
            <a:off x="10903268" y="1987678"/>
            <a:ext cx="914400"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D0E0B706-9D7D-522F-967C-F366A5BB3549}"/>
              </a:ext>
            </a:extLst>
          </p:cNvPr>
          <p:cNvSpPr/>
          <p:nvPr/>
        </p:nvSpPr>
        <p:spPr>
          <a:xfrm>
            <a:off x="7970691" y="4060477"/>
            <a:ext cx="407034" cy="5062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70780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6BDF98-E1AE-BD40-A7A8-34F968D016D0}"/>
              </a:ext>
            </a:extLst>
          </p:cNvPr>
          <p:cNvSpPr>
            <a:spLocks noGrp="1"/>
          </p:cNvSpPr>
          <p:nvPr>
            <p:ph type="title"/>
          </p:nvPr>
        </p:nvSpPr>
        <p:spPr>
          <a:xfrm>
            <a:off x="515937" y="512763"/>
            <a:ext cx="7016827" cy="637410"/>
          </a:xfrm>
        </p:spPr>
        <p:txBody>
          <a:bodyPr>
            <a:normAutofit fontScale="90000"/>
          </a:bodyPr>
          <a:lstStyle/>
          <a:p>
            <a:r>
              <a:rPr lang="sv-SE" sz="3200" dirty="0"/>
              <a:t>Informationsinsamling och intressentdialoger </a:t>
            </a:r>
            <a:endParaRPr lang="sv-SE" dirty="0"/>
          </a:p>
        </p:txBody>
      </p:sp>
      <p:sp>
        <p:nvSpPr>
          <p:cNvPr id="3" name="Platshållare för text 2">
            <a:extLst>
              <a:ext uri="{FF2B5EF4-FFF2-40B4-BE49-F238E27FC236}">
                <a16:creationId xmlns:a16="http://schemas.microsoft.com/office/drawing/2014/main" id="{5A6304C6-AD8C-DA49-A719-7CC886847963}"/>
              </a:ext>
            </a:extLst>
          </p:cNvPr>
          <p:cNvSpPr>
            <a:spLocks noGrp="1"/>
          </p:cNvSpPr>
          <p:nvPr>
            <p:ph type="body" sz="quarter" idx="11"/>
          </p:nvPr>
        </p:nvSpPr>
        <p:spPr>
          <a:xfrm>
            <a:off x="515937" y="1397530"/>
            <a:ext cx="11222982" cy="4610078"/>
          </a:xfrm>
        </p:spPr>
        <p:txBody>
          <a:bodyPr>
            <a:normAutofit/>
          </a:bodyPr>
          <a:lstStyle/>
          <a:p>
            <a:pPr>
              <a:lnSpc>
                <a:spcPct val="120000"/>
              </a:lnSpc>
            </a:pPr>
            <a:r>
              <a:rPr lang="sv-SE" sz="1800" dirty="0" err="1">
                <a:solidFill>
                  <a:srgbClr val="000000"/>
                </a:solidFill>
                <a:latin typeface="+mj-lt"/>
                <a:cs typeface="Times New Roman" panose="02020603050405020304" pitchFamily="18" charset="0"/>
              </a:rPr>
              <a:t>Sweco</a:t>
            </a:r>
            <a:r>
              <a:rPr lang="sv-SE" sz="1800" dirty="0">
                <a:solidFill>
                  <a:srgbClr val="000000"/>
                </a:solidFill>
                <a:latin typeface="+mj-lt"/>
                <a:cs typeface="Times New Roman" panose="02020603050405020304" pitchFamily="18" charset="0"/>
              </a:rPr>
              <a:t> har genomfört en informationsinsamling, intressentdialoger, intervjuer och rundabordssamtal som berört 160 deltagare. Insikterna från informationsinsamling, intressentdialog, intervjuer och rundabordssamtal, är vad som avgjort vägledningens struktur och innehåll. Sammanfattningsvis, medan produktifiering av avfall erbjuder många potentiella fördelar, innebär det även komplexa utmaningar som kräver djup förståelse för både lagar, marknadsbehov och tekniska aspekter. Deltagarkategorier har varit: </a:t>
            </a:r>
            <a:endParaRPr lang="sv-SE" dirty="0"/>
          </a:p>
        </p:txBody>
      </p:sp>
      <p:sp>
        <p:nvSpPr>
          <p:cNvPr id="12" name="Rektangel 11">
            <a:extLst>
              <a:ext uri="{FF2B5EF4-FFF2-40B4-BE49-F238E27FC236}">
                <a16:creationId xmlns:a16="http://schemas.microsoft.com/office/drawing/2014/main" id="{D0E0B706-9D7D-522F-967C-F366A5BB3549}"/>
              </a:ext>
            </a:extLst>
          </p:cNvPr>
          <p:cNvSpPr/>
          <p:nvPr/>
        </p:nvSpPr>
        <p:spPr>
          <a:xfrm>
            <a:off x="7970691" y="4060477"/>
            <a:ext cx="407034" cy="5062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8916A072-7BA4-D13D-1F9E-E2FE4FFA9AB1}"/>
              </a:ext>
            </a:extLst>
          </p:cNvPr>
          <p:cNvPicPr>
            <a:picLocks noChangeAspect="1"/>
          </p:cNvPicPr>
          <p:nvPr/>
        </p:nvPicPr>
        <p:blipFill rotWithShape="1">
          <a:blip r:embed="rId3">
            <a:extLst>
              <a:ext uri="{28A0092B-C50C-407E-A947-70E740481C1C}">
                <a14:useLocalDpi xmlns:a14="http://schemas.microsoft.com/office/drawing/2010/main" val="0"/>
              </a:ext>
            </a:extLst>
          </a:blip>
          <a:srcRect l="13337" t="17310" b="19844"/>
          <a:stretch/>
        </p:blipFill>
        <p:spPr bwMode="auto">
          <a:xfrm>
            <a:off x="3429236" y="3329044"/>
            <a:ext cx="6068539" cy="247544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82912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innehåll 11">
            <a:extLst>
              <a:ext uri="{FF2B5EF4-FFF2-40B4-BE49-F238E27FC236}">
                <a16:creationId xmlns:a16="http://schemas.microsoft.com/office/drawing/2014/main" id="{4879319E-C87E-C4C3-7785-AAE0E377AF8B}"/>
              </a:ext>
            </a:extLst>
          </p:cNvPr>
          <p:cNvPicPr>
            <a:picLocks noGrp="1" noChangeAspect="1"/>
          </p:cNvPicPr>
          <p:nvPr>
            <p:ph type="pic" sz="quarter" idx="14"/>
          </p:nvPr>
        </p:nvPicPr>
        <p:blipFill rotWithShape="1">
          <a:blip r:embed="rId3">
            <a:extLst>
              <a:ext uri="{96DAC541-7B7A-43D3-8B79-37D633B846F1}">
                <asvg:svgBlip xmlns:asvg="http://schemas.microsoft.com/office/drawing/2016/SVG/main" r:embed="rId4"/>
              </a:ext>
            </a:extLst>
          </a:blip>
          <a:srcRect t="17140" b="17140"/>
          <a:stretch/>
        </p:blipFill>
        <p:spPr>
          <a:xfrm>
            <a:off x="5290800" y="10"/>
            <a:ext cx="6901200" cy="6857990"/>
          </a:xfrm>
          <a:noFill/>
        </p:spPr>
      </p:pic>
      <p:sp>
        <p:nvSpPr>
          <p:cNvPr id="5" name="Title 4">
            <a:extLst>
              <a:ext uri="{FF2B5EF4-FFF2-40B4-BE49-F238E27FC236}">
                <a16:creationId xmlns:a16="http://schemas.microsoft.com/office/drawing/2014/main" id="{160A8686-871B-4C8A-9001-F455CA8E59A3}"/>
              </a:ext>
            </a:extLst>
          </p:cNvPr>
          <p:cNvSpPr>
            <a:spLocks noGrp="1"/>
          </p:cNvSpPr>
          <p:nvPr>
            <p:ph type="title"/>
          </p:nvPr>
        </p:nvSpPr>
        <p:spPr>
          <a:xfrm>
            <a:off x="350299" y="593520"/>
            <a:ext cx="4573774" cy="2349448"/>
          </a:xfrm>
        </p:spPr>
        <p:txBody>
          <a:bodyPr anchor="t">
            <a:normAutofit/>
          </a:bodyPr>
          <a:lstStyle/>
          <a:p>
            <a:r>
              <a:rPr lang="sv-SE" sz="3200" dirty="0">
                <a:solidFill>
                  <a:schemeClr val="tx2"/>
                </a:solidFill>
              </a:rPr>
              <a:t>Planera er </a:t>
            </a:r>
            <a:r>
              <a:rPr lang="sv-SE" sz="3200" dirty="0" err="1">
                <a:solidFill>
                  <a:schemeClr val="tx2"/>
                </a:solidFill>
              </a:rPr>
              <a:t>produktifierings</a:t>
            </a:r>
            <a:r>
              <a:rPr lang="sv-SE" sz="3200" dirty="0">
                <a:solidFill>
                  <a:schemeClr val="tx2"/>
                </a:solidFill>
              </a:rPr>
              <a:t>-process steg för steg </a:t>
            </a:r>
          </a:p>
        </p:txBody>
      </p:sp>
      <p:sp>
        <p:nvSpPr>
          <p:cNvPr id="2" name="Content Placeholder 1">
            <a:extLst>
              <a:ext uri="{FF2B5EF4-FFF2-40B4-BE49-F238E27FC236}">
                <a16:creationId xmlns:a16="http://schemas.microsoft.com/office/drawing/2014/main" id="{8CB47E5A-07E7-4F47-B475-FBB266DFE0C0}"/>
              </a:ext>
            </a:extLst>
          </p:cNvPr>
          <p:cNvSpPr>
            <a:spLocks noGrp="1"/>
          </p:cNvSpPr>
          <p:nvPr>
            <p:ph idx="1"/>
          </p:nvPr>
        </p:nvSpPr>
        <p:spPr>
          <a:xfrm>
            <a:off x="360000" y="3352800"/>
            <a:ext cx="4573774" cy="2772697"/>
          </a:xfrm>
        </p:spPr>
        <p:txBody>
          <a:bodyPr>
            <a:normAutofit/>
          </a:bodyPr>
          <a:lstStyle/>
          <a:p>
            <a:pPr marL="0" indent="0">
              <a:buNone/>
            </a:pPr>
            <a:endParaRPr lang="sv-SE"/>
          </a:p>
          <a:p>
            <a:pPr marL="0" indent="0">
              <a:buNone/>
            </a:pPr>
            <a:endParaRPr lang="sv-SE">
              <a:highlight>
                <a:srgbClr val="FFFF00"/>
              </a:highlight>
            </a:endParaRPr>
          </a:p>
        </p:txBody>
      </p:sp>
      <p:sp>
        <p:nvSpPr>
          <p:cNvPr id="4" name="Slide Number Placeholder 3" hidden="1">
            <a:extLst>
              <a:ext uri="{FF2B5EF4-FFF2-40B4-BE49-F238E27FC236}">
                <a16:creationId xmlns:a16="http://schemas.microsoft.com/office/drawing/2014/main" id="{589D8D9C-4E61-4CA5-91AF-58F5D408585F}"/>
              </a:ext>
            </a:extLst>
          </p:cNvPr>
          <p:cNvSpPr>
            <a:spLocks noGrp="1"/>
          </p:cNvSpPr>
          <p:nvPr>
            <p:ph type="sldNum" sz="quarter" idx="4294967295"/>
          </p:nvPr>
        </p:nvSpPr>
        <p:spPr>
          <a:xfrm>
            <a:off x="11206800" y="6476400"/>
            <a:ext cx="626400" cy="108000"/>
          </a:xfrm>
          <a:prstGeom prst="rect">
            <a:avLst/>
          </a:prstGeom>
        </p:spPr>
        <p:txBody>
          <a:bodyPr vert="horz" lIns="0" tIns="0" rIns="0" bIns="0" rtlCol="0" anchor="b" anchorCtr="0">
            <a:normAutofit/>
          </a:bodyPr>
          <a:lstStyle>
            <a:defPPr>
              <a:defRPr lang="en-US"/>
            </a:defPPr>
            <a:lvl1pPr marL="0" algn="r"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23AA811B-2EBD-4900-905E-5BE206449611}" type="slidenum">
              <a:rPr lang="sv-SE" smtClean="0"/>
              <a:pPr>
                <a:spcAft>
                  <a:spcPts val="600"/>
                </a:spcAft>
              </a:pPr>
              <a:t>5</a:t>
            </a:fld>
            <a:endParaRPr lang="sv-SE" dirty="0"/>
          </a:p>
        </p:txBody>
      </p:sp>
      <p:graphicFrame>
        <p:nvGraphicFramePr>
          <p:cNvPr id="13" name="Content Placeholder 8">
            <a:extLst>
              <a:ext uri="{FF2B5EF4-FFF2-40B4-BE49-F238E27FC236}">
                <a16:creationId xmlns:a16="http://schemas.microsoft.com/office/drawing/2014/main" id="{17173BC1-5C88-441E-8E9E-DF244BF35B9C}"/>
              </a:ext>
            </a:extLst>
          </p:cNvPr>
          <p:cNvGraphicFramePr>
            <a:graphicFrameLocks/>
          </p:cNvGraphicFramePr>
          <p:nvPr>
            <p:extLst>
              <p:ext uri="{D42A27DB-BD31-4B8C-83A1-F6EECF244321}">
                <p14:modId xmlns:p14="http://schemas.microsoft.com/office/powerpoint/2010/main" val="3510804574"/>
              </p:ext>
            </p:extLst>
          </p:nvPr>
        </p:nvGraphicFramePr>
        <p:xfrm>
          <a:off x="463698" y="2533135"/>
          <a:ext cx="3922951" cy="35923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Rektangel 7">
            <a:extLst>
              <a:ext uri="{FF2B5EF4-FFF2-40B4-BE49-F238E27FC236}">
                <a16:creationId xmlns:a16="http://schemas.microsoft.com/office/drawing/2014/main" id="{4CFD8DCB-00AC-4920-B670-44C8715BEB0B}"/>
              </a:ext>
            </a:extLst>
          </p:cNvPr>
          <p:cNvSpPr/>
          <p:nvPr/>
        </p:nvSpPr>
        <p:spPr>
          <a:xfrm>
            <a:off x="5290801" y="0"/>
            <a:ext cx="6901199" cy="6857999"/>
          </a:xfrm>
          <a:prstGeom prst="rect">
            <a:avLst/>
          </a:prstGeom>
          <a:solidFill>
            <a:schemeClr val="tx1">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Aft>
                <a:spcPts val="650"/>
              </a:spcAft>
            </a:pPr>
            <a:r>
              <a:rPr lang="sv-SE" sz="1000">
                <a:effectLst/>
                <a:ea typeface="Arial" panose="020B0604020202020204" pitchFamily="34" charset="0"/>
                <a:cs typeface="Times New Roman" panose="02020603050405020304" pitchFamily="18" charset="0"/>
              </a:rPr>
              <a:t> </a:t>
            </a:r>
          </a:p>
        </p:txBody>
      </p:sp>
      <p:sp>
        <p:nvSpPr>
          <p:cNvPr id="3" name="textruta 2">
            <a:extLst>
              <a:ext uri="{FF2B5EF4-FFF2-40B4-BE49-F238E27FC236}">
                <a16:creationId xmlns:a16="http://schemas.microsoft.com/office/drawing/2014/main" id="{5199CD73-F721-D3EE-2FBD-6E3666E40734}"/>
              </a:ext>
            </a:extLst>
          </p:cNvPr>
          <p:cNvSpPr txBox="1"/>
          <p:nvPr/>
        </p:nvSpPr>
        <p:spPr>
          <a:xfrm>
            <a:off x="7648575" y="5432999"/>
            <a:ext cx="4543425" cy="1384995"/>
          </a:xfrm>
          <a:prstGeom prst="rect">
            <a:avLst/>
          </a:prstGeom>
          <a:noFill/>
        </p:spPr>
        <p:txBody>
          <a:bodyPr wrap="square" rtlCol="0">
            <a:spAutoFit/>
          </a:bodyPr>
          <a:lstStyle/>
          <a:p>
            <a:r>
              <a:rPr lang="sv-SE" sz="1200" i="1" dirty="0">
                <a:solidFill>
                  <a:schemeClr val="bg1"/>
                </a:solidFill>
                <a:effectLst/>
                <a:latin typeface="Gotham Rounded Light"/>
                <a:ea typeface="Times New Roman" panose="02020603050405020304" pitchFamily="18" charset="0"/>
                <a:cs typeface="Times New Roman" panose="02020603050405020304" pitchFamily="18" charset="0"/>
              </a:rPr>
              <a:t>Att påbörja en produktifiering av avfall kräver mycket förberedelser, tålamod och hänsyn till hur den svenska marknadskontrollen fungerar. Det innefattar att fastställa avfallsanläggningens prövningsnivå och roll i avfallskedjan, roller som kan inkluderas, upprätta kontrollprogram, policy och strategier. Vägledningen kan användas som ett verktyg för att strukturera och systematisera arbetet med produktifiering. Bild: Gamlestaden, Göteborg. </a:t>
            </a:r>
            <a:r>
              <a:rPr lang="sv-SE" sz="1200" i="1" dirty="0" err="1">
                <a:solidFill>
                  <a:schemeClr val="bg1"/>
                </a:solidFill>
                <a:effectLst/>
                <a:latin typeface="Gotham Rounded Light"/>
                <a:ea typeface="Times New Roman" panose="02020603050405020304" pitchFamily="18" charset="0"/>
                <a:cs typeface="Times New Roman" panose="02020603050405020304" pitchFamily="18" charset="0"/>
              </a:rPr>
              <a:t>Sweco</a:t>
            </a:r>
            <a:r>
              <a:rPr lang="sv-SE" sz="1200" i="1" dirty="0">
                <a:solidFill>
                  <a:schemeClr val="bg1"/>
                </a:solidFill>
                <a:effectLst/>
                <a:latin typeface="Gotham Rounded Light"/>
                <a:ea typeface="Times New Roman" panose="02020603050405020304" pitchFamily="18" charset="0"/>
                <a:cs typeface="Times New Roman" panose="02020603050405020304" pitchFamily="18" charset="0"/>
              </a:rPr>
              <a:t> Sverige. </a:t>
            </a:r>
            <a:endParaRPr lang="sv-SE" dirty="0"/>
          </a:p>
        </p:txBody>
      </p:sp>
      <p:sp>
        <p:nvSpPr>
          <p:cNvPr id="9" name="Textruta 8">
            <a:extLst>
              <a:ext uri="{FF2B5EF4-FFF2-40B4-BE49-F238E27FC236}">
                <a16:creationId xmlns:a16="http://schemas.microsoft.com/office/drawing/2014/main" id="{7ED9735F-B245-1484-A134-09765D37DB60}"/>
              </a:ext>
            </a:extLst>
          </p:cNvPr>
          <p:cNvSpPr txBox="1">
            <a:spLocks noChangeArrowheads="1"/>
          </p:cNvSpPr>
          <p:nvPr/>
        </p:nvSpPr>
        <p:spPr bwMode="auto">
          <a:xfrm>
            <a:off x="3525838" y="10721975"/>
            <a:ext cx="146685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900" b="0" i="0" u="none" strike="noStrike" cap="none" normalizeH="0" baseline="0">
                <a:ln>
                  <a:noFill/>
                </a:ln>
                <a:solidFill>
                  <a:srgbClr val="FFFFFF"/>
                </a:solidFill>
                <a:effectLst/>
                <a:latin typeface="Arial" panose="020B0604020202020204" pitchFamily="34" charset="0"/>
                <a:ea typeface="Arial" panose="020B0604020202020204" pitchFamily="34" charset="0"/>
                <a:cs typeface="Times New Roman" panose="02020603050405020304" pitchFamily="18" charset="0"/>
              </a:rPr>
              <a:t>Gamlestaden, Göteborg. </a:t>
            </a:r>
            <a:br>
              <a:rPr kumimoji="0" lang="sv-SE" altLang="sv-SE" sz="900" b="0" i="0" u="none" strike="noStrike" cap="none" normalizeH="0" baseline="0">
                <a:ln>
                  <a:noFill/>
                </a:ln>
                <a:solidFill>
                  <a:srgbClr val="FFFFFF"/>
                </a:solidFill>
                <a:effectLst/>
                <a:latin typeface="Arial" panose="020B0604020202020204" pitchFamily="34" charset="0"/>
                <a:ea typeface="Arial" panose="020B0604020202020204" pitchFamily="34" charset="0"/>
                <a:cs typeface="Times New Roman" panose="02020603050405020304" pitchFamily="18" charset="0"/>
              </a:rPr>
            </a:br>
            <a:r>
              <a:rPr kumimoji="0" lang="sv-SE" altLang="sv-SE" sz="900" b="0" i="0" u="none" strike="noStrike" cap="none" normalizeH="0" baseline="0">
                <a:ln>
                  <a:noFill/>
                </a:ln>
                <a:solidFill>
                  <a:srgbClr val="FFFFFF"/>
                </a:solidFill>
                <a:effectLst/>
                <a:latin typeface="Arial" panose="020B0604020202020204" pitchFamily="34" charset="0"/>
                <a:ea typeface="Arial" panose="020B0604020202020204" pitchFamily="34" charset="0"/>
                <a:cs typeface="Times New Roman" panose="02020603050405020304" pitchFamily="18" charset="0"/>
              </a:rPr>
              <a:t>Bild: Sweco Sverige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0" name="Rectangle 4">
            <a:extLst>
              <a:ext uri="{FF2B5EF4-FFF2-40B4-BE49-F238E27FC236}">
                <a16:creationId xmlns:a16="http://schemas.microsoft.com/office/drawing/2014/main" id="{2E3FC76D-6CDA-AEEB-CABC-FD6DD23E61FB}"/>
              </a:ext>
            </a:extLst>
          </p:cNvPr>
          <p:cNvSpPr>
            <a:spLocks noChangeArrowheads="1"/>
          </p:cNvSpPr>
          <p:nvPr/>
        </p:nvSpPr>
        <p:spPr bwMode="auto">
          <a:xfrm>
            <a:off x="3525838" y="34242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v-SE" altLang="sv-SE" sz="10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br>
            <a:endParaRPr kumimoji="0" lang="sv-SE" altLang="sv-SE"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11" name="Rectangle 6">
            <a:extLst>
              <a:ext uri="{FF2B5EF4-FFF2-40B4-BE49-F238E27FC236}">
                <a16:creationId xmlns:a16="http://schemas.microsoft.com/office/drawing/2014/main" id="{9E58DBF9-1F44-DECA-BD2D-504549596647}"/>
              </a:ext>
            </a:extLst>
          </p:cNvPr>
          <p:cNvSpPr>
            <a:spLocks noChangeArrowheads="1"/>
          </p:cNvSpPr>
          <p:nvPr/>
        </p:nvSpPr>
        <p:spPr bwMode="auto">
          <a:xfrm>
            <a:off x="3525838" y="34242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Tree>
    <p:extLst>
      <p:ext uri="{BB962C8B-B14F-4D97-AF65-F5344CB8AC3E}">
        <p14:creationId xmlns:p14="http://schemas.microsoft.com/office/powerpoint/2010/main" val="2797919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9513B30-9884-930D-3DA4-F3A7EF8D4F6E}"/>
              </a:ext>
            </a:extLst>
          </p:cNvPr>
          <p:cNvSpPr>
            <a:spLocks noGrp="1"/>
          </p:cNvSpPr>
          <p:nvPr>
            <p:ph sz="half" idx="2"/>
          </p:nvPr>
        </p:nvSpPr>
        <p:spPr>
          <a:xfrm>
            <a:off x="8620504" y="654049"/>
            <a:ext cx="3211693" cy="5880101"/>
          </a:xfrm>
        </p:spPr>
        <p:txBody>
          <a:bodyPr>
            <a:normAutofit lnSpcReduction="10000"/>
          </a:bodyPr>
          <a:lstStyle/>
          <a:p>
            <a:r>
              <a:rPr lang="sv-SE" sz="1800" i="1" dirty="0">
                <a:effectLst/>
                <a:latin typeface="Gotham Rounded Light"/>
                <a:ea typeface="Times New Roman" panose="02020603050405020304" pitchFamily="18" charset="0"/>
                <a:cs typeface="Times New Roman" panose="02020603050405020304" pitchFamily="18" charset="0"/>
              </a:rPr>
              <a:t>Olika avfallsanläggningar har skilda förutsättningar och erfarenheter när det gäller produktifiering av avfall. </a:t>
            </a:r>
          </a:p>
          <a:p>
            <a:r>
              <a:rPr lang="sv-SE" sz="1800" i="1" dirty="0">
                <a:effectLst/>
                <a:latin typeface="Gotham Rounded Light"/>
                <a:ea typeface="Times New Roman" panose="02020603050405020304" pitchFamily="18" charset="0"/>
                <a:cs typeface="Times New Roman" panose="02020603050405020304" pitchFamily="18" charset="0"/>
              </a:rPr>
              <a:t>Vid </a:t>
            </a:r>
            <a:r>
              <a:rPr lang="sv-SE" sz="1800" i="1" dirty="0" err="1">
                <a:effectLst/>
                <a:latin typeface="Gotham Rounded Light"/>
                <a:ea typeface="Times New Roman" panose="02020603050405020304" pitchFamily="18" charset="0"/>
                <a:cs typeface="Times New Roman" panose="02020603050405020304" pitchFamily="18" charset="0"/>
              </a:rPr>
              <a:t>Swecos</a:t>
            </a:r>
            <a:r>
              <a:rPr lang="sv-SE" sz="1800" i="1" dirty="0">
                <a:effectLst/>
                <a:latin typeface="Gotham Rounded Light"/>
                <a:ea typeface="Times New Roman" panose="02020603050405020304" pitchFamily="18" charset="0"/>
                <a:cs typeface="Times New Roman" panose="02020603050405020304" pitchFamily="18" charset="0"/>
              </a:rPr>
              <a:t> informationsinsamling, har vägledningen fått inspel att flera </a:t>
            </a:r>
            <a:r>
              <a:rPr lang="sv-SE" sz="1800" i="1" dirty="0" err="1">
                <a:effectLst/>
                <a:latin typeface="Gotham Rounded Light"/>
                <a:ea typeface="Times New Roman" panose="02020603050405020304" pitchFamily="18" charset="0"/>
                <a:cs typeface="Times New Roman" panose="02020603050405020304" pitchFamily="18" charset="0"/>
              </a:rPr>
              <a:t>produktifieringsprocesser</a:t>
            </a:r>
            <a:r>
              <a:rPr lang="sv-SE" sz="1800" i="1" dirty="0">
                <a:effectLst/>
                <a:latin typeface="Gotham Rounded Light"/>
                <a:ea typeface="Times New Roman" panose="02020603050405020304" pitchFamily="18" charset="0"/>
                <a:cs typeface="Times New Roman" panose="02020603050405020304" pitchFamily="18" charset="0"/>
              </a:rPr>
              <a:t> brustit av organisatoriska faktorer i avfallsverksamheten. Det är avgörande att genomlysa organisationen och noggrant förbereda den för att förstå sina egna möjligheter för att lyckas med produktifiering av avfall. </a:t>
            </a:r>
          </a:p>
          <a:p>
            <a:r>
              <a:rPr lang="sv-SE" sz="1800" i="1" dirty="0" err="1">
                <a:effectLst/>
                <a:latin typeface="Gotham Rounded Light"/>
                <a:ea typeface="Times New Roman" panose="02020603050405020304" pitchFamily="18" charset="0"/>
                <a:cs typeface="Times New Roman" panose="02020603050405020304" pitchFamily="18" charset="0"/>
              </a:rPr>
              <a:t>Sweco</a:t>
            </a:r>
            <a:r>
              <a:rPr lang="sv-SE" sz="1800" i="1" dirty="0">
                <a:effectLst/>
                <a:latin typeface="Gotham Rounded Light"/>
                <a:ea typeface="Times New Roman" panose="02020603050405020304" pitchFamily="18" charset="0"/>
                <a:cs typeface="Times New Roman" panose="02020603050405020304" pitchFamily="18" charset="0"/>
              </a:rPr>
              <a:t> föreslår därför ytterligare en pusselbit till i ”</a:t>
            </a:r>
            <a:r>
              <a:rPr lang="sv-SE" sz="1800" i="1" dirty="0" err="1">
                <a:effectLst/>
                <a:latin typeface="Gotham Rounded Light"/>
                <a:ea typeface="Times New Roman" panose="02020603050405020304" pitchFamily="18" charset="0"/>
                <a:cs typeface="Times New Roman" panose="02020603050405020304" pitchFamily="18" charset="0"/>
              </a:rPr>
              <a:t>produktifieringspusslet</a:t>
            </a:r>
            <a:r>
              <a:rPr lang="sv-SE" sz="1800" i="1" dirty="0">
                <a:effectLst/>
                <a:latin typeface="Gotham Rounded Light"/>
                <a:ea typeface="Times New Roman" panose="02020603050405020304" pitchFamily="18" charset="0"/>
                <a:cs typeface="Times New Roman" panose="02020603050405020304" pitchFamily="18" charset="0"/>
              </a:rPr>
              <a:t>” (figur </a:t>
            </a:r>
            <a:r>
              <a:rPr lang="sv-SE" sz="1800" i="1" dirty="0">
                <a:latin typeface="Gotham Rounded Light"/>
                <a:ea typeface="Times New Roman" panose="02020603050405020304" pitchFamily="18" charset="0"/>
                <a:cs typeface="Times New Roman" panose="02020603050405020304" pitchFamily="18" charset="0"/>
              </a:rPr>
              <a:t>på nästa sida) </a:t>
            </a:r>
            <a:r>
              <a:rPr lang="sv-SE" sz="1800" i="1" dirty="0">
                <a:effectLst/>
                <a:latin typeface="Gotham Rounded Light"/>
                <a:ea typeface="Times New Roman" panose="02020603050405020304" pitchFamily="18" charset="0"/>
                <a:cs typeface="Times New Roman" panose="02020603050405020304" pitchFamily="18" charset="0"/>
              </a:rPr>
              <a:t>och är frivillig att genomföra. Den handlar om avfallsanläggningens organisation och skapa en struktur för systematiskt arbetssätt. </a:t>
            </a:r>
          </a:p>
          <a:p>
            <a:endParaRPr lang="sv-SE" sz="1800" i="1" dirty="0">
              <a:effectLst/>
              <a:latin typeface="Gotham Rounded Light"/>
              <a:ea typeface="Times New Roman" panose="02020603050405020304" pitchFamily="18" charset="0"/>
              <a:cs typeface="Times New Roman" panose="02020603050405020304" pitchFamily="18" charset="0"/>
            </a:endParaRPr>
          </a:p>
        </p:txBody>
      </p:sp>
      <p:sp>
        <p:nvSpPr>
          <p:cNvPr id="4" name="Rubrik 3">
            <a:extLst>
              <a:ext uri="{FF2B5EF4-FFF2-40B4-BE49-F238E27FC236}">
                <a16:creationId xmlns:a16="http://schemas.microsoft.com/office/drawing/2014/main" id="{2DD32B46-05BE-677E-C4C9-468E292C56C1}"/>
              </a:ext>
            </a:extLst>
          </p:cNvPr>
          <p:cNvSpPr>
            <a:spLocks noGrp="1"/>
          </p:cNvSpPr>
          <p:nvPr>
            <p:ph type="title"/>
          </p:nvPr>
        </p:nvSpPr>
        <p:spPr/>
        <p:txBody>
          <a:bodyPr>
            <a:normAutofit fontScale="90000"/>
          </a:bodyPr>
          <a:lstStyle/>
          <a:p>
            <a:r>
              <a:rPr lang="en-US" sz="3200" dirty="0" err="1">
                <a:solidFill>
                  <a:schemeClr val="tx2"/>
                </a:solidFill>
              </a:rPr>
              <a:t>Uppfyllnad</a:t>
            </a:r>
            <a:r>
              <a:rPr lang="en-US" sz="3200" dirty="0">
                <a:solidFill>
                  <a:schemeClr val="tx2"/>
                </a:solidFill>
              </a:rPr>
              <a:t> av </a:t>
            </a:r>
            <a:r>
              <a:rPr lang="en-US" sz="3200" dirty="0" err="1">
                <a:solidFill>
                  <a:schemeClr val="tx2"/>
                </a:solidFill>
              </a:rPr>
              <a:t>krav</a:t>
            </a:r>
            <a:r>
              <a:rPr lang="en-US" sz="3200" dirty="0">
                <a:solidFill>
                  <a:schemeClr val="tx2"/>
                </a:solidFill>
              </a:rPr>
              <a:t>, </a:t>
            </a:r>
            <a:r>
              <a:rPr lang="en-US" sz="3200" dirty="0" err="1">
                <a:solidFill>
                  <a:schemeClr val="tx2"/>
                </a:solidFill>
              </a:rPr>
              <a:t>både</a:t>
            </a:r>
            <a:r>
              <a:rPr lang="en-US" sz="3200" dirty="0">
                <a:solidFill>
                  <a:schemeClr val="tx2"/>
                </a:solidFill>
              </a:rPr>
              <a:t> under </a:t>
            </a:r>
            <a:r>
              <a:rPr lang="en-US" sz="3200" dirty="0" err="1">
                <a:solidFill>
                  <a:schemeClr val="tx2"/>
                </a:solidFill>
              </a:rPr>
              <a:t>förberedelser</a:t>
            </a:r>
            <a:r>
              <a:rPr lang="en-US" sz="3200" dirty="0">
                <a:solidFill>
                  <a:schemeClr val="tx2"/>
                </a:solidFill>
              </a:rPr>
              <a:t> </a:t>
            </a:r>
            <a:r>
              <a:rPr lang="en-US" sz="3200" dirty="0" err="1">
                <a:solidFill>
                  <a:schemeClr val="tx2"/>
                </a:solidFill>
              </a:rPr>
              <a:t>och</a:t>
            </a:r>
            <a:r>
              <a:rPr lang="en-US" sz="3200" dirty="0">
                <a:solidFill>
                  <a:schemeClr val="tx2"/>
                </a:solidFill>
              </a:rPr>
              <a:t> </a:t>
            </a:r>
            <a:r>
              <a:rPr lang="en-US" sz="3200" dirty="0" err="1">
                <a:solidFill>
                  <a:schemeClr val="tx2"/>
                </a:solidFill>
              </a:rPr>
              <a:t>genomförande</a:t>
            </a:r>
            <a:r>
              <a:rPr lang="en-US" sz="3200" dirty="0">
                <a:solidFill>
                  <a:schemeClr val="tx2"/>
                </a:solidFill>
              </a:rPr>
              <a:t> </a:t>
            </a:r>
            <a:endParaRPr lang="sv-SE" dirty="0"/>
          </a:p>
        </p:txBody>
      </p:sp>
      <p:sp>
        <p:nvSpPr>
          <p:cNvPr id="12" name="textruta 11">
            <a:extLst>
              <a:ext uri="{FF2B5EF4-FFF2-40B4-BE49-F238E27FC236}">
                <a16:creationId xmlns:a16="http://schemas.microsoft.com/office/drawing/2014/main" id="{670DB4D0-EBFA-6E29-7B33-20872E01008F}"/>
              </a:ext>
            </a:extLst>
          </p:cNvPr>
          <p:cNvSpPr txBox="1"/>
          <p:nvPr/>
        </p:nvSpPr>
        <p:spPr>
          <a:xfrm>
            <a:off x="359803" y="1827669"/>
            <a:ext cx="7781925" cy="4524315"/>
          </a:xfrm>
          <a:prstGeom prst="rect">
            <a:avLst/>
          </a:prstGeom>
          <a:noFill/>
        </p:spPr>
        <p:txBody>
          <a:bodyPr wrap="square">
            <a:spAutoFit/>
          </a:bodyPr>
          <a:lstStyle/>
          <a:p>
            <a:r>
              <a:rPr lang="sv-SE" dirty="0"/>
              <a:t>När avfall ska </a:t>
            </a:r>
            <a:r>
              <a:rPr lang="sv-SE" dirty="0" err="1"/>
              <a:t>produktifieras</a:t>
            </a:r>
            <a:r>
              <a:rPr lang="sv-SE" dirty="0"/>
              <a:t>, måste detta ha genomgått ett återvinningsförfarande som uppfyller ett antal kriterier. Dessa kriterier är ännu inte definierade för varje specifik avfallsström, men de allmänna villkoren definieras av artikel 6 i avfallsdirektivet (2008/98/EG), som införts i 15 kap. 9 a-c §§ miljöbalken. </a:t>
            </a:r>
          </a:p>
          <a:p>
            <a:endParaRPr lang="sv-SE" dirty="0"/>
          </a:p>
          <a:p>
            <a:r>
              <a:rPr lang="sv-SE" dirty="0"/>
              <a:t>I 15 kap. 9 a § miljöbalken listas fyra kriterier motsvarande artikel 6.1. i avfallsdirektivet. Avfall som har genomgått ett återvinningsförfarande upphör att vara avfall om:</a:t>
            </a:r>
          </a:p>
          <a:p>
            <a:pPr marL="1257300" lvl="2" indent="-342900">
              <a:buFont typeface="+mj-lt"/>
              <a:buAutoNum type="arabicPeriod"/>
            </a:pPr>
            <a:r>
              <a:rPr lang="sv-SE" dirty="0"/>
              <a:t>Ämnet eller föremålet ska användas för ett visst ändamål,</a:t>
            </a:r>
          </a:p>
          <a:p>
            <a:pPr marL="1257300" lvl="2" indent="-342900">
              <a:buFont typeface="+mj-lt"/>
              <a:buAutoNum type="arabicPeriod"/>
            </a:pPr>
            <a:r>
              <a:rPr lang="sv-SE" dirty="0"/>
              <a:t>Det finns en marknad för eller efterfrågan på sådana ämnen eller föremål,</a:t>
            </a:r>
          </a:p>
          <a:p>
            <a:pPr marL="1257300" lvl="2" indent="-342900">
              <a:buFont typeface="+mj-lt"/>
              <a:buAutoNum type="arabicPeriod"/>
            </a:pPr>
            <a:r>
              <a:rPr lang="sv-SE" dirty="0"/>
              <a:t>Ämnet eller föremålet uppfyller tillämpliga krav i lag och annan författning, och</a:t>
            </a:r>
          </a:p>
          <a:p>
            <a:pPr marL="1257300" lvl="2" indent="-342900">
              <a:buFont typeface="+mj-lt"/>
              <a:buAutoNum type="arabicPeriod"/>
            </a:pPr>
            <a:r>
              <a:rPr lang="sv-SE" dirty="0"/>
              <a:t>Användningen av ämnet eller föremålet inte leder till allmänt negativ påverkan för människors hälsa eller miljö.</a:t>
            </a:r>
          </a:p>
        </p:txBody>
      </p:sp>
    </p:spTree>
    <p:extLst>
      <p:ext uri="{BB962C8B-B14F-4D97-AF65-F5344CB8AC3E}">
        <p14:creationId xmlns:p14="http://schemas.microsoft.com/office/powerpoint/2010/main" val="2499691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53BD9B3-2D3C-23ED-E217-9AF90119D146}"/>
              </a:ext>
            </a:extLst>
          </p:cNvPr>
          <p:cNvSpPr/>
          <p:nvPr/>
        </p:nvSpPr>
        <p:spPr>
          <a:xfrm>
            <a:off x="11161944" y="6241464"/>
            <a:ext cx="1009650" cy="595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a:solidFill>
                <a:schemeClr val="tx1"/>
              </a:solidFill>
              <a:cs typeface="Arial" panose="020B0604020202020204" pitchFamily="34" charset="0"/>
            </a:endParaRPr>
          </a:p>
        </p:txBody>
      </p:sp>
      <p:sp>
        <p:nvSpPr>
          <p:cNvPr id="8" name="Kombinationstegning 71">
            <a:extLst>
              <a:ext uri="{FF2B5EF4-FFF2-40B4-BE49-F238E27FC236}">
                <a16:creationId xmlns:a16="http://schemas.microsoft.com/office/drawing/2014/main" id="{19A468D6-7942-8570-24BA-7A232B1746C7}"/>
              </a:ext>
            </a:extLst>
          </p:cNvPr>
          <p:cNvSpPr>
            <a:spLocks noChangeAspect="1"/>
          </p:cNvSpPr>
          <p:nvPr/>
        </p:nvSpPr>
        <p:spPr>
          <a:xfrm>
            <a:off x="3300398" y="2116422"/>
            <a:ext cx="2164039" cy="2165536"/>
          </a:xfrm>
          <a:custGeom>
            <a:avLst/>
            <a:gdLst>
              <a:gd name="connsiteX0" fmla="*/ 534517 w 1530501"/>
              <a:gd name="connsiteY0" fmla="*/ 0 h 1530501"/>
              <a:gd name="connsiteX1" fmla="*/ 779317 w 1530501"/>
              <a:gd name="connsiteY1" fmla="*/ 0 h 1530501"/>
              <a:gd name="connsiteX2" fmla="*/ 779317 w 1530501"/>
              <a:gd name="connsiteY2" fmla="*/ 244800 h 1530501"/>
              <a:gd name="connsiteX3" fmla="*/ 1285701 w 1530501"/>
              <a:gd name="connsiteY3" fmla="*/ 244800 h 1530501"/>
              <a:gd name="connsiteX4" fmla="*/ 1285701 w 1530501"/>
              <a:gd name="connsiteY4" fmla="*/ 765250 h 1530501"/>
              <a:gd name="connsiteX5" fmla="*/ 1530501 w 1530501"/>
              <a:gd name="connsiteY5" fmla="*/ 765250 h 1530501"/>
              <a:gd name="connsiteX6" fmla="*/ 1530501 w 1530501"/>
              <a:gd name="connsiteY6" fmla="*/ 1010050 h 1530501"/>
              <a:gd name="connsiteX7" fmla="*/ 1285701 w 1530501"/>
              <a:gd name="connsiteY7" fmla="*/ 1010050 h 1530501"/>
              <a:gd name="connsiteX8" fmla="*/ 1285701 w 1530501"/>
              <a:gd name="connsiteY8" fmla="*/ 1530501 h 1530501"/>
              <a:gd name="connsiteX9" fmla="*/ 772911 w 1530501"/>
              <a:gd name="connsiteY9" fmla="*/ 1530501 h 1530501"/>
              <a:gd name="connsiteX10" fmla="*/ 772911 w 1530501"/>
              <a:gd name="connsiteY10" fmla="*/ 1298514 h 1530501"/>
              <a:gd name="connsiteX11" fmla="*/ 540924 w 1530501"/>
              <a:gd name="connsiteY11" fmla="*/ 1298514 h 1530501"/>
              <a:gd name="connsiteX12" fmla="*/ 540924 w 1530501"/>
              <a:gd name="connsiteY12" fmla="*/ 1530501 h 1530501"/>
              <a:gd name="connsiteX13" fmla="*/ 0 w 1530501"/>
              <a:gd name="connsiteY13" fmla="*/ 1530501 h 1530501"/>
              <a:gd name="connsiteX14" fmla="*/ 0 w 1530501"/>
              <a:gd name="connsiteY14" fmla="*/ 1003644 h 1530501"/>
              <a:gd name="connsiteX15" fmla="*/ 231987 w 1530501"/>
              <a:gd name="connsiteY15" fmla="*/ 1003644 h 1530501"/>
              <a:gd name="connsiteX16" fmla="*/ 231987 w 1530501"/>
              <a:gd name="connsiteY16" fmla="*/ 771657 h 1530501"/>
              <a:gd name="connsiteX17" fmla="*/ 0 w 1530501"/>
              <a:gd name="connsiteY17" fmla="*/ 771657 h 1530501"/>
              <a:gd name="connsiteX18" fmla="*/ 0 w 1530501"/>
              <a:gd name="connsiteY18" fmla="*/ 244800 h 1530501"/>
              <a:gd name="connsiteX19" fmla="*/ 534517 w 1530501"/>
              <a:gd name="connsiteY19" fmla="*/ 244800 h 153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0501" h="1530501">
                <a:moveTo>
                  <a:pt x="534517" y="0"/>
                </a:moveTo>
                <a:lnTo>
                  <a:pt x="779317" y="0"/>
                </a:lnTo>
                <a:lnTo>
                  <a:pt x="779317" y="244800"/>
                </a:lnTo>
                <a:lnTo>
                  <a:pt x="1285701" y="244800"/>
                </a:lnTo>
                <a:lnTo>
                  <a:pt x="1285701" y="765250"/>
                </a:lnTo>
                <a:lnTo>
                  <a:pt x="1530501" y="765250"/>
                </a:lnTo>
                <a:lnTo>
                  <a:pt x="1530501" y="1010050"/>
                </a:lnTo>
                <a:lnTo>
                  <a:pt x="1285701" y="1010050"/>
                </a:lnTo>
                <a:lnTo>
                  <a:pt x="1285701" y="1530501"/>
                </a:lnTo>
                <a:lnTo>
                  <a:pt x="772911" y="1530501"/>
                </a:lnTo>
                <a:lnTo>
                  <a:pt x="772911" y="1298514"/>
                </a:lnTo>
                <a:lnTo>
                  <a:pt x="540924" y="1298514"/>
                </a:lnTo>
                <a:lnTo>
                  <a:pt x="540924" y="1530501"/>
                </a:lnTo>
                <a:lnTo>
                  <a:pt x="0" y="1530501"/>
                </a:lnTo>
                <a:lnTo>
                  <a:pt x="0" y="1003644"/>
                </a:lnTo>
                <a:lnTo>
                  <a:pt x="231987" y="1003644"/>
                </a:lnTo>
                <a:lnTo>
                  <a:pt x="231987" y="771657"/>
                </a:lnTo>
                <a:lnTo>
                  <a:pt x="0" y="771657"/>
                </a:lnTo>
                <a:lnTo>
                  <a:pt x="0" y="244800"/>
                </a:lnTo>
                <a:lnTo>
                  <a:pt x="534517" y="24480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75460" tIns="373576" rIns="475460" bIns="475460"/>
          <a:lstStyle/>
          <a:p>
            <a:pPr algn="r">
              <a:defRPr/>
            </a:pPr>
            <a:endParaRPr lang="sv-SE" sz="1321" dirty="0">
              <a:solidFill>
                <a:schemeClr val="tx1"/>
              </a:solidFill>
            </a:endParaRPr>
          </a:p>
          <a:p>
            <a:pPr algn="r">
              <a:defRPr/>
            </a:pPr>
            <a:r>
              <a:rPr lang="sv-SE" sz="1321" dirty="0">
                <a:solidFill>
                  <a:schemeClr val="tx1"/>
                </a:solidFill>
              </a:rPr>
              <a:t>Ämnet eller föremålet ska användas för ett visst ändamål</a:t>
            </a:r>
            <a:endParaRPr lang="en-GB" sz="1321" dirty="0">
              <a:solidFill>
                <a:schemeClr val="tx1"/>
              </a:solidFill>
            </a:endParaRPr>
          </a:p>
        </p:txBody>
      </p:sp>
      <p:sp>
        <p:nvSpPr>
          <p:cNvPr id="9" name="Kombinationstegning 78">
            <a:extLst>
              <a:ext uri="{FF2B5EF4-FFF2-40B4-BE49-F238E27FC236}">
                <a16:creationId xmlns:a16="http://schemas.microsoft.com/office/drawing/2014/main" id="{16B9154E-2E54-2DF9-D2E6-8731CE37C60B}"/>
              </a:ext>
            </a:extLst>
          </p:cNvPr>
          <p:cNvSpPr>
            <a:spLocks noChangeAspect="1"/>
          </p:cNvSpPr>
          <p:nvPr/>
        </p:nvSpPr>
        <p:spPr>
          <a:xfrm>
            <a:off x="5115497" y="2116422"/>
            <a:ext cx="2165536" cy="2165536"/>
          </a:xfrm>
          <a:custGeom>
            <a:avLst/>
            <a:gdLst>
              <a:gd name="connsiteX0" fmla="*/ 534517 w 1530501"/>
              <a:gd name="connsiteY0" fmla="*/ 0 h 1530501"/>
              <a:gd name="connsiteX1" fmla="*/ 779317 w 1530501"/>
              <a:gd name="connsiteY1" fmla="*/ 0 h 1530501"/>
              <a:gd name="connsiteX2" fmla="*/ 779317 w 1530501"/>
              <a:gd name="connsiteY2" fmla="*/ 244800 h 1530501"/>
              <a:gd name="connsiteX3" fmla="*/ 1285701 w 1530501"/>
              <a:gd name="connsiteY3" fmla="*/ 244800 h 1530501"/>
              <a:gd name="connsiteX4" fmla="*/ 1285701 w 1530501"/>
              <a:gd name="connsiteY4" fmla="*/ 765250 h 1530501"/>
              <a:gd name="connsiteX5" fmla="*/ 1530501 w 1530501"/>
              <a:gd name="connsiteY5" fmla="*/ 765250 h 1530501"/>
              <a:gd name="connsiteX6" fmla="*/ 1530501 w 1530501"/>
              <a:gd name="connsiteY6" fmla="*/ 1010050 h 1530501"/>
              <a:gd name="connsiteX7" fmla="*/ 1285701 w 1530501"/>
              <a:gd name="connsiteY7" fmla="*/ 1010050 h 1530501"/>
              <a:gd name="connsiteX8" fmla="*/ 1285701 w 1530501"/>
              <a:gd name="connsiteY8" fmla="*/ 1530501 h 1530501"/>
              <a:gd name="connsiteX9" fmla="*/ 772911 w 1530501"/>
              <a:gd name="connsiteY9" fmla="*/ 1530501 h 1530501"/>
              <a:gd name="connsiteX10" fmla="*/ 772911 w 1530501"/>
              <a:gd name="connsiteY10" fmla="*/ 1298514 h 1530501"/>
              <a:gd name="connsiteX11" fmla="*/ 540924 w 1530501"/>
              <a:gd name="connsiteY11" fmla="*/ 1298514 h 1530501"/>
              <a:gd name="connsiteX12" fmla="*/ 540924 w 1530501"/>
              <a:gd name="connsiteY12" fmla="*/ 1530501 h 1530501"/>
              <a:gd name="connsiteX13" fmla="*/ 0 w 1530501"/>
              <a:gd name="connsiteY13" fmla="*/ 1530501 h 1530501"/>
              <a:gd name="connsiteX14" fmla="*/ 0 w 1530501"/>
              <a:gd name="connsiteY14" fmla="*/ 1003644 h 1530501"/>
              <a:gd name="connsiteX15" fmla="*/ 231987 w 1530501"/>
              <a:gd name="connsiteY15" fmla="*/ 1003644 h 1530501"/>
              <a:gd name="connsiteX16" fmla="*/ 231987 w 1530501"/>
              <a:gd name="connsiteY16" fmla="*/ 771657 h 1530501"/>
              <a:gd name="connsiteX17" fmla="*/ 0 w 1530501"/>
              <a:gd name="connsiteY17" fmla="*/ 771657 h 1530501"/>
              <a:gd name="connsiteX18" fmla="*/ 0 w 1530501"/>
              <a:gd name="connsiteY18" fmla="*/ 244800 h 1530501"/>
              <a:gd name="connsiteX19" fmla="*/ 534517 w 1530501"/>
              <a:gd name="connsiteY19" fmla="*/ 244800 h 153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0501" h="1530501">
                <a:moveTo>
                  <a:pt x="534517" y="0"/>
                </a:moveTo>
                <a:lnTo>
                  <a:pt x="779317" y="0"/>
                </a:lnTo>
                <a:lnTo>
                  <a:pt x="779317" y="244800"/>
                </a:lnTo>
                <a:lnTo>
                  <a:pt x="1285701" y="244800"/>
                </a:lnTo>
                <a:lnTo>
                  <a:pt x="1285701" y="765250"/>
                </a:lnTo>
                <a:lnTo>
                  <a:pt x="1530501" y="765250"/>
                </a:lnTo>
                <a:lnTo>
                  <a:pt x="1530501" y="1010050"/>
                </a:lnTo>
                <a:lnTo>
                  <a:pt x="1285701" y="1010050"/>
                </a:lnTo>
                <a:lnTo>
                  <a:pt x="1285701" y="1530501"/>
                </a:lnTo>
                <a:lnTo>
                  <a:pt x="772911" y="1530501"/>
                </a:lnTo>
                <a:lnTo>
                  <a:pt x="772911" y="1298514"/>
                </a:lnTo>
                <a:lnTo>
                  <a:pt x="540924" y="1298514"/>
                </a:lnTo>
                <a:lnTo>
                  <a:pt x="540924" y="1530501"/>
                </a:lnTo>
                <a:lnTo>
                  <a:pt x="0" y="1530501"/>
                </a:lnTo>
                <a:lnTo>
                  <a:pt x="0" y="1003644"/>
                </a:lnTo>
                <a:lnTo>
                  <a:pt x="231987" y="1003644"/>
                </a:lnTo>
                <a:lnTo>
                  <a:pt x="231987" y="771657"/>
                </a:lnTo>
                <a:lnTo>
                  <a:pt x="0" y="771657"/>
                </a:lnTo>
                <a:lnTo>
                  <a:pt x="0" y="244800"/>
                </a:lnTo>
                <a:lnTo>
                  <a:pt x="534517" y="24480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75460" tIns="373576" rIns="475460" bIns="475460"/>
          <a:lstStyle/>
          <a:p>
            <a:pPr algn="r">
              <a:defRPr/>
            </a:pPr>
            <a:endParaRPr lang="en-GB" sz="1321" dirty="0">
              <a:solidFill>
                <a:schemeClr val="tx1"/>
              </a:solidFill>
            </a:endParaRPr>
          </a:p>
          <a:p>
            <a:pPr algn="r">
              <a:defRPr/>
            </a:pPr>
            <a:r>
              <a:rPr lang="sv-SE" sz="1321" dirty="0">
                <a:solidFill>
                  <a:schemeClr val="tx1"/>
                </a:solidFill>
              </a:rPr>
              <a:t>Det finns en marknad för eller efterfrågan på sådana ämnen eller föremål.</a:t>
            </a:r>
            <a:endParaRPr lang="en-GB" sz="1321" dirty="0">
              <a:solidFill>
                <a:schemeClr val="tx1"/>
              </a:solidFill>
            </a:endParaRPr>
          </a:p>
        </p:txBody>
      </p:sp>
      <p:sp>
        <p:nvSpPr>
          <p:cNvPr id="10" name="Kombinationstegning 85">
            <a:extLst>
              <a:ext uri="{FF2B5EF4-FFF2-40B4-BE49-F238E27FC236}">
                <a16:creationId xmlns:a16="http://schemas.microsoft.com/office/drawing/2014/main" id="{B2DB0531-2DCE-514A-36E5-3D2A9C716127}"/>
              </a:ext>
            </a:extLst>
          </p:cNvPr>
          <p:cNvSpPr>
            <a:spLocks noChangeAspect="1"/>
          </p:cNvSpPr>
          <p:nvPr/>
        </p:nvSpPr>
        <p:spPr>
          <a:xfrm>
            <a:off x="6932092" y="2116422"/>
            <a:ext cx="2165536" cy="2165536"/>
          </a:xfrm>
          <a:custGeom>
            <a:avLst/>
            <a:gdLst>
              <a:gd name="connsiteX0" fmla="*/ 534517 w 1530501"/>
              <a:gd name="connsiteY0" fmla="*/ 0 h 1530501"/>
              <a:gd name="connsiteX1" fmla="*/ 779317 w 1530501"/>
              <a:gd name="connsiteY1" fmla="*/ 0 h 1530501"/>
              <a:gd name="connsiteX2" fmla="*/ 779317 w 1530501"/>
              <a:gd name="connsiteY2" fmla="*/ 244800 h 1530501"/>
              <a:gd name="connsiteX3" fmla="*/ 1285701 w 1530501"/>
              <a:gd name="connsiteY3" fmla="*/ 244800 h 1530501"/>
              <a:gd name="connsiteX4" fmla="*/ 1285701 w 1530501"/>
              <a:gd name="connsiteY4" fmla="*/ 765250 h 1530501"/>
              <a:gd name="connsiteX5" fmla="*/ 1530501 w 1530501"/>
              <a:gd name="connsiteY5" fmla="*/ 765250 h 1530501"/>
              <a:gd name="connsiteX6" fmla="*/ 1530501 w 1530501"/>
              <a:gd name="connsiteY6" fmla="*/ 1010050 h 1530501"/>
              <a:gd name="connsiteX7" fmla="*/ 1285701 w 1530501"/>
              <a:gd name="connsiteY7" fmla="*/ 1010050 h 1530501"/>
              <a:gd name="connsiteX8" fmla="*/ 1285701 w 1530501"/>
              <a:gd name="connsiteY8" fmla="*/ 1530501 h 1530501"/>
              <a:gd name="connsiteX9" fmla="*/ 772911 w 1530501"/>
              <a:gd name="connsiteY9" fmla="*/ 1530501 h 1530501"/>
              <a:gd name="connsiteX10" fmla="*/ 772911 w 1530501"/>
              <a:gd name="connsiteY10" fmla="*/ 1298514 h 1530501"/>
              <a:gd name="connsiteX11" fmla="*/ 540924 w 1530501"/>
              <a:gd name="connsiteY11" fmla="*/ 1298514 h 1530501"/>
              <a:gd name="connsiteX12" fmla="*/ 540924 w 1530501"/>
              <a:gd name="connsiteY12" fmla="*/ 1530501 h 1530501"/>
              <a:gd name="connsiteX13" fmla="*/ 0 w 1530501"/>
              <a:gd name="connsiteY13" fmla="*/ 1530501 h 1530501"/>
              <a:gd name="connsiteX14" fmla="*/ 0 w 1530501"/>
              <a:gd name="connsiteY14" fmla="*/ 1003644 h 1530501"/>
              <a:gd name="connsiteX15" fmla="*/ 231987 w 1530501"/>
              <a:gd name="connsiteY15" fmla="*/ 1003644 h 1530501"/>
              <a:gd name="connsiteX16" fmla="*/ 231987 w 1530501"/>
              <a:gd name="connsiteY16" fmla="*/ 771657 h 1530501"/>
              <a:gd name="connsiteX17" fmla="*/ 0 w 1530501"/>
              <a:gd name="connsiteY17" fmla="*/ 771657 h 1530501"/>
              <a:gd name="connsiteX18" fmla="*/ 0 w 1530501"/>
              <a:gd name="connsiteY18" fmla="*/ 244800 h 1530501"/>
              <a:gd name="connsiteX19" fmla="*/ 534517 w 1530501"/>
              <a:gd name="connsiteY19" fmla="*/ 244800 h 153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0501" h="1530501">
                <a:moveTo>
                  <a:pt x="534517" y="0"/>
                </a:moveTo>
                <a:lnTo>
                  <a:pt x="779317" y="0"/>
                </a:lnTo>
                <a:lnTo>
                  <a:pt x="779317" y="244800"/>
                </a:lnTo>
                <a:lnTo>
                  <a:pt x="1285701" y="244800"/>
                </a:lnTo>
                <a:lnTo>
                  <a:pt x="1285701" y="765250"/>
                </a:lnTo>
                <a:lnTo>
                  <a:pt x="1530501" y="765250"/>
                </a:lnTo>
                <a:lnTo>
                  <a:pt x="1530501" y="1010050"/>
                </a:lnTo>
                <a:lnTo>
                  <a:pt x="1285701" y="1010050"/>
                </a:lnTo>
                <a:lnTo>
                  <a:pt x="1285701" y="1530501"/>
                </a:lnTo>
                <a:lnTo>
                  <a:pt x="772911" y="1530501"/>
                </a:lnTo>
                <a:lnTo>
                  <a:pt x="772911" y="1298514"/>
                </a:lnTo>
                <a:lnTo>
                  <a:pt x="540924" y="1298514"/>
                </a:lnTo>
                <a:lnTo>
                  <a:pt x="540924" y="1530501"/>
                </a:lnTo>
                <a:lnTo>
                  <a:pt x="0" y="1530501"/>
                </a:lnTo>
                <a:lnTo>
                  <a:pt x="0" y="1003644"/>
                </a:lnTo>
                <a:lnTo>
                  <a:pt x="231987" y="1003644"/>
                </a:lnTo>
                <a:lnTo>
                  <a:pt x="231987" y="771657"/>
                </a:lnTo>
                <a:lnTo>
                  <a:pt x="0" y="771657"/>
                </a:lnTo>
                <a:lnTo>
                  <a:pt x="0" y="244800"/>
                </a:lnTo>
                <a:lnTo>
                  <a:pt x="534517" y="24480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75460" tIns="373576" rIns="475460" bIns="475460"/>
          <a:lstStyle/>
          <a:p>
            <a:pPr algn="r">
              <a:defRPr/>
            </a:pPr>
            <a:r>
              <a:rPr lang="sv-SE" sz="1321" dirty="0">
                <a:solidFill>
                  <a:schemeClr val="tx1"/>
                </a:solidFill>
              </a:rPr>
              <a:t>	</a:t>
            </a:r>
            <a:br>
              <a:rPr lang="sv-SE" sz="1321" dirty="0">
                <a:solidFill>
                  <a:schemeClr val="tx1"/>
                </a:solidFill>
              </a:rPr>
            </a:br>
            <a:r>
              <a:rPr lang="sv-SE" sz="1321" dirty="0">
                <a:solidFill>
                  <a:schemeClr val="tx1"/>
                </a:solidFill>
              </a:rPr>
              <a:t>Ämnet eller föremålet uppfyller tillämpliga krav i lag och annan författning.</a:t>
            </a:r>
            <a:endParaRPr lang="en-GB" sz="1321" dirty="0">
              <a:solidFill>
                <a:schemeClr val="tx1"/>
              </a:solidFill>
            </a:endParaRPr>
          </a:p>
        </p:txBody>
      </p:sp>
      <p:sp>
        <p:nvSpPr>
          <p:cNvPr id="11" name="Kombinationstegning 89">
            <a:extLst>
              <a:ext uri="{FF2B5EF4-FFF2-40B4-BE49-F238E27FC236}">
                <a16:creationId xmlns:a16="http://schemas.microsoft.com/office/drawing/2014/main" id="{9A45A52F-FAE5-9398-B37D-AF5C3C4A4EF7}"/>
              </a:ext>
            </a:extLst>
          </p:cNvPr>
          <p:cNvSpPr>
            <a:spLocks noChangeAspect="1"/>
          </p:cNvSpPr>
          <p:nvPr/>
        </p:nvSpPr>
        <p:spPr>
          <a:xfrm>
            <a:off x="8748684" y="2116422"/>
            <a:ext cx="2164039" cy="2165536"/>
          </a:xfrm>
          <a:custGeom>
            <a:avLst/>
            <a:gdLst>
              <a:gd name="connsiteX0" fmla="*/ 534517 w 1530501"/>
              <a:gd name="connsiteY0" fmla="*/ 0 h 1530501"/>
              <a:gd name="connsiteX1" fmla="*/ 779317 w 1530501"/>
              <a:gd name="connsiteY1" fmla="*/ 0 h 1530501"/>
              <a:gd name="connsiteX2" fmla="*/ 779317 w 1530501"/>
              <a:gd name="connsiteY2" fmla="*/ 244800 h 1530501"/>
              <a:gd name="connsiteX3" fmla="*/ 1285701 w 1530501"/>
              <a:gd name="connsiteY3" fmla="*/ 244800 h 1530501"/>
              <a:gd name="connsiteX4" fmla="*/ 1285701 w 1530501"/>
              <a:gd name="connsiteY4" fmla="*/ 765250 h 1530501"/>
              <a:gd name="connsiteX5" fmla="*/ 1530501 w 1530501"/>
              <a:gd name="connsiteY5" fmla="*/ 765250 h 1530501"/>
              <a:gd name="connsiteX6" fmla="*/ 1530501 w 1530501"/>
              <a:gd name="connsiteY6" fmla="*/ 1010050 h 1530501"/>
              <a:gd name="connsiteX7" fmla="*/ 1285701 w 1530501"/>
              <a:gd name="connsiteY7" fmla="*/ 1010050 h 1530501"/>
              <a:gd name="connsiteX8" fmla="*/ 1285701 w 1530501"/>
              <a:gd name="connsiteY8" fmla="*/ 1530501 h 1530501"/>
              <a:gd name="connsiteX9" fmla="*/ 772911 w 1530501"/>
              <a:gd name="connsiteY9" fmla="*/ 1530501 h 1530501"/>
              <a:gd name="connsiteX10" fmla="*/ 772911 w 1530501"/>
              <a:gd name="connsiteY10" fmla="*/ 1298514 h 1530501"/>
              <a:gd name="connsiteX11" fmla="*/ 540924 w 1530501"/>
              <a:gd name="connsiteY11" fmla="*/ 1298514 h 1530501"/>
              <a:gd name="connsiteX12" fmla="*/ 540924 w 1530501"/>
              <a:gd name="connsiteY12" fmla="*/ 1530501 h 1530501"/>
              <a:gd name="connsiteX13" fmla="*/ 0 w 1530501"/>
              <a:gd name="connsiteY13" fmla="*/ 1530501 h 1530501"/>
              <a:gd name="connsiteX14" fmla="*/ 0 w 1530501"/>
              <a:gd name="connsiteY14" fmla="*/ 1003644 h 1530501"/>
              <a:gd name="connsiteX15" fmla="*/ 231987 w 1530501"/>
              <a:gd name="connsiteY15" fmla="*/ 1003644 h 1530501"/>
              <a:gd name="connsiteX16" fmla="*/ 231987 w 1530501"/>
              <a:gd name="connsiteY16" fmla="*/ 771657 h 1530501"/>
              <a:gd name="connsiteX17" fmla="*/ 0 w 1530501"/>
              <a:gd name="connsiteY17" fmla="*/ 771657 h 1530501"/>
              <a:gd name="connsiteX18" fmla="*/ 0 w 1530501"/>
              <a:gd name="connsiteY18" fmla="*/ 244800 h 1530501"/>
              <a:gd name="connsiteX19" fmla="*/ 534517 w 1530501"/>
              <a:gd name="connsiteY19" fmla="*/ 244800 h 153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0501" h="1530501">
                <a:moveTo>
                  <a:pt x="534517" y="0"/>
                </a:moveTo>
                <a:lnTo>
                  <a:pt x="779317" y="0"/>
                </a:lnTo>
                <a:lnTo>
                  <a:pt x="779317" y="244800"/>
                </a:lnTo>
                <a:lnTo>
                  <a:pt x="1285701" y="244800"/>
                </a:lnTo>
                <a:lnTo>
                  <a:pt x="1285701" y="765250"/>
                </a:lnTo>
                <a:lnTo>
                  <a:pt x="1530501" y="765250"/>
                </a:lnTo>
                <a:lnTo>
                  <a:pt x="1530501" y="1010050"/>
                </a:lnTo>
                <a:lnTo>
                  <a:pt x="1285701" y="1010050"/>
                </a:lnTo>
                <a:lnTo>
                  <a:pt x="1285701" y="1530501"/>
                </a:lnTo>
                <a:lnTo>
                  <a:pt x="772911" y="1530501"/>
                </a:lnTo>
                <a:lnTo>
                  <a:pt x="772911" y="1298514"/>
                </a:lnTo>
                <a:lnTo>
                  <a:pt x="540924" y="1298514"/>
                </a:lnTo>
                <a:lnTo>
                  <a:pt x="540924" y="1530501"/>
                </a:lnTo>
                <a:lnTo>
                  <a:pt x="0" y="1530501"/>
                </a:lnTo>
                <a:lnTo>
                  <a:pt x="0" y="1003644"/>
                </a:lnTo>
                <a:lnTo>
                  <a:pt x="231987" y="1003644"/>
                </a:lnTo>
                <a:lnTo>
                  <a:pt x="231987" y="771657"/>
                </a:lnTo>
                <a:lnTo>
                  <a:pt x="0" y="771657"/>
                </a:lnTo>
                <a:lnTo>
                  <a:pt x="0" y="244800"/>
                </a:lnTo>
                <a:lnTo>
                  <a:pt x="534517" y="24480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75460" tIns="373576" rIns="475460" bIns="475460"/>
          <a:lstStyle/>
          <a:p>
            <a:pPr algn="r">
              <a:defRPr/>
            </a:pPr>
            <a:endParaRPr lang="sv-SE" sz="1321" dirty="0">
              <a:solidFill>
                <a:schemeClr val="tx1"/>
              </a:solidFill>
            </a:endParaRPr>
          </a:p>
          <a:p>
            <a:pPr algn="r">
              <a:defRPr/>
            </a:pPr>
            <a:r>
              <a:rPr lang="sv-SE" sz="1321" dirty="0">
                <a:solidFill>
                  <a:srgbClr val="000000"/>
                </a:solidFill>
              </a:rPr>
              <a:t>Användningen leder inte till allmänt negativa följder för människors hälsa eller miljön</a:t>
            </a:r>
            <a:endParaRPr lang="en-GB" sz="1321" dirty="0">
              <a:solidFill>
                <a:schemeClr val="tx1"/>
              </a:solidFill>
            </a:endParaRPr>
          </a:p>
        </p:txBody>
      </p:sp>
      <p:sp>
        <p:nvSpPr>
          <p:cNvPr id="13" name="Kombinationstegning 13">
            <a:extLst>
              <a:ext uri="{FF2B5EF4-FFF2-40B4-BE49-F238E27FC236}">
                <a16:creationId xmlns:a16="http://schemas.microsoft.com/office/drawing/2014/main" id="{5A122D25-CD0E-F34A-58CD-68B39C2B9FF4}"/>
              </a:ext>
            </a:extLst>
          </p:cNvPr>
          <p:cNvSpPr>
            <a:spLocks noChangeAspect="1"/>
          </p:cNvSpPr>
          <p:nvPr/>
        </p:nvSpPr>
        <p:spPr>
          <a:xfrm>
            <a:off x="3300398" y="323787"/>
            <a:ext cx="2164039" cy="2164039"/>
          </a:xfrm>
          <a:custGeom>
            <a:avLst/>
            <a:gdLst>
              <a:gd name="connsiteX0" fmla="*/ 534517 w 1530501"/>
              <a:gd name="connsiteY0" fmla="*/ 0 h 1530501"/>
              <a:gd name="connsiteX1" fmla="*/ 779317 w 1530501"/>
              <a:gd name="connsiteY1" fmla="*/ 0 h 1530501"/>
              <a:gd name="connsiteX2" fmla="*/ 779317 w 1530501"/>
              <a:gd name="connsiteY2" fmla="*/ 244800 h 1530501"/>
              <a:gd name="connsiteX3" fmla="*/ 1285701 w 1530501"/>
              <a:gd name="connsiteY3" fmla="*/ 244800 h 1530501"/>
              <a:gd name="connsiteX4" fmla="*/ 1285701 w 1530501"/>
              <a:gd name="connsiteY4" fmla="*/ 765250 h 1530501"/>
              <a:gd name="connsiteX5" fmla="*/ 1530501 w 1530501"/>
              <a:gd name="connsiteY5" fmla="*/ 765250 h 1530501"/>
              <a:gd name="connsiteX6" fmla="*/ 1530501 w 1530501"/>
              <a:gd name="connsiteY6" fmla="*/ 1010050 h 1530501"/>
              <a:gd name="connsiteX7" fmla="*/ 1285701 w 1530501"/>
              <a:gd name="connsiteY7" fmla="*/ 1010050 h 1530501"/>
              <a:gd name="connsiteX8" fmla="*/ 1285701 w 1530501"/>
              <a:gd name="connsiteY8" fmla="*/ 1530501 h 1530501"/>
              <a:gd name="connsiteX9" fmla="*/ 772911 w 1530501"/>
              <a:gd name="connsiteY9" fmla="*/ 1530501 h 1530501"/>
              <a:gd name="connsiteX10" fmla="*/ 772911 w 1530501"/>
              <a:gd name="connsiteY10" fmla="*/ 1298514 h 1530501"/>
              <a:gd name="connsiteX11" fmla="*/ 540924 w 1530501"/>
              <a:gd name="connsiteY11" fmla="*/ 1298514 h 1530501"/>
              <a:gd name="connsiteX12" fmla="*/ 540924 w 1530501"/>
              <a:gd name="connsiteY12" fmla="*/ 1530501 h 1530501"/>
              <a:gd name="connsiteX13" fmla="*/ 0 w 1530501"/>
              <a:gd name="connsiteY13" fmla="*/ 1530501 h 1530501"/>
              <a:gd name="connsiteX14" fmla="*/ 0 w 1530501"/>
              <a:gd name="connsiteY14" fmla="*/ 1003644 h 1530501"/>
              <a:gd name="connsiteX15" fmla="*/ 231987 w 1530501"/>
              <a:gd name="connsiteY15" fmla="*/ 1003644 h 1530501"/>
              <a:gd name="connsiteX16" fmla="*/ 231987 w 1530501"/>
              <a:gd name="connsiteY16" fmla="*/ 771657 h 1530501"/>
              <a:gd name="connsiteX17" fmla="*/ 0 w 1530501"/>
              <a:gd name="connsiteY17" fmla="*/ 771657 h 1530501"/>
              <a:gd name="connsiteX18" fmla="*/ 0 w 1530501"/>
              <a:gd name="connsiteY18" fmla="*/ 244800 h 1530501"/>
              <a:gd name="connsiteX19" fmla="*/ 534517 w 1530501"/>
              <a:gd name="connsiteY19" fmla="*/ 244800 h 153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0501" h="1530501">
                <a:moveTo>
                  <a:pt x="534517" y="0"/>
                </a:moveTo>
                <a:lnTo>
                  <a:pt x="779317" y="0"/>
                </a:lnTo>
                <a:lnTo>
                  <a:pt x="779317" y="244800"/>
                </a:lnTo>
                <a:lnTo>
                  <a:pt x="1285701" y="244800"/>
                </a:lnTo>
                <a:lnTo>
                  <a:pt x="1285701" y="765250"/>
                </a:lnTo>
                <a:lnTo>
                  <a:pt x="1530501" y="765250"/>
                </a:lnTo>
                <a:lnTo>
                  <a:pt x="1530501" y="1010050"/>
                </a:lnTo>
                <a:lnTo>
                  <a:pt x="1285701" y="1010050"/>
                </a:lnTo>
                <a:lnTo>
                  <a:pt x="1285701" y="1530501"/>
                </a:lnTo>
                <a:lnTo>
                  <a:pt x="772911" y="1530501"/>
                </a:lnTo>
                <a:lnTo>
                  <a:pt x="772911" y="1298514"/>
                </a:lnTo>
                <a:lnTo>
                  <a:pt x="540924" y="1298514"/>
                </a:lnTo>
                <a:lnTo>
                  <a:pt x="540924" y="1530501"/>
                </a:lnTo>
                <a:lnTo>
                  <a:pt x="0" y="1530501"/>
                </a:lnTo>
                <a:lnTo>
                  <a:pt x="0" y="1003644"/>
                </a:lnTo>
                <a:lnTo>
                  <a:pt x="231987" y="1003644"/>
                </a:lnTo>
                <a:lnTo>
                  <a:pt x="231987" y="771657"/>
                </a:lnTo>
                <a:lnTo>
                  <a:pt x="0" y="771657"/>
                </a:lnTo>
                <a:lnTo>
                  <a:pt x="0" y="244800"/>
                </a:lnTo>
                <a:lnTo>
                  <a:pt x="534517" y="24480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75460" tIns="373576" rIns="475460" bIns="475460"/>
          <a:lstStyle/>
          <a:p>
            <a:pPr algn="r">
              <a:defRPr/>
            </a:pPr>
            <a:r>
              <a:rPr lang="en-GB" sz="3774" dirty="0">
                <a:solidFill>
                  <a:srgbClr val="000000"/>
                </a:solidFill>
              </a:rPr>
              <a:t>1</a:t>
            </a:r>
            <a:br>
              <a:rPr lang="en-GB" sz="1509" dirty="0">
                <a:solidFill>
                  <a:schemeClr val="tx1"/>
                </a:solidFill>
              </a:rPr>
            </a:br>
            <a:r>
              <a:rPr lang="sv-SE" sz="1509" dirty="0">
                <a:solidFill>
                  <a:schemeClr val="tx1"/>
                </a:solidFill>
              </a:rPr>
              <a:t>Användning</a:t>
            </a:r>
            <a:r>
              <a:rPr lang="en-GB" sz="2264" dirty="0">
                <a:solidFill>
                  <a:schemeClr val="tx1"/>
                </a:solidFill>
              </a:rPr>
              <a:t> </a:t>
            </a:r>
          </a:p>
          <a:p>
            <a:pPr algn="r">
              <a:defRPr/>
            </a:pPr>
            <a:r>
              <a:rPr lang="en-GB" sz="943" dirty="0">
                <a:solidFill>
                  <a:schemeClr val="tx1"/>
                </a:solidFill>
              </a:rPr>
              <a:t> </a:t>
            </a:r>
          </a:p>
          <a:p>
            <a:pPr algn="r">
              <a:defRPr/>
            </a:pPr>
            <a:endParaRPr lang="en-GB" sz="3396" dirty="0">
              <a:solidFill>
                <a:schemeClr val="tx1"/>
              </a:solidFill>
            </a:endParaRPr>
          </a:p>
        </p:txBody>
      </p:sp>
      <p:sp>
        <p:nvSpPr>
          <p:cNvPr id="14" name="Kombinationstegning 14">
            <a:extLst>
              <a:ext uri="{FF2B5EF4-FFF2-40B4-BE49-F238E27FC236}">
                <a16:creationId xmlns:a16="http://schemas.microsoft.com/office/drawing/2014/main" id="{0D4EFBAB-0048-3999-8B9A-46D2B6C4B882}"/>
              </a:ext>
            </a:extLst>
          </p:cNvPr>
          <p:cNvSpPr>
            <a:spLocks noChangeAspect="1"/>
          </p:cNvSpPr>
          <p:nvPr/>
        </p:nvSpPr>
        <p:spPr>
          <a:xfrm>
            <a:off x="5115497" y="323787"/>
            <a:ext cx="2165536" cy="2164039"/>
          </a:xfrm>
          <a:custGeom>
            <a:avLst/>
            <a:gdLst>
              <a:gd name="connsiteX0" fmla="*/ 534517 w 1530501"/>
              <a:gd name="connsiteY0" fmla="*/ 0 h 1530501"/>
              <a:gd name="connsiteX1" fmla="*/ 779317 w 1530501"/>
              <a:gd name="connsiteY1" fmla="*/ 0 h 1530501"/>
              <a:gd name="connsiteX2" fmla="*/ 779317 w 1530501"/>
              <a:gd name="connsiteY2" fmla="*/ 244800 h 1530501"/>
              <a:gd name="connsiteX3" fmla="*/ 1285701 w 1530501"/>
              <a:gd name="connsiteY3" fmla="*/ 244800 h 1530501"/>
              <a:gd name="connsiteX4" fmla="*/ 1285701 w 1530501"/>
              <a:gd name="connsiteY4" fmla="*/ 765250 h 1530501"/>
              <a:gd name="connsiteX5" fmla="*/ 1530501 w 1530501"/>
              <a:gd name="connsiteY5" fmla="*/ 765250 h 1530501"/>
              <a:gd name="connsiteX6" fmla="*/ 1530501 w 1530501"/>
              <a:gd name="connsiteY6" fmla="*/ 1010050 h 1530501"/>
              <a:gd name="connsiteX7" fmla="*/ 1285701 w 1530501"/>
              <a:gd name="connsiteY7" fmla="*/ 1010050 h 1530501"/>
              <a:gd name="connsiteX8" fmla="*/ 1285701 w 1530501"/>
              <a:gd name="connsiteY8" fmla="*/ 1530501 h 1530501"/>
              <a:gd name="connsiteX9" fmla="*/ 772911 w 1530501"/>
              <a:gd name="connsiteY9" fmla="*/ 1530501 h 1530501"/>
              <a:gd name="connsiteX10" fmla="*/ 772911 w 1530501"/>
              <a:gd name="connsiteY10" fmla="*/ 1298514 h 1530501"/>
              <a:gd name="connsiteX11" fmla="*/ 540924 w 1530501"/>
              <a:gd name="connsiteY11" fmla="*/ 1298514 h 1530501"/>
              <a:gd name="connsiteX12" fmla="*/ 540924 w 1530501"/>
              <a:gd name="connsiteY12" fmla="*/ 1530501 h 1530501"/>
              <a:gd name="connsiteX13" fmla="*/ 0 w 1530501"/>
              <a:gd name="connsiteY13" fmla="*/ 1530501 h 1530501"/>
              <a:gd name="connsiteX14" fmla="*/ 0 w 1530501"/>
              <a:gd name="connsiteY14" fmla="*/ 1003644 h 1530501"/>
              <a:gd name="connsiteX15" fmla="*/ 231987 w 1530501"/>
              <a:gd name="connsiteY15" fmla="*/ 1003644 h 1530501"/>
              <a:gd name="connsiteX16" fmla="*/ 231987 w 1530501"/>
              <a:gd name="connsiteY16" fmla="*/ 771657 h 1530501"/>
              <a:gd name="connsiteX17" fmla="*/ 0 w 1530501"/>
              <a:gd name="connsiteY17" fmla="*/ 771657 h 1530501"/>
              <a:gd name="connsiteX18" fmla="*/ 0 w 1530501"/>
              <a:gd name="connsiteY18" fmla="*/ 244800 h 1530501"/>
              <a:gd name="connsiteX19" fmla="*/ 534517 w 1530501"/>
              <a:gd name="connsiteY19" fmla="*/ 244800 h 153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0501" h="1530501">
                <a:moveTo>
                  <a:pt x="534517" y="0"/>
                </a:moveTo>
                <a:lnTo>
                  <a:pt x="779317" y="0"/>
                </a:lnTo>
                <a:lnTo>
                  <a:pt x="779317" y="244800"/>
                </a:lnTo>
                <a:lnTo>
                  <a:pt x="1285701" y="244800"/>
                </a:lnTo>
                <a:lnTo>
                  <a:pt x="1285701" y="765250"/>
                </a:lnTo>
                <a:lnTo>
                  <a:pt x="1530501" y="765250"/>
                </a:lnTo>
                <a:lnTo>
                  <a:pt x="1530501" y="1010050"/>
                </a:lnTo>
                <a:lnTo>
                  <a:pt x="1285701" y="1010050"/>
                </a:lnTo>
                <a:lnTo>
                  <a:pt x="1285701" y="1530501"/>
                </a:lnTo>
                <a:lnTo>
                  <a:pt x="772911" y="1530501"/>
                </a:lnTo>
                <a:lnTo>
                  <a:pt x="772911" y="1298514"/>
                </a:lnTo>
                <a:lnTo>
                  <a:pt x="540924" y="1298514"/>
                </a:lnTo>
                <a:lnTo>
                  <a:pt x="540924" y="1530501"/>
                </a:lnTo>
                <a:lnTo>
                  <a:pt x="0" y="1530501"/>
                </a:lnTo>
                <a:lnTo>
                  <a:pt x="0" y="1003644"/>
                </a:lnTo>
                <a:lnTo>
                  <a:pt x="231987" y="1003644"/>
                </a:lnTo>
                <a:lnTo>
                  <a:pt x="231987" y="771657"/>
                </a:lnTo>
                <a:lnTo>
                  <a:pt x="0" y="771657"/>
                </a:lnTo>
                <a:lnTo>
                  <a:pt x="0" y="244800"/>
                </a:lnTo>
                <a:lnTo>
                  <a:pt x="534517" y="24480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75460" tIns="373576" rIns="475460" bIns="475460"/>
          <a:lstStyle/>
          <a:p>
            <a:pPr algn="r">
              <a:defRPr/>
            </a:pPr>
            <a:r>
              <a:rPr lang="en-GB" sz="3774" dirty="0">
                <a:solidFill>
                  <a:schemeClr val="tx1"/>
                </a:solidFill>
              </a:rPr>
              <a:t>2</a:t>
            </a:r>
            <a:br>
              <a:rPr lang="en-GB" sz="1509" dirty="0">
                <a:solidFill>
                  <a:schemeClr val="tx1"/>
                </a:solidFill>
              </a:rPr>
            </a:br>
            <a:r>
              <a:rPr lang="sv-SE" sz="1509" dirty="0">
                <a:solidFill>
                  <a:schemeClr val="tx1"/>
                </a:solidFill>
              </a:rPr>
              <a:t>Efterfrågan</a:t>
            </a:r>
          </a:p>
        </p:txBody>
      </p:sp>
      <p:sp>
        <p:nvSpPr>
          <p:cNvPr id="15" name="Kombinationstegning 15">
            <a:extLst>
              <a:ext uri="{FF2B5EF4-FFF2-40B4-BE49-F238E27FC236}">
                <a16:creationId xmlns:a16="http://schemas.microsoft.com/office/drawing/2014/main" id="{C6044FA1-678C-48FD-D467-759A2D926D74}"/>
              </a:ext>
            </a:extLst>
          </p:cNvPr>
          <p:cNvSpPr>
            <a:spLocks noChangeAspect="1"/>
          </p:cNvSpPr>
          <p:nvPr/>
        </p:nvSpPr>
        <p:spPr>
          <a:xfrm>
            <a:off x="6932092" y="323787"/>
            <a:ext cx="2165536" cy="2164039"/>
          </a:xfrm>
          <a:custGeom>
            <a:avLst/>
            <a:gdLst>
              <a:gd name="connsiteX0" fmla="*/ 534517 w 1530501"/>
              <a:gd name="connsiteY0" fmla="*/ 0 h 1530501"/>
              <a:gd name="connsiteX1" fmla="*/ 779317 w 1530501"/>
              <a:gd name="connsiteY1" fmla="*/ 0 h 1530501"/>
              <a:gd name="connsiteX2" fmla="*/ 779317 w 1530501"/>
              <a:gd name="connsiteY2" fmla="*/ 244800 h 1530501"/>
              <a:gd name="connsiteX3" fmla="*/ 1285701 w 1530501"/>
              <a:gd name="connsiteY3" fmla="*/ 244800 h 1530501"/>
              <a:gd name="connsiteX4" fmla="*/ 1285701 w 1530501"/>
              <a:gd name="connsiteY4" fmla="*/ 765250 h 1530501"/>
              <a:gd name="connsiteX5" fmla="*/ 1530501 w 1530501"/>
              <a:gd name="connsiteY5" fmla="*/ 765250 h 1530501"/>
              <a:gd name="connsiteX6" fmla="*/ 1530501 w 1530501"/>
              <a:gd name="connsiteY6" fmla="*/ 1010050 h 1530501"/>
              <a:gd name="connsiteX7" fmla="*/ 1285701 w 1530501"/>
              <a:gd name="connsiteY7" fmla="*/ 1010050 h 1530501"/>
              <a:gd name="connsiteX8" fmla="*/ 1285701 w 1530501"/>
              <a:gd name="connsiteY8" fmla="*/ 1530501 h 1530501"/>
              <a:gd name="connsiteX9" fmla="*/ 772911 w 1530501"/>
              <a:gd name="connsiteY9" fmla="*/ 1530501 h 1530501"/>
              <a:gd name="connsiteX10" fmla="*/ 772911 w 1530501"/>
              <a:gd name="connsiteY10" fmla="*/ 1298514 h 1530501"/>
              <a:gd name="connsiteX11" fmla="*/ 540924 w 1530501"/>
              <a:gd name="connsiteY11" fmla="*/ 1298514 h 1530501"/>
              <a:gd name="connsiteX12" fmla="*/ 540924 w 1530501"/>
              <a:gd name="connsiteY12" fmla="*/ 1530501 h 1530501"/>
              <a:gd name="connsiteX13" fmla="*/ 0 w 1530501"/>
              <a:gd name="connsiteY13" fmla="*/ 1530501 h 1530501"/>
              <a:gd name="connsiteX14" fmla="*/ 0 w 1530501"/>
              <a:gd name="connsiteY14" fmla="*/ 1003644 h 1530501"/>
              <a:gd name="connsiteX15" fmla="*/ 231987 w 1530501"/>
              <a:gd name="connsiteY15" fmla="*/ 1003644 h 1530501"/>
              <a:gd name="connsiteX16" fmla="*/ 231987 w 1530501"/>
              <a:gd name="connsiteY16" fmla="*/ 771657 h 1530501"/>
              <a:gd name="connsiteX17" fmla="*/ 0 w 1530501"/>
              <a:gd name="connsiteY17" fmla="*/ 771657 h 1530501"/>
              <a:gd name="connsiteX18" fmla="*/ 0 w 1530501"/>
              <a:gd name="connsiteY18" fmla="*/ 244800 h 1530501"/>
              <a:gd name="connsiteX19" fmla="*/ 534517 w 1530501"/>
              <a:gd name="connsiteY19" fmla="*/ 244800 h 153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0501" h="1530501">
                <a:moveTo>
                  <a:pt x="534517" y="0"/>
                </a:moveTo>
                <a:lnTo>
                  <a:pt x="779317" y="0"/>
                </a:lnTo>
                <a:lnTo>
                  <a:pt x="779317" y="244800"/>
                </a:lnTo>
                <a:lnTo>
                  <a:pt x="1285701" y="244800"/>
                </a:lnTo>
                <a:lnTo>
                  <a:pt x="1285701" y="765250"/>
                </a:lnTo>
                <a:lnTo>
                  <a:pt x="1530501" y="765250"/>
                </a:lnTo>
                <a:lnTo>
                  <a:pt x="1530501" y="1010050"/>
                </a:lnTo>
                <a:lnTo>
                  <a:pt x="1285701" y="1010050"/>
                </a:lnTo>
                <a:lnTo>
                  <a:pt x="1285701" y="1530501"/>
                </a:lnTo>
                <a:lnTo>
                  <a:pt x="772911" y="1530501"/>
                </a:lnTo>
                <a:lnTo>
                  <a:pt x="772911" y="1298514"/>
                </a:lnTo>
                <a:lnTo>
                  <a:pt x="540924" y="1298514"/>
                </a:lnTo>
                <a:lnTo>
                  <a:pt x="540924" y="1530501"/>
                </a:lnTo>
                <a:lnTo>
                  <a:pt x="0" y="1530501"/>
                </a:lnTo>
                <a:lnTo>
                  <a:pt x="0" y="1003644"/>
                </a:lnTo>
                <a:lnTo>
                  <a:pt x="231987" y="1003644"/>
                </a:lnTo>
                <a:lnTo>
                  <a:pt x="231987" y="771657"/>
                </a:lnTo>
                <a:lnTo>
                  <a:pt x="0" y="771657"/>
                </a:lnTo>
                <a:lnTo>
                  <a:pt x="0" y="244800"/>
                </a:lnTo>
                <a:lnTo>
                  <a:pt x="534517" y="24480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75460" tIns="373576" rIns="475460" bIns="475460"/>
          <a:lstStyle/>
          <a:p>
            <a:pPr algn="r">
              <a:defRPr/>
            </a:pPr>
            <a:r>
              <a:rPr lang="sv-SE" sz="3774" dirty="0">
                <a:solidFill>
                  <a:schemeClr val="tx1"/>
                </a:solidFill>
              </a:rPr>
              <a:t>3</a:t>
            </a:r>
            <a:br>
              <a:rPr lang="en-GB" sz="3396" dirty="0">
                <a:solidFill>
                  <a:schemeClr val="tx1"/>
                </a:solidFill>
              </a:rPr>
            </a:br>
            <a:r>
              <a:rPr lang="sv-SE" sz="1509" dirty="0">
                <a:solidFill>
                  <a:schemeClr val="tx1"/>
                </a:solidFill>
              </a:rPr>
              <a:t>Tillämpbara lagkrav </a:t>
            </a:r>
            <a:endParaRPr lang="sv-SE" sz="943" dirty="0">
              <a:solidFill>
                <a:schemeClr val="tx1"/>
              </a:solidFill>
            </a:endParaRPr>
          </a:p>
          <a:p>
            <a:pPr algn="r">
              <a:defRPr/>
            </a:pPr>
            <a:endParaRPr lang="en-GB" sz="3396" dirty="0">
              <a:solidFill>
                <a:schemeClr val="tx1"/>
              </a:solidFill>
            </a:endParaRPr>
          </a:p>
        </p:txBody>
      </p:sp>
      <p:sp>
        <p:nvSpPr>
          <p:cNvPr id="16" name="Kombinationstegning 16">
            <a:extLst>
              <a:ext uri="{FF2B5EF4-FFF2-40B4-BE49-F238E27FC236}">
                <a16:creationId xmlns:a16="http://schemas.microsoft.com/office/drawing/2014/main" id="{214F952E-4ED6-6F69-C450-74C33BFA247E}"/>
              </a:ext>
            </a:extLst>
          </p:cNvPr>
          <p:cNvSpPr>
            <a:spLocks noChangeAspect="1"/>
          </p:cNvSpPr>
          <p:nvPr/>
        </p:nvSpPr>
        <p:spPr>
          <a:xfrm>
            <a:off x="8748684" y="323787"/>
            <a:ext cx="2164039" cy="2164039"/>
          </a:xfrm>
          <a:custGeom>
            <a:avLst/>
            <a:gdLst>
              <a:gd name="connsiteX0" fmla="*/ 534517 w 1530501"/>
              <a:gd name="connsiteY0" fmla="*/ 0 h 1530501"/>
              <a:gd name="connsiteX1" fmla="*/ 779317 w 1530501"/>
              <a:gd name="connsiteY1" fmla="*/ 0 h 1530501"/>
              <a:gd name="connsiteX2" fmla="*/ 779317 w 1530501"/>
              <a:gd name="connsiteY2" fmla="*/ 244800 h 1530501"/>
              <a:gd name="connsiteX3" fmla="*/ 1285701 w 1530501"/>
              <a:gd name="connsiteY3" fmla="*/ 244800 h 1530501"/>
              <a:gd name="connsiteX4" fmla="*/ 1285701 w 1530501"/>
              <a:gd name="connsiteY4" fmla="*/ 765250 h 1530501"/>
              <a:gd name="connsiteX5" fmla="*/ 1530501 w 1530501"/>
              <a:gd name="connsiteY5" fmla="*/ 765250 h 1530501"/>
              <a:gd name="connsiteX6" fmla="*/ 1530501 w 1530501"/>
              <a:gd name="connsiteY6" fmla="*/ 1010050 h 1530501"/>
              <a:gd name="connsiteX7" fmla="*/ 1285701 w 1530501"/>
              <a:gd name="connsiteY7" fmla="*/ 1010050 h 1530501"/>
              <a:gd name="connsiteX8" fmla="*/ 1285701 w 1530501"/>
              <a:gd name="connsiteY8" fmla="*/ 1530501 h 1530501"/>
              <a:gd name="connsiteX9" fmla="*/ 772911 w 1530501"/>
              <a:gd name="connsiteY9" fmla="*/ 1530501 h 1530501"/>
              <a:gd name="connsiteX10" fmla="*/ 772911 w 1530501"/>
              <a:gd name="connsiteY10" fmla="*/ 1298514 h 1530501"/>
              <a:gd name="connsiteX11" fmla="*/ 540924 w 1530501"/>
              <a:gd name="connsiteY11" fmla="*/ 1298514 h 1530501"/>
              <a:gd name="connsiteX12" fmla="*/ 540924 w 1530501"/>
              <a:gd name="connsiteY12" fmla="*/ 1530501 h 1530501"/>
              <a:gd name="connsiteX13" fmla="*/ 0 w 1530501"/>
              <a:gd name="connsiteY13" fmla="*/ 1530501 h 1530501"/>
              <a:gd name="connsiteX14" fmla="*/ 0 w 1530501"/>
              <a:gd name="connsiteY14" fmla="*/ 1003644 h 1530501"/>
              <a:gd name="connsiteX15" fmla="*/ 231987 w 1530501"/>
              <a:gd name="connsiteY15" fmla="*/ 1003644 h 1530501"/>
              <a:gd name="connsiteX16" fmla="*/ 231987 w 1530501"/>
              <a:gd name="connsiteY16" fmla="*/ 771657 h 1530501"/>
              <a:gd name="connsiteX17" fmla="*/ 0 w 1530501"/>
              <a:gd name="connsiteY17" fmla="*/ 771657 h 1530501"/>
              <a:gd name="connsiteX18" fmla="*/ 0 w 1530501"/>
              <a:gd name="connsiteY18" fmla="*/ 244800 h 1530501"/>
              <a:gd name="connsiteX19" fmla="*/ 534517 w 1530501"/>
              <a:gd name="connsiteY19" fmla="*/ 244800 h 153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0501" h="1530501">
                <a:moveTo>
                  <a:pt x="534517" y="0"/>
                </a:moveTo>
                <a:lnTo>
                  <a:pt x="779317" y="0"/>
                </a:lnTo>
                <a:lnTo>
                  <a:pt x="779317" y="244800"/>
                </a:lnTo>
                <a:lnTo>
                  <a:pt x="1285701" y="244800"/>
                </a:lnTo>
                <a:lnTo>
                  <a:pt x="1285701" y="765250"/>
                </a:lnTo>
                <a:lnTo>
                  <a:pt x="1530501" y="765250"/>
                </a:lnTo>
                <a:lnTo>
                  <a:pt x="1530501" y="1010050"/>
                </a:lnTo>
                <a:lnTo>
                  <a:pt x="1285701" y="1010050"/>
                </a:lnTo>
                <a:lnTo>
                  <a:pt x="1285701" y="1530501"/>
                </a:lnTo>
                <a:lnTo>
                  <a:pt x="772911" y="1530501"/>
                </a:lnTo>
                <a:lnTo>
                  <a:pt x="772911" y="1298514"/>
                </a:lnTo>
                <a:lnTo>
                  <a:pt x="540924" y="1298514"/>
                </a:lnTo>
                <a:lnTo>
                  <a:pt x="540924" y="1530501"/>
                </a:lnTo>
                <a:lnTo>
                  <a:pt x="0" y="1530501"/>
                </a:lnTo>
                <a:lnTo>
                  <a:pt x="0" y="1003644"/>
                </a:lnTo>
                <a:lnTo>
                  <a:pt x="231987" y="1003644"/>
                </a:lnTo>
                <a:lnTo>
                  <a:pt x="231987" y="771657"/>
                </a:lnTo>
                <a:lnTo>
                  <a:pt x="0" y="771657"/>
                </a:lnTo>
                <a:lnTo>
                  <a:pt x="0" y="244800"/>
                </a:lnTo>
                <a:lnTo>
                  <a:pt x="534517" y="24480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75460" tIns="373576" rIns="475460" bIns="475460"/>
          <a:lstStyle/>
          <a:p>
            <a:pPr algn="r">
              <a:defRPr/>
            </a:pPr>
            <a:r>
              <a:rPr lang="sv-SE" sz="3774" dirty="0">
                <a:solidFill>
                  <a:schemeClr val="tx1"/>
                </a:solidFill>
              </a:rPr>
              <a:t>4</a:t>
            </a:r>
            <a:br>
              <a:rPr lang="en-GB" sz="3396" dirty="0">
                <a:solidFill>
                  <a:schemeClr val="tx1"/>
                </a:solidFill>
              </a:rPr>
            </a:br>
            <a:r>
              <a:rPr lang="sv-SE" sz="1509" dirty="0">
                <a:solidFill>
                  <a:schemeClr val="tx1"/>
                </a:solidFill>
              </a:rPr>
              <a:t>Påverkan på hälsa och miljö</a:t>
            </a:r>
            <a:endParaRPr lang="sv-SE" sz="3396" dirty="0">
              <a:solidFill>
                <a:schemeClr val="tx1"/>
              </a:solidFill>
            </a:endParaRPr>
          </a:p>
        </p:txBody>
      </p:sp>
      <p:sp>
        <p:nvSpPr>
          <p:cNvPr id="18" name="textruta 17">
            <a:extLst>
              <a:ext uri="{FF2B5EF4-FFF2-40B4-BE49-F238E27FC236}">
                <a16:creationId xmlns:a16="http://schemas.microsoft.com/office/drawing/2014/main" id="{7A4DDEAB-849B-EC40-FE05-FE396F3E0B2F}"/>
              </a:ext>
            </a:extLst>
          </p:cNvPr>
          <p:cNvSpPr txBox="1"/>
          <p:nvPr/>
        </p:nvSpPr>
        <p:spPr>
          <a:xfrm>
            <a:off x="2969430" y="4469158"/>
            <a:ext cx="2165536" cy="1596447"/>
          </a:xfrm>
          <a:prstGeom prst="rect">
            <a:avLst/>
          </a:prstGeom>
          <a:noFill/>
        </p:spPr>
        <p:txBody>
          <a:bodyPr wrap="square" lIns="0" tIns="0" rIns="0" bIns="0">
            <a:spAutoFit/>
          </a:bodyPr>
          <a:lstStyle/>
          <a:p>
            <a:pPr>
              <a:defRPr/>
            </a:pPr>
            <a:r>
              <a:rPr lang="sv-SE" sz="1038" dirty="0"/>
              <a:t>Undersök avfallsströmmens karaktär och ändamål (se kap 3.3 och 5.3) </a:t>
            </a:r>
          </a:p>
          <a:p>
            <a:pPr>
              <a:defRPr/>
            </a:pPr>
            <a:endParaRPr lang="sv-SE" sz="1038" dirty="0"/>
          </a:p>
          <a:p>
            <a:pPr>
              <a:defRPr/>
            </a:pPr>
            <a:r>
              <a:rPr lang="sv-SE" sz="1038" dirty="0"/>
              <a:t>Exempel på underlag: </a:t>
            </a:r>
          </a:p>
          <a:p>
            <a:pPr>
              <a:defRPr/>
            </a:pPr>
            <a:endParaRPr lang="sv-SE" sz="1038" dirty="0"/>
          </a:p>
          <a:p>
            <a:pPr marL="269577" indent="-269577">
              <a:buFont typeface="Arial" panose="020B0604020202020204" pitchFamily="34" charset="0"/>
              <a:buChar char="•"/>
              <a:defRPr/>
            </a:pPr>
            <a:r>
              <a:rPr lang="sv-SE" sz="1038" dirty="0"/>
              <a:t>Provtagning och materialanalys </a:t>
            </a:r>
          </a:p>
          <a:p>
            <a:pPr marL="269577" indent="-269577">
              <a:buFont typeface="Arial" panose="020B0604020202020204" pitchFamily="34" charset="0"/>
              <a:buChar char="•"/>
              <a:defRPr/>
            </a:pPr>
            <a:r>
              <a:rPr lang="sv-SE" sz="1038" dirty="0"/>
              <a:t>Utveckla en processkarta för återvinningsprocessen</a:t>
            </a:r>
          </a:p>
          <a:p>
            <a:pPr marL="269577" indent="-269577">
              <a:buFont typeface="Arial" panose="020B0604020202020204" pitchFamily="34" charset="0"/>
              <a:buChar char="•"/>
              <a:defRPr/>
            </a:pPr>
            <a:r>
              <a:rPr lang="sv-SE" sz="1038" dirty="0"/>
              <a:t>Ta fram en produktionslinje</a:t>
            </a:r>
          </a:p>
          <a:p>
            <a:pPr marL="269577" indent="-269577">
              <a:buFont typeface="Arial" panose="020B0604020202020204" pitchFamily="34" charset="0"/>
              <a:buChar char="•"/>
              <a:defRPr/>
            </a:pPr>
            <a:r>
              <a:rPr lang="sv-SE" sz="1038" dirty="0"/>
              <a:t>Beskriv bearbetning av materialet </a:t>
            </a:r>
          </a:p>
        </p:txBody>
      </p:sp>
      <p:sp>
        <p:nvSpPr>
          <p:cNvPr id="19" name="textruta 18">
            <a:extLst>
              <a:ext uri="{FF2B5EF4-FFF2-40B4-BE49-F238E27FC236}">
                <a16:creationId xmlns:a16="http://schemas.microsoft.com/office/drawing/2014/main" id="{E2A80D4E-1D23-AB4A-C7BB-4CF8F8656F3E}"/>
              </a:ext>
            </a:extLst>
          </p:cNvPr>
          <p:cNvSpPr txBox="1"/>
          <p:nvPr/>
        </p:nvSpPr>
        <p:spPr>
          <a:xfrm>
            <a:off x="5215835" y="4469157"/>
            <a:ext cx="1665336" cy="1916934"/>
          </a:xfrm>
          <a:prstGeom prst="rect">
            <a:avLst/>
          </a:prstGeom>
          <a:noFill/>
        </p:spPr>
        <p:txBody>
          <a:bodyPr wrap="square" lIns="0" tIns="0" rIns="0" bIns="0">
            <a:spAutoFit/>
          </a:bodyPr>
          <a:lstStyle/>
          <a:p>
            <a:pPr>
              <a:defRPr/>
            </a:pPr>
            <a:r>
              <a:rPr lang="sv-SE" sz="1038" dirty="0"/>
              <a:t>Undersök vilken efterfrågan och marknad som finns (se kap 3.4 och kap. 5.4) </a:t>
            </a:r>
          </a:p>
          <a:p>
            <a:pPr>
              <a:defRPr/>
            </a:pPr>
            <a:endParaRPr lang="sv-SE" sz="1038" dirty="0"/>
          </a:p>
          <a:p>
            <a:pPr>
              <a:defRPr/>
            </a:pPr>
            <a:r>
              <a:rPr lang="sv-SE" sz="1038" dirty="0"/>
              <a:t>Exempel på underlag: </a:t>
            </a:r>
            <a:br>
              <a:rPr lang="sv-SE" sz="1038" dirty="0"/>
            </a:br>
            <a:endParaRPr lang="sv-SE" sz="1038" dirty="0"/>
          </a:p>
          <a:p>
            <a:pPr marL="269577" indent="-269577">
              <a:buFont typeface="Arial" panose="020B0604020202020204" pitchFamily="34" charset="0"/>
              <a:buChar char="•"/>
              <a:defRPr/>
            </a:pPr>
            <a:r>
              <a:rPr lang="sv-SE" sz="1038" dirty="0"/>
              <a:t>Genomför en marknadsanalys </a:t>
            </a:r>
          </a:p>
          <a:p>
            <a:pPr marL="269577" indent="-269577">
              <a:buFont typeface="Arial" panose="020B0604020202020204" pitchFamily="34" charset="0"/>
              <a:buChar char="•"/>
              <a:defRPr/>
            </a:pPr>
            <a:r>
              <a:rPr lang="sv-SE" sz="1038" dirty="0"/>
              <a:t>Skriv en affärsplan </a:t>
            </a:r>
          </a:p>
          <a:p>
            <a:pPr marL="269577" indent="-269577">
              <a:buFont typeface="Arial" panose="020B0604020202020204" pitchFamily="34" charset="0"/>
              <a:buChar char="•"/>
              <a:defRPr/>
            </a:pPr>
            <a:r>
              <a:rPr lang="sv-SE" sz="1038" dirty="0"/>
              <a:t>Kartlägg intressenter och partners </a:t>
            </a:r>
          </a:p>
          <a:p>
            <a:pPr>
              <a:defRPr/>
            </a:pPr>
            <a:endParaRPr lang="sv-SE" sz="1038" dirty="0"/>
          </a:p>
        </p:txBody>
      </p:sp>
      <p:sp>
        <p:nvSpPr>
          <p:cNvPr id="20" name="textruta 19">
            <a:extLst>
              <a:ext uri="{FF2B5EF4-FFF2-40B4-BE49-F238E27FC236}">
                <a16:creationId xmlns:a16="http://schemas.microsoft.com/office/drawing/2014/main" id="{CD22EDA2-429D-3D6F-E717-128270211BBE}"/>
              </a:ext>
            </a:extLst>
          </p:cNvPr>
          <p:cNvSpPr txBox="1"/>
          <p:nvPr/>
        </p:nvSpPr>
        <p:spPr>
          <a:xfrm>
            <a:off x="6986004" y="4472152"/>
            <a:ext cx="1665336" cy="1916934"/>
          </a:xfrm>
          <a:prstGeom prst="rect">
            <a:avLst/>
          </a:prstGeom>
          <a:noFill/>
        </p:spPr>
        <p:txBody>
          <a:bodyPr wrap="square" lIns="0" tIns="0" rIns="0" bIns="0">
            <a:spAutoFit/>
          </a:bodyPr>
          <a:lstStyle/>
          <a:p>
            <a:pPr>
              <a:defRPr/>
            </a:pPr>
            <a:r>
              <a:rPr lang="sv-SE" sz="1038" dirty="0"/>
              <a:t>Undersök vilken lagstiftning som skall uppfyllas (se kap 3.5 och 5.5)</a:t>
            </a:r>
          </a:p>
          <a:p>
            <a:pPr>
              <a:defRPr/>
            </a:pPr>
            <a:endParaRPr lang="sv-SE" sz="1038" dirty="0"/>
          </a:p>
          <a:p>
            <a:pPr>
              <a:defRPr/>
            </a:pPr>
            <a:r>
              <a:rPr lang="sv-SE" sz="1038" dirty="0"/>
              <a:t>Exempel på underlag: </a:t>
            </a:r>
          </a:p>
          <a:p>
            <a:pPr>
              <a:defRPr/>
            </a:pPr>
            <a:endParaRPr lang="sv-SE" sz="1038" dirty="0"/>
          </a:p>
          <a:p>
            <a:pPr marL="269577" indent="-269577">
              <a:buFont typeface="Arial" panose="020B0604020202020204" pitchFamily="34" charset="0"/>
              <a:buChar char="•"/>
              <a:defRPr/>
            </a:pPr>
            <a:r>
              <a:rPr lang="sv-SE" sz="1038" dirty="0"/>
              <a:t>Utred hur produkten påverkas av avfallsförordningen</a:t>
            </a:r>
          </a:p>
          <a:p>
            <a:pPr marL="269577" indent="-269577">
              <a:buFont typeface="Arial" panose="020B0604020202020204" pitchFamily="34" charset="0"/>
              <a:buChar char="•"/>
              <a:defRPr/>
            </a:pPr>
            <a:r>
              <a:rPr lang="sv-SE" sz="1038" dirty="0"/>
              <a:t>Utred hur produkten påverkas av produkt- och kemikalielagstiftningen</a:t>
            </a:r>
          </a:p>
        </p:txBody>
      </p:sp>
      <p:sp>
        <p:nvSpPr>
          <p:cNvPr id="21" name="textruta 20">
            <a:extLst>
              <a:ext uri="{FF2B5EF4-FFF2-40B4-BE49-F238E27FC236}">
                <a16:creationId xmlns:a16="http://schemas.microsoft.com/office/drawing/2014/main" id="{A5D90ED8-7BBC-E1F5-A753-4F14F8FA46E1}"/>
              </a:ext>
            </a:extLst>
          </p:cNvPr>
          <p:cNvSpPr txBox="1"/>
          <p:nvPr/>
        </p:nvSpPr>
        <p:spPr>
          <a:xfrm>
            <a:off x="8837044" y="4469157"/>
            <a:ext cx="2378196" cy="1916934"/>
          </a:xfrm>
          <a:prstGeom prst="rect">
            <a:avLst/>
          </a:prstGeom>
          <a:noFill/>
        </p:spPr>
        <p:txBody>
          <a:bodyPr wrap="square" lIns="0" tIns="0" rIns="0" bIns="0">
            <a:spAutoFit/>
          </a:bodyPr>
          <a:lstStyle/>
          <a:p>
            <a:pPr>
              <a:defRPr/>
            </a:pPr>
            <a:r>
              <a:rPr lang="sv-SE" sz="1038" dirty="0"/>
              <a:t>Undersök att användningen inte bidrar till negativa följder samt är trygg att använda (se kap 3.6 och 5.6) </a:t>
            </a:r>
          </a:p>
          <a:p>
            <a:pPr>
              <a:defRPr/>
            </a:pPr>
            <a:endParaRPr lang="sv-SE" sz="1038" dirty="0"/>
          </a:p>
          <a:p>
            <a:pPr>
              <a:defRPr/>
            </a:pPr>
            <a:r>
              <a:rPr lang="sv-SE" sz="1038" dirty="0"/>
              <a:t>Exempel på underlag: </a:t>
            </a:r>
          </a:p>
          <a:p>
            <a:pPr>
              <a:defRPr/>
            </a:pPr>
            <a:endParaRPr lang="sv-SE" sz="1038" dirty="0"/>
          </a:p>
          <a:p>
            <a:pPr marL="269577" indent="-269577">
              <a:buFont typeface="Arial" panose="020B0604020202020204" pitchFamily="34" charset="0"/>
              <a:buChar char="•"/>
              <a:defRPr/>
            </a:pPr>
            <a:r>
              <a:rPr lang="sv-SE" sz="1038" dirty="0"/>
              <a:t>Utred att produkten inte har farliga egenskaper för människors hälsa och miljön</a:t>
            </a:r>
          </a:p>
          <a:p>
            <a:pPr marL="269577" indent="-269577">
              <a:buFont typeface="Arial" panose="020B0604020202020204" pitchFamily="34" charset="0"/>
              <a:buChar char="•"/>
              <a:defRPr/>
            </a:pPr>
            <a:r>
              <a:rPr lang="sv-SE" sz="1038" dirty="0"/>
              <a:t>Säkerställ att användningen av produkten inte utgör fara för människors hälsa och miljö</a:t>
            </a:r>
          </a:p>
        </p:txBody>
      </p:sp>
      <p:cxnSp>
        <p:nvCxnSpPr>
          <p:cNvPr id="6" name="Rak koppling 5">
            <a:extLst>
              <a:ext uri="{FF2B5EF4-FFF2-40B4-BE49-F238E27FC236}">
                <a16:creationId xmlns:a16="http://schemas.microsoft.com/office/drawing/2014/main" id="{B549E061-1A98-937E-3643-94BBCDF3BFBB}"/>
              </a:ext>
            </a:extLst>
          </p:cNvPr>
          <p:cNvCxnSpPr>
            <a:cxnSpLocks/>
            <a:stCxn id="8" idx="12"/>
          </p:cNvCxnSpPr>
          <p:nvPr/>
        </p:nvCxnSpPr>
        <p:spPr>
          <a:xfrm flipH="1">
            <a:off x="2816674" y="4281957"/>
            <a:ext cx="12490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7" name="Rak koppling 16">
            <a:extLst>
              <a:ext uri="{FF2B5EF4-FFF2-40B4-BE49-F238E27FC236}">
                <a16:creationId xmlns:a16="http://schemas.microsoft.com/office/drawing/2014/main" id="{DD6F51F0-C8FF-B5CA-BD8B-181A0215F5E1}"/>
              </a:ext>
            </a:extLst>
          </p:cNvPr>
          <p:cNvCxnSpPr>
            <a:cxnSpLocks/>
            <a:stCxn id="8" idx="12"/>
            <a:endCxn id="8" idx="11"/>
          </p:cNvCxnSpPr>
          <p:nvPr/>
        </p:nvCxnSpPr>
        <p:spPr>
          <a:xfrm flipV="1">
            <a:off x="4065675" y="3953982"/>
            <a:ext cx="0" cy="327976"/>
          </a:xfrm>
          <a:prstGeom prst="line">
            <a:avLst/>
          </a:prstGeom>
        </p:spPr>
        <p:style>
          <a:lnRef idx="1">
            <a:schemeClr val="accent3"/>
          </a:lnRef>
          <a:fillRef idx="0">
            <a:schemeClr val="accent3"/>
          </a:fillRef>
          <a:effectRef idx="0">
            <a:schemeClr val="accent3"/>
          </a:effectRef>
          <a:fontRef idx="minor">
            <a:schemeClr val="tx1"/>
          </a:fontRef>
        </p:style>
      </p:cxnSp>
      <p:cxnSp>
        <p:nvCxnSpPr>
          <p:cNvPr id="22" name="Rak koppling 21">
            <a:extLst>
              <a:ext uri="{FF2B5EF4-FFF2-40B4-BE49-F238E27FC236}">
                <a16:creationId xmlns:a16="http://schemas.microsoft.com/office/drawing/2014/main" id="{72FFFB7E-1FE3-F197-2B34-952D3267A261}"/>
              </a:ext>
            </a:extLst>
          </p:cNvPr>
          <p:cNvCxnSpPr>
            <a:cxnSpLocks/>
            <a:stCxn id="8" idx="10"/>
            <a:endCxn id="8" idx="11"/>
          </p:cNvCxnSpPr>
          <p:nvPr/>
        </p:nvCxnSpPr>
        <p:spPr>
          <a:xfrm flipH="1">
            <a:off x="4065675" y="3953981"/>
            <a:ext cx="327975"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8" name="Rak koppling 27">
            <a:extLst>
              <a:ext uri="{FF2B5EF4-FFF2-40B4-BE49-F238E27FC236}">
                <a16:creationId xmlns:a16="http://schemas.microsoft.com/office/drawing/2014/main" id="{BABF2B94-FD85-279E-4A9D-9681091C5A94}"/>
              </a:ext>
            </a:extLst>
          </p:cNvPr>
          <p:cNvCxnSpPr>
            <a:cxnSpLocks/>
            <a:stCxn id="8" idx="9"/>
            <a:endCxn id="8" idx="10"/>
          </p:cNvCxnSpPr>
          <p:nvPr/>
        </p:nvCxnSpPr>
        <p:spPr>
          <a:xfrm flipV="1">
            <a:off x="4393650" y="3953982"/>
            <a:ext cx="0" cy="327976"/>
          </a:xfrm>
          <a:prstGeom prst="line">
            <a:avLst/>
          </a:prstGeom>
        </p:spPr>
        <p:style>
          <a:lnRef idx="1">
            <a:schemeClr val="accent3"/>
          </a:lnRef>
          <a:fillRef idx="0">
            <a:schemeClr val="accent3"/>
          </a:fillRef>
          <a:effectRef idx="0">
            <a:schemeClr val="accent3"/>
          </a:effectRef>
          <a:fontRef idx="minor">
            <a:schemeClr val="tx1"/>
          </a:fontRef>
        </p:style>
      </p:cxnSp>
      <p:cxnSp>
        <p:nvCxnSpPr>
          <p:cNvPr id="31" name="Rak koppling 30">
            <a:extLst>
              <a:ext uri="{FF2B5EF4-FFF2-40B4-BE49-F238E27FC236}">
                <a16:creationId xmlns:a16="http://schemas.microsoft.com/office/drawing/2014/main" id="{5D203374-29DB-1328-78AB-86DD3C9F23B7}"/>
              </a:ext>
            </a:extLst>
          </p:cNvPr>
          <p:cNvCxnSpPr>
            <a:cxnSpLocks/>
            <a:stCxn id="9" idx="13"/>
            <a:endCxn id="8" idx="9"/>
          </p:cNvCxnSpPr>
          <p:nvPr/>
        </p:nvCxnSpPr>
        <p:spPr>
          <a:xfrm flipH="1">
            <a:off x="4393651" y="4281957"/>
            <a:ext cx="721845"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4" name="Rak koppling 33">
            <a:extLst>
              <a:ext uri="{FF2B5EF4-FFF2-40B4-BE49-F238E27FC236}">
                <a16:creationId xmlns:a16="http://schemas.microsoft.com/office/drawing/2014/main" id="{06FE953D-7931-7303-5190-B1897CDCBD39}"/>
              </a:ext>
            </a:extLst>
          </p:cNvPr>
          <p:cNvCxnSpPr>
            <a:cxnSpLocks/>
            <a:stCxn id="8" idx="8"/>
          </p:cNvCxnSpPr>
          <p:nvPr/>
        </p:nvCxnSpPr>
        <p:spPr>
          <a:xfrm flipH="1">
            <a:off x="5111004" y="4281958"/>
            <a:ext cx="7488" cy="2291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37" name="Rak koppling 36">
            <a:extLst>
              <a:ext uri="{FF2B5EF4-FFF2-40B4-BE49-F238E27FC236}">
                <a16:creationId xmlns:a16="http://schemas.microsoft.com/office/drawing/2014/main" id="{7D31F5D4-3C4E-1DBD-5B08-D3093C9825A0}"/>
              </a:ext>
            </a:extLst>
          </p:cNvPr>
          <p:cNvCxnSpPr>
            <a:cxnSpLocks/>
          </p:cNvCxnSpPr>
          <p:nvPr/>
        </p:nvCxnSpPr>
        <p:spPr>
          <a:xfrm flipH="1">
            <a:off x="2798701" y="4281958"/>
            <a:ext cx="17971" cy="2291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41" name="Rak koppling 40">
            <a:extLst>
              <a:ext uri="{FF2B5EF4-FFF2-40B4-BE49-F238E27FC236}">
                <a16:creationId xmlns:a16="http://schemas.microsoft.com/office/drawing/2014/main" id="{A6DC3C92-99B6-EC74-4380-986AA9DE673B}"/>
              </a:ext>
            </a:extLst>
          </p:cNvPr>
          <p:cNvCxnSpPr>
            <a:cxnSpLocks/>
          </p:cNvCxnSpPr>
          <p:nvPr/>
        </p:nvCxnSpPr>
        <p:spPr>
          <a:xfrm flipH="1">
            <a:off x="2798701" y="6573292"/>
            <a:ext cx="8488424" cy="5990"/>
          </a:xfrm>
          <a:prstGeom prst="line">
            <a:avLst/>
          </a:prstGeom>
        </p:spPr>
        <p:style>
          <a:lnRef idx="1">
            <a:schemeClr val="accent3"/>
          </a:lnRef>
          <a:fillRef idx="0">
            <a:schemeClr val="accent3"/>
          </a:fillRef>
          <a:effectRef idx="0">
            <a:schemeClr val="accent3"/>
          </a:effectRef>
          <a:fontRef idx="minor">
            <a:schemeClr val="tx1"/>
          </a:fontRef>
        </p:style>
      </p:cxnSp>
      <p:cxnSp>
        <p:nvCxnSpPr>
          <p:cNvPr id="46" name="Rak koppling 45">
            <a:extLst>
              <a:ext uri="{FF2B5EF4-FFF2-40B4-BE49-F238E27FC236}">
                <a16:creationId xmlns:a16="http://schemas.microsoft.com/office/drawing/2014/main" id="{474C7248-86C0-F0FB-A9C4-9D8E2D20E5A5}"/>
              </a:ext>
            </a:extLst>
          </p:cNvPr>
          <p:cNvCxnSpPr>
            <a:cxnSpLocks/>
            <a:stCxn id="9" idx="13"/>
            <a:endCxn id="9" idx="12"/>
          </p:cNvCxnSpPr>
          <p:nvPr/>
        </p:nvCxnSpPr>
        <p:spPr>
          <a:xfrm>
            <a:off x="5115497" y="4281957"/>
            <a:ext cx="76527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9" name="Rak koppling 48">
            <a:extLst>
              <a:ext uri="{FF2B5EF4-FFF2-40B4-BE49-F238E27FC236}">
                <a16:creationId xmlns:a16="http://schemas.microsoft.com/office/drawing/2014/main" id="{8CBF391E-C18B-A41D-2128-30CF83B8B864}"/>
              </a:ext>
            </a:extLst>
          </p:cNvPr>
          <p:cNvCxnSpPr>
            <a:cxnSpLocks/>
            <a:stCxn id="9" idx="11"/>
            <a:endCxn id="9" idx="12"/>
          </p:cNvCxnSpPr>
          <p:nvPr/>
        </p:nvCxnSpPr>
        <p:spPr>
          <a:xfrm>
            <a:off x="5880772" y="3953982"/>
            <a:ext cx="0" cy="327976"/>
          </a:xfrm>
          <a:prstGeom prst="line">
            <a:avLst/>
          </a:prstGeom>
        </p:spPr>
        <p:style>
          <a:lnRef idx="1">
            <a:schemeClr val="accent3"/>
          </a:lnRef>
          <a:fillRef idx="0">
            <a:schemeClr val="accent3"/>
          </a:fillRef>
          <a:effectRef idx="0">
            <a:schemeClr val="accent3"/>
          </a:effectRef>
          <a:fontRef idx="minor">
            <a:schemeClr val="tx1"/>
          </a:fontRef>
        </p:style>
      </p:cxnSp>
      <p:cxnSp>
        <p:nvCxnSpPr>
          <p:cNvPr id="52" name="Rak koppling 51">
            <a:extLst>
              <a:ext uri="{FF2B5EF4-FFF2-40B4-BE49-F238E27FC236}">
                <a16:creationId xmlns:a16="http://schemas.microsoft.com/office/drawing/2014/main" id="{DBD3E5C0-5126-E7C3-1E14-F28A91DAFDCD}"/>
              </a:ext>
            </a:extLst>
          </p:cNvPr>
          <p:cNvCxnSpPr>
            <a:cxnSpLocks/>
            <a:stCxn id="9" idx="11"/>
            <a:endCxn id="9" idx="10"/>
          </p:cNvCxnSpPr>
          <p:nvPr/>
        </p:nvCxnSpPr>
        <p:spPr>
          <a:xfrm>
            <a:off x="5880772" y="3953981"/>
            <a:ext cx="327975"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5" name="Rak koppling 54">
            <a:extLst>
              <a:ext uri="{FF2B5EF4-FFF2-40B4-BE49-F238E27FC236}">
                <a16:creationId xmlns:a16="http://schemas.microsoft.com/office/drawing/2014/main" id="{00F72EBB-C04B-2535-C406-E545BBF71ABC}"/>
              </a:ext>
            </a:extLst>
          </p:cNvPr>
          <p:cNvCxnSpPr>
            <a:cxnSpLocks/>
            <a:stCxn id="9" idx="10"/>
            <a:endCxn id="9" idx="9"/>
          </p:cNvCxnSpPr>
          <p:nvPr/>
        </p:nvCxnSpPr>
        <p:spPr>
          <a:xfrm>
            <a:off x="6208747" y="3953982"/>
            <a:ext cx="0" cy="327976"/>
          </a:xfrm>
          <a:prstGeom prst="line">
            <a:avLst/>
          </a:prstGeom>
        </p:spPr>
        <p:style>
          <a:lnRef idx="1">
            <a:schemeClr val="accent3"/>
          </a:lnRef>
          <a:fillRef idx="0">
            <a:schemeClr val="accent3"/>
          </a:fillRef>
          <a:effectRef idx="0">
            <a:schemeClr val="accent3"/>
          </a:effectRef>
          <a:fontRef idx="minor">
            <a:schemeClr val="tx1"/>
          </a:fontRef>
        </p:style>
      </p:cxnSp>
      <p:cxnSp>
        <p:nvCxnSpPr>
          <p:cNvPr id="58" name="Rak koppling 57">
            <a:extLst>
              <a:ext uri="{FF2B5EF4-FFF2-40B4-BE49-F238E27FC236}">
                <a16:creationId xmlns:a16="http://schemas.microsoft.com/office/drawing/2014/main" id="{6C13AC83-2E53-6DF6-9C3C-8C7251EA4314}"/>
              </a:ext>
            </a:extLst>
          </p:cNvPr>
          <p:cNvCxnSpPr>
            <a:cxnSpLocks/>
            <a:stCxn id="10" idx="13"/>
            <a:endCxn id="9" idx="9"/>
          </p:cNvCxnSpPr>
          <p:nvPr/>
        </p:nvCxnSpPr>
        <p:spPr>
          <a:xfrm flipH="1">
            <a:off x="6208748" y="4281957"/>
            <a:ext cx="72334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61" name="Rak koppling 60">
            <a:extLst>
              <a:ext uri="{FF2B5EF4-FFF2-40B4-BE49-F238E27FC236}">
                <a16:creationId xmlns:a16="http://schemas.microsoft.com/office/drawing/2014/main" id="{DFA078FA-61F8-1F46-1D0D-F7E5E025960A}"/>
              </a:ext>
            </a:extLst>
          </p:cNvPr>
          <p:cNvCxnSpPr>
            <a:cxnSpLocks/>
            <a:endCxn id="9" idx="8"/>
          </p:cNvCxnSpPr>
          <p:nvPr/>
        </p:nvCxnSpPr>
        <p:spPr>
          <a:xfrm flipV="1">
            <a:off x="6926101" y="4281958"/>
            <a:ext cx="8986" cy="2291335"/>
          </a:xfrm>
          <a:prstGeom prst="line">
            <a:avLst/>
          </a:prstGeom>
        </p:spPr>
        <p:style>
          <a:lnRef idx="1">
            <a:schemeClr val="accent3"/>
          </a:lnRef>
          <a:fillRef idx="0">
            <a:schemeClr val="accent3"/>
          </a:fillRef>
          <a:effectRef idx="0">
            <a:schemeClr val="accent3"/>
          </a:effectRef>
          <a:fontRef idx="minor">
            <a:schemeClr val="tx1"/>
          </a:fontRef>
        </p:style>
      </p:cxnSp>
      <p:cxnSp>
        <p:nvCxnSpPr>
          <p:cNvPr id="64" name="Rak koppling 63">
            <a:extLst>
              <a:ext uri="{FF2B5EF4-FFF2-40B4-BE49-F238E27FC236}">
                <a16:creationId xmlns:a16="http://schemas.microsoft.com/office/drawing/2014/main" id="{5E1E5CC4-CE66-8357-DEF3-B595613AB9DD}"/>
              </a:ext>
            </a:extLst>
          </p:cNvPr>
          <p:cNvCxnSpPr>
            <a:cxnSpLocks/>
            <a:stCxn id="10" idx="12"/>
            <a:endCxn id="10" idx="13"/>
          </p:cNvCxnSpPr>
          <p:nvPr/>
        </p:nvCxnSpPr>
        <p:spPr>
          <a:xfrm flipH="1">
            <a:off x="6932090" y="4281957"/>
            <a:ext cx="76527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67" name="Rak koppling 66">
            <a:extLst>
              <a:ext uri="{FF2B5EF4-FFF2-40B4-BE49-F238E27FC236}">
                <a16:creationId xmlns:a16="http://schemas.microsoft.com/office/drawing/2014/main" id="{03FD4E66-16F1-66D7-D4F1-96A03725E8BD}"/>
              </a:ext>
            </a:extLst>
          </p:cNvPr>
          <p:cNvCxnSpPr>
            <a:cxnSpLocks/>
            <a:stCxn id="10" idx="12"/>
            <a:endCxn id="10" idx="11"/>
          </p:cNvCxnSpPr>
          <p:nvPr/>
        </p:nvCxnSpPr>
        <p:spPr>
          <a:xfrm flipV="1">
            <a:off x="7697366" y="3953982"/>
            <a:ext cx="0" cy="327976"/>
          </a:xfrm>
          <a:prstGeom prst="line">
            <a:avLst/>
          </a:prstGeom>
        </p:spPr>
        <p:style>
          <a:lnRef idx="1">
            <a:schemeClr val="accent3"/>
          </a:lnRef>
          <a:fillRef idx="0">
            <a:schemeClr val="accent3"/>
          </a:fillRef>
          <a:effectRef idx="0">
            <a:schemeClr val="accent3"/>
          </a:effectRef>
          <a:fontRef idx="minor">
            <a:schemeClr val="tx1"/>
          </a:fontRef>
        </p:style>
      </p:cxnSp>
      <p:cxnSp>
        <p:nvCxnSpPr>
          <p:cNvPr id="70" name="Rak koppling 69">
            <a:extLst>
              <a:ext uri="{FF2B5EF4-FFF2-40B4-BE49-F238E27FC236}">
                <a16:creationId xmlns:a16="http://schemas.microsoft.com/office/drawing/2014/main" id="{BE86C0FD-24E9-AFDF-E35C-F31ED3395E30}"/>
              </a:ext>
            </a:extLst>
          </p:cNvPr>
          <p:cNvCxnSpPr>
            <a:cxnSpLocks/>
            <a:stCxn id="10" idx="10"/>
            <a:endCxn id="10" idx="11"/>
          </p:cNvCxnSpPr>
          <p:nvPr/>
        </p:nvCxnSpPr>
        <p:spPr>
          <a:xfrm flipH="1">
            <a:off x="7697367" y="3953981"/>
            <a:ext cx="32797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3" name="Rak koppling 72">
            <a:extLst>
              <a:ext uri="{FF2B5EF4-FFF2-40B4-BE49-F238E27FC236}">
                <a16:creationId xmlns:a16="http://schemas.microsoft.com/office/drawing/2014/main" id="{DF0192B7-6DF7-A836-22A0-D62ED38E3217}"/>
              </a:ext>
            </a:extLst>
          </p:cNvPr>
          <p:cNvCxnSpPr>
            <a:cxnSpLocks/>
            <a:stCxn id="10" idx="9"/>
            <a:endCxn id="10" idx="10"/>
          </p:cNvCxnSpPr>
          <p:nvPr/>
        </p:nvCxnSpPr>
        <p:spPr>
          <a:xfrm flipV="1">
            <a:off x="8025342" y="3953982"/>
            <a:ext cx="0" cy="327976"/>
          </a:xfrm>
          <a:prstGeom prst="line">
            <a:avLst/>
          </a:prstGeom>
        </p:spPr>
        <p:style>
          <a:lnRef idx="1">
            <a:schemeClr val="accent3"/>
          </a:lnRef>
          <a:fillRef idx="0">
            <a:schemeClr val="accent3"/>
          </a:fillRef>
          <a:effectRef idx="0">
            <a:schemeClr val="accent3"/>
          </a:effectRef>
          <a:fontRef idx="minor">
            <a:schemeClr val="tx1"/>
          </a:fontRef>
        </p:style>
      </p:cxnSp>
      <p:cxnSp>
        <p:nvCxnSpPr>
          <p:cNvPr id="76" name="Rak koppling 75">
            <a:extLst>
              <a:ext uri="{FF2B5EF4-FFF2-40B4-BE49-F238E27FC236}">
                <a16:creationId xmlns:a16="http://schemas.microsoft.com/office/drawing/2014/main" id="{80E3D389-A08D-FEC1-4A06-117F46B698F6}"/>
              </a:ext>
            </a:extLst>
          </p:cNvPr>
          <p:cNvCxnSpPr>
            <a:cxnSpLocks/>
            <a:stCxn id="10" idx="9"/>
            <a:endCxn id="11" idx="13"/>
          </p:cNvCxnSpPr>
          <p:nvPr/>
        </p:nvCxnSpPr>
        <p:spPr>
          <a:xfrm>
            <a:off x="8025341" y="4281957"/>
            <a:ext cx="72334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9" name="Rak koppling 78">
            <a:extLst>
              <a:ext uri="{FF2B5EF4-FFF2-40B4-BE49-F238E27FC236}">
                <a16:creationId xmlns:a16="http://schemas.microsoft.com/office/drawing/2014/main" id="{33DF65F1-088D-D514-C1C3-1FED83385F68}"/>
              </a:ext>
            </a:extLst>
          </p:cNvPr>
          <p:cNvCxnSpPr>
            <a:cxnSpLocks/>
            <a:endCxn id="11" idx="13"/>
          </p:cNvCxnSpPr>
          <p:nvPr/>
        </p:nvCxnSpPr>
        <p:spPr>
          <a:xfrm flipH="1" flipV="1">
            <a:off x="8748684" y="4281958"/>
            <a:ext cx="5990" cy="2297326"/>
          </a:xfrm>
          <a:prstGeom prst="line">
            <a:avLst/>
          </a:prstGeom>
        </p:spPr>
        <p:style>
          <a:lnRef idx="1">
            <a:schemeClr val="accent3"/>
          </a:lnRef>
          <a:fillRef idx="0">
            <a:schemeClr val="accent3"/>
          </a:fillRef>
          <a:effectRef idx="0">
            <a:schemeClr val="accent3"/>
          </a:effectRef>
          <a:fontRef idx="minor">
            <a:schemeClr val="tx1"/>
          </a:fontRef>
        </p:style>
      </p:cxnSp>
      <p:cxnSp>
        <p:nvCxnSpPr>
          <p:cNvPr id="82" name="Rak koppling 81">
            <a:extLst>
              <a:ext uri="{FF2B5EF4-FFF2-40B4-BE49-F238E27FC236}">
                <a16:creationId xmlns:a16="http://schemas.microsoft.com/office/drawing/2014/main" id="{F335B617-271D-064E-B072-894AC7E34E58}"/>
              </a:ext>
            </a:extLst>
          </p:cNvPr>
          <p:cNvCxnSpPr>
            <a:cxnSpLocks/>
            <a:stCxn id="11" idx="12"/>
            <a:endCxn id="11" idx="13"/>
          </p:cNvCxnSpPr>
          <p:nvPr/>
        </p:nvCxnSpPr>
        <p:spPr>
          <a:xfrm flipH="1">
            <a:off x="8748686" y="4281957"/>
            <a:ext cx="76527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5" name="Rak koppling 84">
            <a:extLst>
              <a:ext uri="{FF2B5EF4-FFF2-40B4-BE49-F238E27FC236}">
                <a16:creationId xmlns:a16="http://schemas.microsoft.com/office/drawing/2014/main" id="{38941B3D-B9D8-2F66-15C5-4DCADF3C6555}"/>
              </a:ext>
            </a:extLst>
          </p:cNvPr>
          <p:cNvCxnSpPr>
            <a:cxnSpLocks/>
            <a:stCxn id="11" idx="12"/>
            <a:endCxn id="11" idx="11"/>
          </p:cNvCxnSpPr>
          <p:nvPr/>
        </p:nvCxnSpPr>
        <p:spPr>
          <a:xfrm flipV="1">
            <a:off x="9513961" y="3953982"/>
            <a:ext cx="0" cy="327976"/>
          </a:xfrm>
          <a:prstGeom prst="line">
            <a:avLst/>
          </a:prstGeom>
        </p:spPr>
        <p:style>
          <a:lnRef idx="1">
            <a:schemeClr val="accent3"/>
          </a:lnRef>
          <a:fillRef idx="0">
            <a:schemeClr val="accent3"/>
          </a:fillRef>
          <a:effectRef idx="0">
            <a:schemeClr val="accent3"/>
          </a:effectRef>
          <a:fontRef idx="minor">
            <a:schemeClr val="tx1"/>
          </a:fontRef>
        </p:style>
      </p:cxnSp>
      <p:cxnSp>
        <p:nvCxnSpPr>
          <p:cNvPr id="88" name="Rak koppling 87">
            <a:extLst>
              <a:ext uri="{FF2B5EF4-FFF2-40B4-BE49-F238E27FC236}">
                <a16:creationId xmlns:a16="http://schemas.microsoft.com/office/drawing/2014/main" id="{718D09F3-2A97-A780-A913-EBF23CFBAA66}"/>
              </a:ext>
            </a:extLst>
          </p:cNvPr>
          <p:cNvCxnSpPr>
            <a:cxnSpLocks/>
            <a:stCxn id="11" idx="10"/>
            <a:endCxn id="11" idx="11"/>
          </p:cNvCxnSpPr>
          <p:nvPr/>
        </p:nvCxnSpPr>
        <p:spPr>
          <a:xfrm flipH="1">
            <a:off x="9513961" y="3953981"/>
            <a:ext cx="327975"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1" name="Rak koppling 90">
            <a:extLst>
              <a:ext uri="{FF2B5EF4-FFF2-40B4-BE49-F238E27FC236}">
                <a16:creationId xmlns:a16="http://schemas.microsoft.com/office/drawing/2014/main" id="{CD3C0B41-ECE8-5B98-0A8B-D2BC05F07977}"/>
              </a:ext>
            </a:extLst>
          </p:cNvPr>
          <p:cNvCxnSpPr>
            <a:cxnSpLocks/>
            <a:stCxn id="11" idx="10"/>
            <a:endCxn id="11" idx="9"/>
          </p:cNvCxnSpPr>
          <p:nvPr/>
        </p:nvCxnSpPr>
        <p:spPr>
          <a:xfrm>
            <a:off x="9841936" y="3953982"/>
            <a:ext cx="0" cy="327976"/>
          </a:xfrm>
          <a:prstGeom prst="line">
            <a:avLst/>
          </a:prstGeom>
        </p:spPr>
        <p:style>
          <a:lnRef idx="1">
            <a:schemeClr val="accent3"/>
          </a:lnRef>
          <a:fillRef idx="0">
            <a:schemeClr val="accent3"/>
          </a:fillRef>
          <a:effectRef idx="0">
            <a:schemeClr val="accent3"/>
          </a:effectRef>
          <a:fontRef idx="minor">
            <a:schemeClr val="tx1"/>
          </a:fontRef>
        </p:style>
      </p:cxnSp>
      <p:cxnSp>
        <p:nvCxnSpPr>
          <p:cNvPr id="94" name="Rak koppling 93">
            <a:extLst>
              <a:ext uri="{FF2B5EF4-FFF2-40B4-BE49-F238E27FC236}">
                <a16:creationId xmlns:a16="http://schemas.microsoft.com/office/drawing/2014/main" id="{297B0223-A3DA-ADB2-F192-6F5A8C6F17A6}"/>
              </a:ext>
            </a:extLst>
          </p:cNvPr>
          <p:cNvCxnSpPr>
            <a:cxnSpLocks/>
            <a:stCxn id="11" idx="9"/>
          </p:cNvCxnSpPr>
          <p:nvPr/>
        </p:nvCxnSpPr>
        <p:spPr>
          <a:xfrm flipV="1">
            <a:off x="9841936" y="4280459"/>
            <a:ext cx="1445189" cy="1498"/>
          </a:xfrm>
          <a:prstGeom prst="line">
            <a:avLst/>
          </a:prstGeom>
        </p:spPr>
        <p:style>
          <a:lnRef idx="1">
            <a:schemeClr val="accent3"/>
          </a:lnRef>
          <a:fillRef idx="0">
            <a:schemeClr val="accent3"/>
          </a:fillRef>
          <a:effectRef idx="0">
            <a:schemeClr val="accent3"/>
          </a:effectRef>
          <a:fontRef idx="minor">
            <a:schemeClr val="tx1"/>
          </a:fontRef>
        </p:style>
      </p:cxnSp>
      <p:cxnSp>
        <p:nvCxnSpPr>
          <p:cNvPr id="98" name="Rak koppling 97">
            <a:extLst>
              <a:ext uri="{FF2B5EF4-FFF2-40B4-BE49-F238E27FC236}">
                <a16:creationId xmlns:a16="http://schemas.microsoft.com/office/drawing/2014/main" id="{8BCF8E33-7046-4BC2-0A99-81F66B676FB0}"/>
              </a:ext>
            </a:extLst>
          </p:cNvPr>
          <p:cNvCxnSpPr>
            <a:cxnSpLocks/>
          </p:cNvCxnSpPr>
          <p:nvPr/>
        </p:nvCxnSpPr>
        <p:spPr>
          <a:xfrm>
            <a:off x="11287125" y="4280460"/>
            <a:ext cx="0" cy="2292833"/>
          </a:xfrm>
          <a:prstGeom prst="line">
            <a:avLst/>
          </a:prstGeom>
        </p:spPr>
        <p:style>
          <a:lnRef idx="1">
            <a:schemeClr val="accent3"/>
          </a:lnRef>
          <a:fillRef idx="0">
            <a:schemeClr val="accent3"/>
          </a:fillRef>
          <a:effectRef idx="0">
            <a:schemeClr val="accent3"/>
          </a:effectRef>
          <a:fontRef idx="minor">
            <a:schemeClr val="tx1"/>
          </a:fontRef>
        </p:style>
      </p:cxnSp>
      <p:sp>
        <p:nvSpPr>
          <p:cNvPr id="2" name="Kombinationstegning 10">
            <a:extLst>
              <a:ext uri="{FF2B5EF4-FFF2-40B4-BE49-F238E27FC236}">
                <a16:creationId xmlns:a16="http://schemas.microsoft.com/office/drawing/2014/main" id="{7A9635B5-F69C-95C1-90BC-EF3B4557F74C}"/>
              </a:ext>
            </a:extLst>
          </p:cNvPr>
          <p:cNvSpPr>
            <a:spLocks noChangeAspect="1"/>
          </p:cNvSpPr>
          <p:nvPr/>
        </p:nvSpPr>
        <p:spPr>
          <a:xfrm>
            <a:off x="1494289" y="2110432"/>
            <a:ext cx="2165536" cy="2165536"/>
          </a:xfrm>
          <a:custGeom>
            <a:avLst/>
            <a:gdLst>
              <a:gd name="connsiteX0" fmla="*/ 534517 w 1530501"/>
              <a:gd name="connsiteY0" fmla="*/ 0 h 1530501"/>
              <a:gd name="connsiteX1" fmla="*/ 779317 w 1530501"/>
              <a:gd name="connsiteY1" fmla="*/ 0 h 1530501"/>
              <a:gd name="connsiteX2" fmla="*/ 779317 w 1530501"/>
              <a:gd name="connsiteY2" fmla="*/ 244800 h 1530501"/>
              <a:gd name="connsiteX3" fmla="*/ 1285701 w 1530501"/>
              <a:gd name="connsiteY3" fmla="*/ 244800 h 1530501"/>
              <a:gd name="connsiteX4" fmla="*/ 1285701 w 1530501"/>
              <a:gd name="connsiteY4" fmla="*/ 765250 h 1530501"/>
              <a:gd name="connsiteX5" fmla="*/ 1530501 w 1530501"/>
              <a:gd name="connsiteY5" fmla="*/ 765250 h 1530501"/>
              <a:gd name="connsiteX6" fmla="*/ 1530501 w 1530501"/>
              <a:gd name="connsiteY6" fmla="*/ 1010050 h 1530501"/>
              <a:gd name="connsiteX7" fmla="*/ 1285701 w 1530501"/>
              <a:gd name="connsiteY7" fmla="*/ 1010050 h 1530501"/>
              <a:gd name="connsiteX8" fmla="*/ 1285701 w 1530501"/>
              <a:gd name="connsiteY8" fmla="*/ 1530501 h 1530501"/>
              <a:gd name="connsiteX9" fmla="*/ 772911 w 1530501"/>
              <a:gd name="connsiteY9" fmla="*/ 1530501 h 1530501"/>
              <a:gd name="connsiteX10" fmla="*/ 772911 w 1530501"/>
              <a:gd name="connsiteY10" fmla="*/ 1298514 h 1530501"/>
              <a:gd name="connsiteX11" fmla="*/ 540924 w 1530501"/>
              <a:gd name="connsiteY11" fmla="*/ 1298514 h 1530501"/>
              <a:gd name="connsiteX12" fmla="*/ 540924 w 1530501"/>
              <a:gd name="connsiteY12" fmla="*/ 1530501 h 1530501"/>
              <a:gd name="connsiteX13" fmla="*/ 0 w 1530501"/>
              <a:gd name="connsiteY13" fmla="*/ 1530501 h 1530501"/>
              <a:gd name="connsiteX14" fmla="*/ 0 w 1530501"/>
              <a:gd name="connsiteY14" fmla="*/ 1003644 h 1530501"/>
              <a:gd name="connsiteX15" fmla="*/ 231987 w 1530501"/>
              <a:gd name="connsiteY15" fmla="*/ 1003644 h 1530501"/>
              <a:gd name="connsiteX16" fmla="*/ 231987 w 1530501"/>
              <a:gd name="connsiteY16" fmla="*/ 771657 h 1530501"/>
              <a:gd name="connsiteX17" fmla="*/ 0 w 1530501"/>
              <a:gd name="connsiteY17" fmla="*/ 771657 h 1530501"/>
              <a:gd name="connsiteX18" fmla="*/ 0 w 1530501"/>
              <a:gd name="connsiteY18" fmla="*/ 244800 h 1530501"/>
              <a:gd name="connsiteX19" fmla="*/ 534517 w 1530501"/>
              <a:gd name="connsiteY19" fmla="*/ 244800 h 153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0501" h="1530501">
                <a:moveTo>
                  <a:pt x="534517" y="0"/>
                </a:moveTo>
                <a:lnTo>
                  <a:pt x="779317" y="0"/>
                </a:lnTo>
                <a:lnTo>
                  <a:pt x="779317" y="244800"/>
                </a:lnTo>
                <a:lnTo>
                  <a:pt x="1285701" y="244800"/>
                </a:lnTo>
                <a:lnTo>
                  <a:pt x="1285701" y="765250"/>
                </a:lnTo>
                <a:lnTo>
                  <a:pt x="1530501" y="765250"/>
                </a:lnTo>
                <a:lnTo>
                  <a:pt x="1530501" y="1010050"/>
                </a:lnTo>
                <a:lnTo>
                  <a:pt x="1285701" y="1010050"/>
                </a:lnTo>
                <a:lnTo>
                  <a:pt x="1285701" y="1530501"/>
                </a:lnTo>
                <a:lnTo>
                  <a:pt x="772911" y="1530501"/>
                </a:lnTo>
                <a:lnTo>
                  <a:pt x="772911" y="1298514"/>
                </a:lnTo>
                <a:lnTo>
                  <a:pt x="540924" y="1298514"/>
                </a:lnTo>
                <a:lnTo>
                  <a:pt x="540924" y="1530501"/>
                </a:lnTo>
                <a:lnTo>
                  <a:pt x="0" y="1530501"/>
                </a:lnTo>
                <a:lnTo>
                  <a:pt x="0" y="1003644"/>
                </a:lnTo>
                <a:lnTo>
                  <a:pt x="231987" y="1003644"/>
                </a:lnTo>
                <a:lnTo>
                  <a:pt x="231987" y="771657"/>
                </a:lnTo>
                <a:lnTo>
                  <a:pt x="0" y="771657"/>
                </a:lnTo>
                <a:lnTo>
                  <a:pt x="0" y="244800"/>
                </a:lnTo>
                <a:lnTo>
                  <a:pt x="534517" y="244800"/>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75460" tIns="373576" rIns="475460" bIns="475460"/>
          <a:lstStyle/>
          <a:p>
            <a:pPr algn="r">
              <a:defRPr/>
            </a:pPr>
            <a:endParaRPr lang="sv-SE" sz="849" dirty="0">
              <a:solidFill>
                <a:schemeClr val="tx1"/>
              </a:solidFill>
            </a:endParaRPr>
          </a:p>
          <a:p>
            <a:pPr algn="r">
              <a:defRPr/>
            </a:pPr>
            <a:r>
              <a:rPr lang="sv-SE" sz="849" dirty="0">
                <a:solidFill>
                  <a:schemeClr val="tx1"/>
                </a:solidFill>
              </a:rPr>
              <a:t>För att effektivt kunna navigera och bidra till samhället är det viktigt att klargöra er organisations roll och typ av aktör. Att identifiera nyckelpersoner och ett systematiskt arbetssätt kan en central roll.</a:t>
            </a:r>
            <a:endParaRPr lang="en-GB" sz="849" dirty="0">
              <a:solidFill>
                <a:schemeClr val="tx1"/>
              </a:solidFill>
            </a:endParaRPr>
          </a:p>
        </p:txBody>
      </p:sp>
      <p:sp>
        <p:nvSpPr>
          <p:cNvPr id="3" name="Kombinationstegning 17">
            <a:extLst>
              <a:ext uri="{FF2B5EF4-FFF2-40B4-BE49-F238E27FC236}">
                <a16:creationId xmlns:a16="http://schemas.microsoft.com/office/drawing/2014/main" id="{8D54EF64-3BDE-6C5E-FE70-9F1931512E53}"/>
              </a:ext>
            </a:extLst>
          </p:cNvPr>
          <p:cNvSpPr>
            <a:spLocks noChangeAspect="1"/>
          </p:cNvSpPr>
          <p:nvPr/>
        </p:nvSpPr>
        <p:spPr>
          <a:xfrm>
            <a:off x="1494289" y="317797"/>
            <a:ext cx="2165536" cy="2164039"/>
          </a:xfrm>
          <a:custGeom>
            <a:avLst/>
            <a:gdLst>
              <a:gd name="connsiteX0" fmla="*/ 534517 w 1530501"/>
              <a:gd name="connsiteY0" fmla="*/ 0 h 1530501"/>
              <a:gd name="connsiteX1" fmla="*/ 779317 w 1530501"/>
              <a:gd name="connsiteY1" fmla="*/ 0 h 1530501"/>
              <a:gd name="connsiteX2" fmla="*/ 779317 w 1530501"/>
              <a:gd name="connsiteY2" fmla="*/ 244800 h 1530501"/>
              <a:gd name="connsiteX3" fmla="*/ 1285701 w 1530501"/>
              <a:gd name="connsiteY3" fmla="*/ 244800 h 1530501"/>
              <a:gd name="connsiteX4" fmla="*/ 1285701 w 1530501"/>
              <a:gd name="connsiteY4" fmla="*/ 765250 h 1530501"/>
              <a:gd name="connsiteX5" fmla="*/ 1530501 w 1530501"/>
              <a:gd name="connsiteY5" fmla="*/ 765250 h 1530501"/>
              <a:gd name="connsiteX6" fmla="*/ 1530501 w 1530501"/>
              <a:gd name="connsiteY6" fmla="*/ 1010050 h 1530501"/>
              <a:gd name="connsiteX7" fmla="*/ 1285701 w 1530501"/>
              <a:gd name="connsiteY7" fmla="*/ 1010050 h 1530501"/>
              <a:gd name="connsiteX8" fmla="*/ 1285701 w 1530501"/>
              <a:gd name="connsiteY8" fmla="*/ 1530501 h 1530501"/>
              <a:gd name="connsiteX9" fmla="*/ 772911 w 1530501"/>
              <a:gd name="connsiteY9" fmla="*/ 1530501 h 1530501"/>
              <a:gd name="connsiteX10" fmla="*/ 772911 w 1530501"/>
              <a:gd name="connsiteY10" fmla="*/ 1298514 h 1530501"/>
              <a:gd name="connsiteX11" fmla="*/ 540924 w 1530501"/>
              <a:gd name="connsiteY11" fmla="*/ 1298514 h 1530501"/>
              <a:gd name="connsiteX12" fmla="*/ 540924 w 1530501"/>
              <a:gd name="connsiteY12" fmla="*/ 1530501 h 1530501"/>
              <a:gd name="connsiteX13" fmla="*/ 0 w 1530501"/>
              <a:gd name="connsiteY13" fmla="*/ 1530501 h 1530501"/>
              <a:gd name="connsiteX14" fmla="*/ 0 w 1530501"/>
              <a:gd name="connsiteY14" fmla="*/ 1003644 h 1530501"/>
              <a:gd name="connsiteX15" fmla="*/ 231987 w 1530501"/>
              <a:gd name="connsiteY15" fmla="*/ 1003644 h 1530501"/>
              <a:gd name="connsiteX16" fmla="*/ 231987 w 1530501"/>
              <a:gd name="connsiteY16" fmla="*/ 771657 h 1530501"/>
              <a:gd name="connsiteX17" fmla="*/ 0 w 1530501"/>
              <a:gd name="connsiteY17" fmla="*/ 771657 h 1530501"/>
              <a:gd name="connsiteX18" fmla="*/ 0 w 1530501"/>
              <a:gd name="connsiteY18" fmla="*/ 244800 h 1530501"/>
              <a:gd name="connsiteX19" fmla="*/ 534517 w 1530501"/>
              <a:gd name="connsiteY19" fmla="*/ 244800 h 153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30501" h="1530501">
                <a:moveTo>
                  <a:pt x="534517" y="0"/>
                </a:moveTo>
                <a:lnTo>
                  <a:pt x="779317" y="0"/>
                </a:lnTo>
                <a:lnTo>
                  <a:pt x="779317" y="244800"/>
                </a:lnTo>
                <a:lnTo>
                  <a:pt x="1285701" y="244800"/>
                </a:lnTo>
                <a:lnTo>
                  <a:pt x="1285701" y="765250"/>
                </a:lnTo>
                <a:lnTo>
                  <a:pt x="1530501" y="765250"/>
                </a:lnTo>
                <a:lnTo>
                  <a:pt x="1530501" y="1010050"/>
                </a:lnTo>
                <a:lnTo>
                  <a:pt x="1285701" y="1010050"/>
                </a:lnTo>
                <a:lnTo>
                  <a:pt x="1285701" y="1530501"/>
                </a:lnTo>
                <a:lnTo>
                  <a:pt x="772911" y="1530501"/>
                </a:lnTo>
                <a:lnTo>
                  <a:pt x="772911" y="1298514"/>
                </a:lnTo>
                <a:lnTo>
                  <a:pt x="540924" y="1298514"/>
                </a:lnTo>
                <a:lnTo>
                  <a:pt x="540924" y="1530501"/>
                </a:lnTo>
                <a:lnTo>
                  <a:pt x="0" y="1530501"/>
                </a:lnTo>
                <a:lnTo>
                  <a:pt x="0" y="1003644"/>
                </a:lnTo>
                <a:lnTo>
                  <a:pt x="231987" y="1003644"/>
                </a:lnTo>
                <a:lnTo>
                  <a:pt x="231987" y="771657"/>
                </a:lnTo>
                <a:lnTo>
                  <a:pt x="0" y="771657"/>
                </a:lnTo>
                <a:lnTo>
                  <a:pt x="0" y="244800"/>
                </a:lnTo>
                <a:lnTo>
                  <a:pt x="534517" y="2448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75460" tIns="373576" rIns="475460" bIns="475460"/>
          <a:lstStyle/>
          <a:p>
            <a:pPr algn="r">
              <a:defRPr/>
            </a:pPr>
            <a:r>
              <a:rPr lang="sv-SE" sz="3774" dirty="0">
                <a:solidFill>
                  <a:schemeClr val="tx1"/>
                </a:solidFill>
              </a:rPr>
              <a:t>0</a:t>
            </a:r>
            <a:br>
              <a:rPr lang="en-GB" sz="3396" dirty="0">
                <a:solidFill>
                  <a:schemeClr val="tx1"/>
                </a:solidFill>
              </a:rPr>
            </a:br>
            <a:r>
              <a:rPr lang="en-GB" sz="1509" dirty="0">
                <a:solidFill>
                  <a:schemeClr val="tx1"/>
                </a:solidFill>
              </a:rPr>
              <a:t>Organisation</a:t>
            </a:r>
          </a:p>
          <a:p>
            <a:pPr algn="r">
              <a:defRPr/>
            </a:pPr>
            <a:r>
              <a:rPr lang="en-GB" sz="1321" dirty="0">
                <a:solidFill>
                  <a:schemeClr val="tx1"/>
                </a:solidFill>
              </a:rPr>
              <a:t>(</a:t>
            </a:r>
            <a:r>
              <a:rPr lang="sv-SE" sz="1321" dirty="0">
                <a:solidFill>
                  <a:schemeClr val="tx1"/>
                </a:solidFill>
              </a:rPr>
              <a:t>frivillig</a:t>
            </a:r>
            <a:r>
              <a:rPr lang="en-GB" sz="1321" dirty="0">
                <a:solidFill>
                  <a:schemeClr val="tx1"/>
                </a:solidFill>
              </a:rPr>
              <a:t>)</a:t>
            </a:r>
            <a:endParaRPr lang="sv-SE" sz="3019" dirty="0">
              <a:solidFill>
                <a:schemeClr val="tx1"/>
              </a:solidFill>
            </a:endParaRPr>
          </a:p>
        </p:txBody>
      </p:sp>
      <p:sp>
        <p:nvSpPr>
          <p:cNvPr id="4" name="textruta 3">
            <a:extLst>
              <a:ext uri="{FF2B5EF4-FFF2-40B4-BE49-F238E27FC236}">
                <a16:creationId xmlns:a16="http://schemas.microsoft.com/office/drawing/2014/main" id="{CA279054-3DF7-A745-4B6B-CB1A0DC7E3D4}"/>
              </a:ext>
            </a:extLst>
          </p:cNvPr>
          <p:cNvSpPr txBox="1"/>
          <p:nvPr/>
        </p:nvSpPr>
        <p:spPr>
          <a:xfrm>
            <a:off x="973122" y="4388288"/>
            <a:ext cx="1843552" cy="2003795"/>
          </a:xfrm>
          <a:prstGeom prst="rect">
            <a:avLst/>
          </a:prstGeom>
          <a:noFill/>
        </p:spPr>
        <p:txBody>
          <a:bodyPr wrap="square">
            <a:spAutoFit/>
          </a:bodyPr>
          <a:lstStyle/>
          <a:p>
            <a:pPr>
              <a:defRPr/>
            </a:pPr>
            <a:r>
              <a:rPr lang="sv-SE" sz="1038" dirty="0">
                <a:latin typeface="Sweco Sans"/>
              </a:rPr>
              <a:t>Säkerställ prövningsnivå och er roll i avfallskedjan(se kap 3.1 samt 5.1) + skapa ett strukturerat och systematiskt arbete (se kap 3.2 samt 5.2) </a:t>
            </a:r>
          </a:p>
          <a:p>
            <a:pPr marL="269577" indent="-269577">
              <a:buFont typeface="Arial" panose="020B0604020202020204" pitchFamily="34" charset="0"/>
              <a:buChar char="•"/>
              <a:defRPr/>
            </a:pPr>
            <a:endParaRPr lang="sv-SE" sz="1038" dirty="0">
              <a:latin typeface="Sweco Sans"/>
            </a:endParaRPr>
          </a:p>
          <a:p>
            <a:pPr>
              <a:defRPr/>
            </a:pPr>
            <a:r>
              <a:rPr lang="sv-SE" sz="1038" dirty="0">
                <a:latin typeface="Sweco Sans"/>
              </a:rPr>
              <a:t>Exempel på underlag: </a:t>
            </a:r>
          </a:p>
          <a:p>
            <a:pPr>
              <a:defRPr/>
            </a:pPr>
            <a:endParaRPr lang="sv-SE" sz="1038" dirty="0">
              <a:latin typeface="Sweco Sans"/>
            </a:endParaRPr>
          </a:p>
          <a:p>
            <a:pPr marL="269577" indent="-269577">
              <a:buFont typeface="Arial" panose="020B0604020202020204" pitchFamily="34" charset="0"/>
              <a:buChar char="•"/>
              <a:defRPr/>
            </a:pPr>
            <a:r>
              <a:rPr lang="sv-SE" sz="1038" dirty="0">
                <a:latin typeface="Sweco Sans"/>
              </a:rPr>
              <a:t>Kontrollprogram, policy och strategi</a:t>
            </a:r>
          </a:p>
          <a:p>
            <a:pPr marL="269577" indent="-269577">
              <a:buFont typeface="Arial" panose="020B0604020202020204" pitchFamily="34" charset="0"/>
              <a:buChar char="•"/>
              <a:defRPr/>
            </a:pPr>
            <a:r>
              <a:rPr lang="sv-SE" sz="1038" dirty="0">
                <a:latin typeface="Sweco Sans"/>
              </a:rPr>
              <a:t>Projektplan</a:t>
            </a:r>
          </a:p>
          <a:p>
            <a:pPr marL="269577" indent="-269577">
              <a:buFont typeface="Arial" panose="020B0604020202020204" pitchFamily="34" charset="0"/>
              <a:buChar char="•"/>
              <a:defRPr/>
            </a:pPr>
            <a:r>
              <a:rPr lang="sv-SE" sz="1038" dirty="0">
                <a:latin typeface="Sweco Sans"/>
              </a:rPr>
              <a:t>Tidplan </a:t>
            </a:r>
          </a:p>
        </p:txBody>
      </p:sp>
      <p:cxnSp>
        <p:nvCxnSpPr>
          <p:cNvPr id="24" name="Rak koppling 23">
            <a:extLst>
              <a:ext uri="{FF2B5EF4-FFF2-40B4-BE49-F238E27FC236}">
                <a16:creationId xmlns:a16="http://schemas.microsoft.com/office/drawing/2014/main" id="{D422050C-7652-CBBB-BF78-52EA8154DEEA}"/>
              </a:ext>
            </a:extLst>
          </p:cNvPr>
          <p:cNvCxnSpPr/>
          <p:nvPr/>
        </p:nvCxnSpPr>
        <p:spPr>
          <a:xfrm flipV="1">
            <a:off x="2586041" y="3947992"/>
            <a:ext cx="0" cy="327976"/>
          </a:xfrm>
          <a:prstGeom prst="line">
            <a:avLst/>
          </a:prstGeom>
        </p:spPr>
        <p:style>
          <a:lnRef idx="1">
            <a:schemeClr val="accent2"/>
          </a:lnRef>
          <a:fillRef idx="0">
            <a:schemeClr val="accent2"/>
          </a:fillRef>
          <a:effectRef idx="0">
            <a:schemeClr val="accent2"/>
          </a:effectRef>
          <a:fontRef idx="minor">
            <a:schemeClr val="tx1"/>
          </a:fontRef>
        </p:style>
      </p:cxnSp>
      <p:cxnSp>
        <p:nvCxnSpPr>
          <p:cNvPr id="25" name="Rak koppling 24">
            <a:extLst>
              <a:ext uri="{FF2B5EF4-FFF2-40B4-BE49-F238E27FC236}">
                <a16:creationId xmlns:a16="http://schemas.microsoft.com/office/drawing/2014/main" id="{15BECF3F-CF3D-4B7B-130F-1FBD3027EF38}"/>
              </a:ext>
            </a:extLst>
          </p:cNvPr>
          <p:cNvCxnSpPr>
            <a:cxnSpLocks/>
            <a:endCxn id="2" idx="9"/>
          </p:cNvCxnSpPr>
          <p:nvPr/>
        </p:nvCxnSpPr>
        <p:spPr>
          <a:xfrm flipH="1" flipV="1">
            <a:off x="2587539" y="4275967"/>
            <a:ext cx="235124" cy="4492"/>
          </a:xfrm>
          <a:prstGeom prst="line">
            <a:avLst/>
          </a:prstGeom>
        </p:spPr>
        <p:style>
          <a:lnRef idx="1">
            <a:schemeClr val="accent2"/>
          </a:lnRef>
          <a:fillRef idx="0">
            <a:schemeClr val="accent2"/>
          </a:fillRef>
          <a:effectRef idx="0">
            <a:schemeClr val="accent2"/>
          </a:effectRef>
          <a:fontRef idx="minor">
            <a:schemeClr val="tx1"/>
          </a:fontRef>
        </p:style>
      </p:cxnSp>
      <p:cxnSp>
        <p:nvCxnSpPr>
          <p:cNvPr id="29" name="Rak koppling 28">
            <a:extLst>
              <a:ext uri="{FF2B5EF4-FFF2-40B4-BE49-F238E27FC236}">
                <a16:creationId xmlns:a16="http://schemas.microsoft.com/office/drawing/2014/main" id="{17DD6486-3B47-1DA9-1299-5E488A1A3093}"/>
              </a:ext>
            </a:extLst>
          </p:cNvPr>
          <p:cNvCxnSpPr>
            <a:cxnSpLocks/>
            <a:stCxn id="2" idx="12"/>
            <a:endCxn id="2" idx="11"/>
          </p:cNvCxnSpPr>
          <p:nvPr/>
        </p:nvCxnSpPr>
        <p:spPr>
          <a:xfrm flipV="1">
            <a:off x="2259563" y="3947992"/>
            <a:ext cx="0" cy="327976"/>
          </a:xfrm>
          <a:prstGeom prst="line">
            <a:avLst/>
          </a:prstGeom>
        </p:spPr>
        <p:style>
          <a:lnRef idx="1">
            <a:schemeClr val="accent2"/>
          </a:lnRef>
          <a:fillRef idx="0">
            <a:schemeClr val="accent2"/>
          </a:fillRef>
          <a:effectRef idx="0">
            <a:schemeClr val="accent2"/>
          </a:effectRef>
          <a:fontRef idx="minor">
            <a:schemeClr val="tx1"/>
          </a:fontRef>
        </p:style>
      </p:cxnSp>
      <p:cxnSp>
        <p:nvCxnSpPr>
          <p:cNvPr id="33" name="Rak koppling 32">
            <a:extLst>
              <a:ext uri="{FF2B5EF4-FFF2-40B4-BE49-F238E27FC236}">
                <a16:creationId xmlns:a16="http://schemas.microsoft.com/office/drawing/2014/main" id="{01D3DB4A-7D9D-7A4A-DD91-AFAA0252BD8B}"/>
              </a:ext>
            </a:extLst>
          </p:cNvPr>
          <p:cNvCxnSpPr>
            <a:cxnSpLocks/>
            <a:stCxn id="2" idx="10"/>
            <a:endCxn id="2" idx="11"/>
          </p:cNvCxnSpPr>
          <p:nvPr/>
        </p:nvCxnSpPr>
        <p:spPr>
          <a:xfrm flipH="1">
            <a:off x="2259563" y="3947991"/>
            <a:ext cx="32797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8" name="Rak koppling 37">
            <a:extLst>
              <a:ext uri="{FF2B5EF4-FFF2-40B4-BE49-F238E27FC236}">
                <a16:creationId xmlns:a16="http://schemas.microsoft.com/office/drawing/2014/main" id="{1D4D5B64-0DDD-1831-1CBB-5826FF6E8746}"/>
              </a:ext>
            </a:extLst>
          </p:cNvPr>
          <p:cNvCxnSpPr>
            <a:cxnSpLocks/>
            <a:endCxn id="2" idx="12"/>
          </p:cNvCxnSpPr>
          <p:nvPr/>
        </p:nvCxnSpPr>
        <p:spPr>
          <a:xfrm>
            <a:off x="845825" y="4275967"/>
            <a:ext cx="1413739"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43" name="Rak koppling 42">
            <a:extLst>
              <a:ext uri="{FF2B5EF4-FFF2-40B4-BE49-F238E27FC236}">
                <a16:creationId xmlns:a16="http://schemas.microsoft.com/office/drawing/2014/main" id="{C6D62297-244B-CBD7-38C3-8C25C161784B}"/>
              </a:ext>
            </a:extLst>
          </p:cNvPr>
          <p:cNvCxnSpPr>
            <a:cxnSpLocks/>
          </p:cNvCxnSpPr>
          <p:nvPr/>
        </p:nvCxnSpPr>
        <p:spPr>
          <a:xfrm>
            <a:off x="845826" y="4275968"/>
            <a:ext cx="7488" cy="2303316"/>
          </a:xfrm>
          <a:prstGeom prst="line">
            <a:avLst/>
          </a:prstGeom>
        </p:spPr>
        <p:style>
          <a:lnRef idx="1">
            <a:schemeClr val="accent2"/>
          </a:lnRef>
          <a:fillRef idx="0">
            <a:schemeClr val="accent2"/>
          </a:fillRef>
          <a:effectRef idx="0">
            <a:schemeClr val="accent2"/>
          </a:effectRef>
          <a:fontRef idx="minor">
            <a:schemeClr val="tx1"/>
          </a:fontRef>
        </p:style>
      </p:cxnSp>
      <p:cxnSp>
        <p:nvCxnSpPr>
          <p:cNvPr id="51" name="Rak koppling 50">
            <a:extLst>
              <a:ext uri="{FF2B5EF4-FFF2-40B4-BE49-F238E27FC236}">
                <a16:creationId xmlns:a16="http://schemas.microsoft.com/office/drawing/2014/main" id="{AF37F94C-4AC2-054E-5126-4D385C03E1ED}"/>
              </a:ext>
            </a:extLst>
          </p:cNvPr>
          <p:cNvCxnSpPr>
            <a:cxnSpLocks/>
          </p:cNvCxnSpPr>
          <p:nvPr/>
        </p:nvCxnSpPr>
        <p:spPr>
          <a:xfrm flipH="1">
            <a:off x="853313" y="6573292"/>
            <a:ext cx="1939399"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93147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0" presetClass="entr" presetSubtype="0" fill="hold"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par>
                                <p:cTn id="50" presetID="10" presetClass="entr" presetSubtype="0" fill="hold"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4" grpId="0" animBg="1"/>
      <p:bldP spid="15" grpId="0" animBg="1"/>
      <p:bldP spid="16" grpId="0" animBg="1"/>
      <p:bldP spid="18" grpId="0"/>
      <p:bldP spid="19" grpId="0"/>
      <p:bldP spid="20" grpId="0"/>
      <p:bldP spid="21" grpId="0"/>
      <p:bldP spid="2" grpId="0" animBg="1"/>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D3D201A3-3E2E-EDCA-8200-27543D706E7E}"/>
              </a:ext>
            </a:extLst>
          </p:cNvPr>
          <p:cNvSpPr>
            <a:spLocks noGrp="1"/>
          </p:cNvSpPr>
          <p:nvPr>
            <p:ph idx="1"/>
          </p:nvPr>
        </p:nvSpPr>
        <p:spPr>
          <a:xfrm>
            <a:off x="6808425" y="1671678"/>
            <a:ext cx="4993050" cy="3956090"/>
          </a:xfrm>
        </p:spPr>
        <p:txBody>
          <a:bodyPr>
            <a:normAutofit lnSpcReduction="10000"/>
          </a:bodyPr>
          <a:lstStyle/>
          <a:p>
            <a:r>
              <a:rPr lang="sv-SE" sz="1600" b="1" dirty="0"/>
              <a:t>Övriga faktorer som gör en produktifiering svår enligt grad 2-3*:  </a:t>
            </a:r>
          </a:p>
          <a:p>
            <a:pPr marL="342900" indent="-342900">
              <a:buFont typeface="Arial" panose="020B0604020202020204" pitchFamily="34" charset="0"/>
              <a:buChar char="•"/>
            </a:pPr>
            <a:r>
              <a:rPr lang="sv-SE" sz="1600" dirty="0"/>
              <a:t>Om avfallsanläggningen ansvar för hela produktens livscykel (se figur 4). </a:t>
            </a:r>
          </a:p>
          <a:p>
            <a:pPr marL="342900" indent="-342900">
              <a:buFont typeface="Arial" panose="020B0604020202020204" pitchFamily="34" charset="0"/>
              <a:buChar char="•"/>
            </a:pPr>
            <a:r>
              <a:rPr lang="sv-SE" sz="1600" dirty="0"/>
              <a:t>Om produkten kräver </a:t>
            </a:r>
            <a:r>
              <a:rPr lang="sv-SE" sz="1600" dirty="0" err="1"/>
              <a:t>Reach</a:t>
            </a:r>
            <a:r>
              <a:rPr lang="sv-SE" sz="1600" dirty="0"/>
              <a:t>-registrering </a:t>
            </a:r>
          </a:p>
          <a:p>
            <a:pPr marL="342900" indent="-342900">
              <a:buFont typeface="Arial" panose="020B0604020202020204" pitchFamily="34" charset="0"/>
              <a:buChar char="•"/>
            </a:pPr>
            <a:r>
              <a:rPr lang="sv-SE" sz="1600" dirty="0"/>
              <a:t>Stora volym och mängder </a:t>
            </a:r>
          </a:p>
          <a:p>
            <a:pPr marL="342900" indent="-342900">
              <a:buFont typeface="Arial" panose="020B0604020202020204" pitchFamily="34" charset="0"/>
              <a:buChar char="•"/>
            </a:pPr>
            <a:r>
              <a:rPr lang="sv-SE" sz="1600" dirty="0"/>
              <a:t>Om branschspecifika certifieringar/standarder finns </a:t>
            </a:r>
          </a:p>
          <a:p>
            <a:pPr marL="342900" indent="-342900">
              <a:buFont typeface="Arial" panose="020B0604020202020204" pitchFamily="34" charset="0"/>
              <a:buChar char="•"/>
            </a:pPr>
            <a:r>
              <a:rPr lang="sv-SE" sz="1600" dirty="0"/>
              <a:t>Krav på CE-märkning eller annan tredjepartskontroll</a:t>
            </a:r>
          </a:p>
          <a:p>
            <a:pPr marL="342900" indent="-342900">
              <a:buFont typeface="Arial" panose="020B0604020202020204" pitchFamily="34" charset="0"/>
              <a:buChar char="•"/>
            </a:pPr>
            <a:r>
              <a:rPr lang="sv-SE" sz="1600" dirty="0"/>
              <a:t>Om försäljning ska ske lokalt, nationellt eller på en europeisk marknad. Desto större marknad, ju mer krav. </a:t>
            </a:r>
          </a:p>
          <a:p>
            <a:pPr marL="342900" indent="-342900">
              <a:buFont typeface="Arial" panose="020B0604020202020204" pitchFamily="34" charset="0"/>
              <a:buChar char="•"/>
            </a:pPr>
            <a:r>
              <a:rPr lang="sv-SE" sz="1600" dirty="0"/>
              <a:t>Av saknad av verksamhetsledningssystem, miljöledningssystem eller projektledningsverktyg</a:t>
            </a:r>
          </a:p>
        </p:txBody>
      </p:sp>
      <p:sp>
        <p:nvSpPr>
          <p:cNvPr id="5" name="Rubrik 3">
            <a:extLst>
              <a:ext uri="{FF2B5EF4-FFF2-40B4-BE49-F238E27FC236}">
                <a16:creationId xmlns:a16="http://schemas.microsoft.com/office/drawing/2014/main" id="{82709AD6-ABA9-71DB-4BC4-05F88021D707}"/>
              </a:ext>
            </a:extLst>
          </p:cNvPr>
          <p:cNvSpPr>
            <a:spLocks noGrp="1"/>
          </p:cNvSpPr>
          <p:nvPr>
            <p:ph type="title"/>
          </p:nvPr>
        </p:nvSpPr>
        <p:spPr>
          <a:xfrm>
            <a:off x="359998" y="654010"/>
            <a:ext cx="7955327" cy="938253"/>
          </a:xfrm>
        </p:spPr>
        <p:txBody>
          <a:bodyPr>
            <a:normAutofit/>
          </a:bodyPr>
          <a:lstStyle/>
          <a:p>
            <a:r>
              <a:rPr lang="en-US" sz="3200" dirty="0" err="1">
                <a:solidFill>
                  <a:schemeClr val="tx2"/>
                </a:solidFill>
              </a:rPr>
              <a:t>Välj</a:t>
            </a:r>
            <a:r>
              <a:rPr lang="en-US" sz="3200" dirty="0">
                <a:solidFill>
                  <a:schemeClr val="tx2"/>
                </a:solidFill>
              </a:rPr>
              <a:t> </a:t>
            </a:r>
            <a:r>
              <a:rPr lang="en-US" sz="3200" dirty="0" err="1">
                <a:solidFill>
                  <a:schemeClr val="tx2"/>
                </a:solidFill>
              </a:rPr>
              <a:t>lämplig</a:t>
            </a:r>
            <a:r>
              <a:rPr lang="en-US" sz="3200" dirty="0">
                <a:solidFill>
                  <a:schemeClr val="tx2"/>
                </a:solidFill>
              </a:rPr>
              <a:t> </a:t>
            </a:r>
            <a:r>
              <a:rPr lang="en-US" sz="3200" dirty="0" err="1">
                <a:solidFill>
                  <a:schemeClr val="tx2"/>
                </a:solidFill>
              </a:rPr>
              <a:t>nivå</a:t>
            </a:r>
            <a:r>
              <a:rPr lang="en-US" sz="3200" dirty="0">
                <a:solidFill>
                  <a:schemeClr val="tx2"/>
                </a:solidFill>
              </a:rPr>
              <a:t> av produktifiering</a:t>
            </a:r>
            <a:endParaRPr lang="sv-SE" dirty="0"/>
          </a:p>
        </p:txBody>
      </p:sp>
      <p:sp>
        <p:nvSpPr>
          <p:cNvPr id="9" name="textruta 8">
            <a:extLst>
              <a:ext uri="{FF2B5EF4-FFF2-40B4-BE49-F238E27FC236}">
                <a16:creationId xmlns:a16="http://schemas.microsoft.com/office/drawing/2014/main" id="{9CF3E845-64E0-CF26-A1AC-3A191BC2BD42}"/>
              </a:ext>
            </a:extLst>
          </p:cNvPr>
          <p:cNvSpPr txBox="1"/>
          <p:nvPr/>
        </p:nvSpPr>
        <p:spPr>
          <a:xfrm>
            <a:off x="180975" y="6304448"/>
            <a:ext cx="8467725" cy="461665"/>
          </a:xfrm>
          <a:prstGeom prst="rect">
            <a:avLst/>
          </a:prstGeom>
          <a:noFill/>
        </p:spPr>
        <p:txBody>
          <a:bodyPr wrap="square">
            <a:spAutoFit/>
          </a:bodyPr>
          <a:lstStyle/>
          <a:p>
            <a:r>
              <a:rPr lang="sv-SE" sz="1200" dirty="0"/>
              <a:t>*För att enklare kunna förklara strategier och ge en fingervisning kring svårigheter med produktifiering, har </a:t>
            </a:r>
            <a:r>
              <a:rPr lang="sv-SE" sz="1200" dirty="0" err="1"/>
              <a:t>Sweco</a:t>
            </a:r>
            <a:r>
              <a:rPr lang="sv-SE" sz="1200" dirty="0"/>
              <a:t> valt att beskriva produktifiering enligt tre svårighetsgrader, där grad 1 är enklast och grad 3 är svårast. </a:t>
            </a:r>
          </a:p>
        </p:txBody>
      </p:sp>
      <p:sp>
        <p:nvSpPr>
          <p:cNvPr id="13" name="textruta 12">
            <a:extLst>
              <a:ext uri="{FF2B5EF4-FFF2-40B4-BE49-F238E27FC236}">
                <a16:creationId xmlns:a16="http://schemas.microsoft.com/office/drawing/2014/main" id="{C2FB4D63-CEEE-ED86-06F7-AE59781D254A}"/>
              </a:ext>
            </a:extLst>
          </p:cNvPr>
          <p:cNvSpPr txBox="1"/>
          <p:nvPr/>
        </p:nvSpPr>
        <p:spPr>
          <a:xfrm>
            <a:off x="533400" y="1592263"/>
            <a:ext cx="6275025" cy="4278094"/>
          </a:xfrm>
          <a:prstGeom prst="rect">
            <a:avLst/>
          </a:prstGeom>
          <a:noFill/>
        </p:spPr>
        <p:txBody>
          <a:bodyPr wrap="square">
            <a:spAutoFit/>
          </a:bodyPr>
          <a:lstStyle/>
          <a:p>
            <a:r>
              <a:rPr lang="sv-SE" sz="1600" b="1" dirty="0"/>
              <a:t>Attribut för lämplig </a:t>
            </a:r>
            <a:r>
              <a:rPr lang="sv-SE" sz="1600" b="1" dirty="0" err="1"/>
              <a:t>avfallström</a:t>
            </a:r>
            <a:r>
              <a:rPr lang="sv-SE" sz="1600" b="1" dirty="0"/>
              <a:t>: </a:t>
            </a:r>
          </a:p>
          <a:p>
            <a:pPr marL="285750" indent="-285750">
              <a:buFont typeface="Arial" panose="020B0604020202020204" pitchFamily="34" charset="0"/>
              <a:buChar char="•"/>
            </a:pPr>
            <a:r>
              <a:rPr lang="sv-SE" sz="1600" dirty="0"/>
              <a:t>Det är en avfallsström (inte en biprodukt)</a:t>
            </a:r>
          </a:p>
          <a:p>
            <a:pPr marL="285750" indent="-285750">
              <a:buFont typeface="Arial" panose="020B0604020202020204" pitchFamily="34" charset="0"/>
              <a:buChar char="•"/>
            </a:pPr>
            <a:r>
              <a:rPr lang="sv-SE" sz="1600" dirty="0"/>
              <a:t>Där finns en eller flera möjliga återvinningsförfaranden </a:t>
            </a:r>
          </a:p>
          <a:p>
            <a:pPr marL="285750" indent="-285750">
              <a:buFont typeface="Arial" panose="020B0604020202020204" pitchFamily="34" charset="0"/>
              <a:buChar char="•"/>
            </a:pPr>
            <a:r>
              <a:rPr lang="sv-SE" sz="1600" dirty="0"/>
              <a:t>Den tänkta produkten har en tydlig efterfrågan, marknad och specifikt användningsområde </a:t>
            </a:r>
          </a:p>
          <a:p>
            <a:pPr marL="285750" indent="-285750">
              <a:buFont typeface="Arial" panose="020B0604020202020204" pitchFamily="34" charset="0"/>
              <a:buChar char="•"/>
            </a:pPr>
            <a:r>
              <a:rPr lang="sv-SE" sz="1600" dirty="0"/>
              <a:t>Avfallsströmmar där verksamhetsutövaren känner till karaktäriseringen av materialet, samt kan säkerställa en process som garanterar samma utfall för produkt vid varje ”produktifiering”</a:t>
            </a:r>
          </a:p>
          <a:p>
            <a:pPr marL="285750" indent="-285750">
              <a:buFont typeface="Arial" panose="020B0604020202020204" pitchFamily="34" charset="0"/>
              <a:buChar char="•"/>
            </a:pPr>
            <a:r>
              <a:rPr lang="sv-SE" sz="1600" dirty="0"/>
              <a:t>Inte medför några oacceptabla risker för människors hälsa eller miljön med den tänkta användningen</a:t>
            </a:r>
          </a:p>
          <a:p>
            <a:pPr marL="285750" indent="-285750">
              <a:buFont typeface="Arial" panose="020B0604020202020204" pitchFamily="34" charset="0"/>
              <a:buChar char="•"/>
            </a:pPr>
            <a:r>
              <a:rPr lang="sv-SE" sz="1600" dirty="0"/>
              <a:t>Avfallsströmmar där verksamhetsutövaren kan säkerställa att produkt- och kemikalielagstiftningen kommer att efterlevas</a:t>
            </a:r>
          </a:p>
          <a:p>
            <a:pPr marL="285750" indent="-285750">
              <a:buFont typeface="Arial" panose="020B0604020202020204" pitchFamily="34" charset="0"/>
              <a:buChar char="•"/>
            </a:pPr>
            <a:r>
              <a:rPr lang="sv-SE" sz="1600" dirty="0"/>
              <a:t>Avfallsströmmar där den slutliga produkten inte har farliga egenskaper för människors hälsa och miljö, som leder till negativa följder, varken vid tillverkningen eller brukandet av den tänkta produkten enligt CLP-förordningen. </a:t>
            </a:r>
          </a:p>
        </p:txBody>
      </p:sp>
    </p:spTree>
    <p:extLst>
      <p:ext uri="{BB962C8B-B14F-4D97-AF65-F5344CB8AC3E}">
        <p14:creationId xmlns:p14="http://schemas.microsoft.com/office/powerpoint/2010/main" val="3233319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4A4E172-88AB-6851-9EC0-6C19361D3653}"/>
              </a:ext>
            </a:extLst>
          </p:cNvPr>
          <p:cNvSpPr>
            <a:spLocks noGrp="1"/>
          </p:cNvSpPr>
          <p:nvPr>
            <p:ph sz="half" idx="2"/>
          </p:nvPr>
        </p:nvSpPr>
        <p:spPr>
          <a:xfrm>
            <a:off x="8620309" y="654010"/>
            <a:ext cx="3211693" cy="5470246"/>
          </a:xfrm>
        </p:spPr>
        <p:txBody>
          <a:bodyPr>
            <a:normAutofit/>
          </a:bodyPr>
          <a:lstStyle/>
          <a:p>
            <a:pPr marL="0" indent="0">
              <a:buNone/>
            </a:pPr>
            <a:r>
              <a:rPr lang="sv-SE" sz="1800" i="1" dirty="0">
                <a:effectLst/>
                <a:latin typeface="Gotham Rounded Light"/>
                <a:ea typeface="Times New Roman" panose="02020603050405020304" pitchFamily="18" charset="0"/>
                <a:cs typeface="Times New Roman" panose="02020603050405020304" pitchFamily="18" charset="0"/>
              </a:rPr>
              <a:t>Vid riskbedömning inom produktifiering av avfall är det viktigt att skilja mellan "risk" och "fara":</a:t>
            </a:r>
          </a:p>
          <a:p>
            <a:pPr marL="0" indent="0">
              <a:buNone/>
            </a:pPr>
            <a:r>
              <a:rPr lang="sv-SE" sz="1800" b="1" i="1" dirty="0">
                <a:effectLst/>
                <a:latin typeface="Gotham Rounded Light"/>
                <a:ea typeface="Times New Roman" panose="02020603050405020304" pitchFamily="18" charset="0"/>
                <a:cs typeface="Times New Roman" panose="02020603050405020304" pitchFamily="18" charset="0"/>
              </a:rPr>
              <a:t>Fara: </a:t>
            </a:r>
            <a:r>
              <a:rPr lang="sv-SE" sz="1800" i="1" dirty="0">
                <a:effectLst/>
                <a:latin typeface="Gotham Rounded Light"/>
                <a:ea typeface="Times New Roman" panose="02020603050405020304" pitchFamily="18" charset="0"/>
                <a:cs typeface="Times New Roman" panose="02020603050405020304" pitchFamily="18" charset="0"/>
              </a:rPr>
              <a:t>Detta betecknar den inneboende potentialen hos en substans eller situation att orsaka skada. Exempelvis kan kemikalier vara toxisk (en fara) och potentiellt orsaka hälsoproblem.</a:t>
            </a:r>
          </a:p>
          <a:p>
            <a:pPr marL="0" indent="0">
              <a:buNone/>
            </a:pPr>
            <a:r>
              <a:rPr lang="sv-SE" sz="1800" b="1" i="1" dirty="0">
                <a:effectLst/>
                <a:latin typeface="Gotham Rounded Light"/>
                <a:ea typeface="Times New Roman" panose="02020603050405020304" pitchFamily="18" charset="0"/>
                <a:cs typeface="Times New Roman" panose="02020603050405020304" pitchFamily="18" charset="0"/>
              </a:rPr>
              <a:t>Risk: </a:t>
            </a:r>
            <a:r>
              <a:rPr lang="sv-SE" sz="1800" i="1" dirty="0">
                <a:effectLst/>
                <a:latin typeface="Gotham Rounded Light"/>
                <a:ea typeface="Times New Roman" panose="02020603050405020304" pitchFamily="18" charset="0"/>
                <a:cs typeface="Times New Roman" panose="02020603050405020304" pitchFamily="18" charset="0"/>
              </a:rPr>
              <a:t>Detta handlar om sannolikheten att en fara kommer att orsaka skada under specifika omständigheter, samt allvaret av den möjliga skadan. En riskbedömning tar hänsyn till både hur ofta man utsätts för faran (exponering) och hur allvarlig skadan kan bli.</a:t>
            </a:r>
          </a:p>
        </p:txBody>
      </p:sp>
      <p:sp>
        <p:nvSpPr>
          <p:cNvPr id="4" name="Platshållare för bildnummer 3">
            <a:extLst>
              <a:ext uri="{FF2B5EF4-FFF2-40B4-BE49-F238E27FC236}">
                <a16:creationId xmlns:a16="http://schemas.microsoft.com/office/drawing/2014/main" id="{1AD8C0BE-30E2-2CEA-CCBA-23191E6998E9}"/>
              </a:ext>
            </a:extLst>
          </p:cNvPr>
          <p:cNvSpPr>
            <a:spLocks noGrp="1"/>
          </p:cNvSpPr>
          <p:nvPr>
            <p:ph type="sldNum" sz="quarter" idx="12"/>
          </p:nvPr>
        </p:nvSpPr>
        <p:spPr/>
        <p:txBody>
          <a:bodyPr/>
          <a:lstStyle/>
          <a:p>
            <a:fld id="{23AA811B-2EBD-4900-905E-5BE206449611}" type="slidenum">
              <a:rPr lang="en-GB" smtClean="0"/>
              <a:pPr/>
              <a:t>9</a:t>
            </a:fld>
            <a:endParaRPr lang="en-GB"/>
          </a:p>
        </p:txBody>
      </p:sp>
      <p:sp>
        <p:nvSpPr>
          <p:cNvPr id="5" name="Rubrik 4">
            <a:extLst>
              <a:ext uri="{FF2B5EF4-FFF2-40B4-BE49-F238E27FC236}">
                <a16:creationId xmlns:a16="http://schemas.microsoft.com/office/drawing/2014/main" id="{2FC02D4C-79F3-6330-6735-BDC8337A7B51}"/>
              </a:ext>
            </a:extLst>
          </p:cNvPr>
          <p:cNvSpPr>
            <a:spLocks noGrp="1"/>
          </p:cNvSpPr>
          <p:nvPr>
            <p:ph type="title"/>
          </p:nvPr>
        </p:nvSpPr>
        <p:spPr>
          <a:xfrm>
            <a:off x="359998" y="309172"/>
            <a:ext cx="7523999" cy="938253"/>
          </a:xfrm>
        </p:spPr>
        <p:txBody>
          <a:bodyPr>
            <a:normAutofit fontScale="90000"/>
          </a:bodyPr>
          <a:lstStyle/>
          <a:p>
            <a:r>
              <a:rPr lang="sv-SE" sz="3200" dirty="0">
                <a:solidFill>
                  <a:schemeClr val="tx2"/>
                </a:solidFill>
              </a:rPr>
              <a:t>Miljöbedömning/säkerhetsbedömning</a:t>
            </a:r>
          </a:p>
        </p:txBody>
      </p:sp>
      <p:sp>
        <p:nvSpPr>
          <p:cNvPr id="17" name="Arrow: Right 16">
            <a:extLst>
              <a:ext uri="{FF2B5EF4-FFF2-40B4-BE49-F238E27FC236}">
                <a16:creationId xmlns:a16="http://schemas.microsoft.com/office/drawing/2014/main" id="{7BB35CAF-E68F-0510-07CF-B361B9316059}"/>
              </a:ext>
            </a:extLst>
          </p:cNvPr>
          <p:cNvSpPr/>
          <p:nvPr/>
        </p:nvSpPr>
        <p:spPr>
          <a:xfrm>
            <a:off x="6415558" y="4336607"/>
            <a:ext cx="1746145" cy="662570"/>
          </a:xfrm>
          <a:prstGeom prst="rightArrow">
            <a:avLst/>
          </a:prstGeom>
          <a:solidFill>
            <a:srgbClr val="007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Box 5">
            <a:extLst>
              <a:ext uri="{FF2B5EF4-FFF2-40B4-BE49-F238E27FC236}">
                <a16:creationId xmlns:a16="http://schemas.microsoft.com/office/drawing/2014/main" id="{1BF01D47-5430-C6C5-33F4-FC9B1292AD71}"/>
              </a:ext>
            </a:extLst>
          </p:cNvPr>
          <p:cNvSpPr txBox="1"/>
          <p:nvPr/>
        </p:nvSpPr>
        <p:spPr>
          <a:xfrm>
            <a:off x="359997" y="1170846"/>
            <a:ext cx="7523999" cy="2554545"/>
          </a:xfrm>
          <a:prstGeom prst="rect">
            <a:avLst/>
          </a:prstGeom>
          <a:noFill/>
        </p:spPr>
        <p:txBody>
          <a:bodyPr wrap="square" rtlCol="0">
            <a:spAutoFit/>
          </a:bodyPr>
          <a:lstStyle/>
          <a:p>
            <a:r>
              <a:rPr lang="sv-SE" sz="2000" dirty="0">
                <a:solidFill>
                  <a:srgbClr val="68A2A6"/>
                </a:solidFill>
              </a:rPr>
              <a:t>En del av förberedelserna för produktifiering, är att undersöka att användningen av ämnet eller föremålet inte leder till allmänt negativa följder för människors hälsa eller miljön. Den undersökningen som tydligt visar att användningen av ett ämne eller föremål inte leder till allmänt negativa följder för människors hälsa eller miljön kallas ofta för en miljöbedömning eller säkerhetsbedömning. </a:t>
            </a:r>
          </a:p>
          <a:p>
            <a:endParaRPr lang="sv-SE" sz="2000" dirty="0">
              <a:solidFill>
                <a:srgbClr val="68A2A6"/>
              </a:solidFill>
            </a:endParaRPr>
          </a:p>
        </p:txBody>
      </p:sp>
      <p:pic>
        <p:nvPicPr>
          <p:cNvPr id="20" name="Bildobjekt 19">
            <a:extLst>
              <a:ext uri="{FF2B5EF4-FFF2-40B4-BE49-F238E27FC236}">
                <a16:creationId xmlns:a16="http://schemas.microsoft.com/office/drawing/2014/main" id="{7A4F1057-B553-C692-390C-DA7F7B4B0A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9302" y="3572909"/>
            <a:ext cx="5644780" cy="2139387"/>
          </a:xfrm>
          <a:prstGeom prst="rect">
            <a:avLst/>
          </a:prstGeom>
          <a:noFill/>
        </p:spPr>
      </p:pic>
      <p:sp>
        <p:nvSpPr>
          <p:cNvPr id="24" name="textruta 23">
            <a:extLst>
              <a:ext uri="{FF2B5EF4-FFF2-40B4-BE49-F238E27FC236}">
                <a16:creationId xmlns:a16="http://schemas.microsoft.com/office/drawing/2014/main" id="{65E27CFC-5D9C-C2DF-B2D8-E41E96014AC5}"/>
              </a:ext>
            </a:extLst>
          </p:cNvPr>
          <p:cNvSpPr txBox="1"/>
          <p:nvPr/>
        </p:nvSpPr>
        <p:spPr>
          <a:xfrm>
            <a:off x="359997" y="5810164"/>
            <a:ext cx="7801706" cy="738664"/>
          </a:xfrm>
          <a:prstGeom prst="rect">
            <a:avLst/>
          </a:prstGeom>
          <a:noFill/>
        </p:spPr>
        <p:txBody>
          <a:bodyPr wrap="square">
            <a:spAutoFit/>
          </a:bodyPr>
          <a:lstStyle/>
          <a:p>
            <a:r>
              <a:rPr lang="sv-SE" sz="1400" dirty="0"/>
              <a:t>Resultatet av miljö- och säkerhetsbedömningen kan visas i säkerhetsdatablad och/eller produktblad. Detta innebär information som både riktar sig till de som använder produkten under hela produktens livstid. </a:t>
            </a:r>
          </a:p>
        </p:txBody>
      </p:sp>
    </p:spTree>
    <p:extLst>
      <p:ext uri="{BB962C8B-B14F-4D97-AF65-F5344CB8AC3E}">
        <p14:creationId xmlns:p14="http://schemas.microsoft.com/office/powerpoint/2010/main" val="37071978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True&quot; Source=&quot;Group 4&quot; Layer=&quot;Group 4&quot; /&gt;"/>
</p:tagLst>
</file>

<file path=ppt/tags/tag1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00 [5]&quot; Source=&quot;Harvey 100&quot; /&gt;"/>
</p:tagLst>
</file>

<file path=ppt/tags/tag10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5/100 [95]&quot; Source=&quot;Harvey 100&quot; /&gt;"/>
</p:tagLst>
</file>

<file path=ppt/tags/tag10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6/100 [96]&quot; Source=&quot;Harvey 100&quot; /&gt;"/>
</p:tagLst>
</file>

<file path=ppt/tags/tag10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7/100 [97]&quot; Source=&quot;Harvey 100&quot; /&gt;"/>
</p:tagLst>
</file>

<file path=ppt/tags/tag10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8/100 [98]&quot; Source=&quot;Harvey 100&quot; /&gt;"/>
</p:tagLst>
</file>

<file path=ppt/tags/tag10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9/100 [99]&quot; Source=&quot;Harvey 100&quot; /&gt;"/>
</p:tagLst>
</file>

<file path=ppt/tags/tag10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0/100 [100]&quot; Source=&quot;Harvey 100&quot; /&gt;"/>
</p:tagLst>
</file>

<file path=ppt/tags/tag10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0/8 [0]&quot; /&gt;"/>
</p:tagLst>
</file>

<file path=ppt/tags/tag10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1/8 [1]&quot; /&gt;"/>
</p:tagLst>
</file>

<file path=ppt/tags/tag10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2/8 [2]&quot; /&gt;"/>
</p:tagLst>
</file>

<file path=ppt/tags/tag10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3/8 [3]&quot; /&gt;"/>
</p:tagLst>
</file>

<file path=ppt/tags/tag1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00 [6]&quot; Source=&quot;Harvey 100&quot; /&gt;"/>
</p:tagLst>
</file>

<file path=ppt/tags/tag11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4/8 [4]&quot; /&gt;"/>
</p:tagLst>
</file>

<file path=ppt/tags/tag11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5/8 [5]&quot; /&gt;"/>
</p:tagLst>
</file>

<file path=ppt/tags/tag11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6/8 [6]&quot; /&gt;"/>
</p:tagLst>
</file>

<file path=ppt/tags/tag11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7/8 [7]&quot; /&gt;"/>
</p:tagLst>
</file>

<file path=ppt/tags/tag11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8/8 [8]&quot; /&gt;"/>
</p:tagLst>
</file>

<file path=ppt/tags/tag11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0/4 [0]&quot; /&gt;"/>
</p:tagLst>
</file>

<file path=ppt/tags/tag11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1/4 [1]&quot; /&gt;"/>
</p:tagLst>
</file>

<file path=ppt/tags/tag11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2/4 [2]&quot; /&gt;"/>
</p:tagLst>
</file>

<file path=ppt/tags/tag11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3/4 [3]&quot; /&gt;"/>
</p:tagLst>
</file>

<file path=ppt/tags/tag11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4/4 [4]&quot; /&gt;"/>
</p:tagLst>
</file>

<file path=ppt/tags/tag1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00 [7]&quot; Source=&quot;Harvey 100&quot; /&gt;"/>
</p:tagLst>
</file>

<file path=ppt/tags/tag12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0/3 [0]&quot; /&gt;"/>
</p:tagLst>
</file>

<file path=ppt/tags/tag12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1/3 [1]&quot; /&gt;"/>
</p:tagLst>
</file>

<file path=ppt/tags/tag12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2/3 [2]&quot; /&gt;"/>
</p:tagLst>
</file>

<file path=ppt/tags/tag12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3/3 [3]&quot; /&gt;"/>
</p:tagLst>
</file>

<file path=ppt/tags/tag1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00 [8]&quot; Source=&quot;Harvey 100&quot; /&gt;"/>
</p:tagLst>
</file>

<file path=ppt/tags/tag1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00 [9]&quot; Source=&quot;Harvey 100&quot; /&gt;"/>
</p:tagLst>
</file>

<file path=ppt/tags/tag1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100 [10]&quot; Source=&quot;Harvey 100&quot; /&gt;"/>
</p:tagLst>
</file>

<file path=ppt/tags/tag1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100 [11]&quot; Source=&quot;Harvey 100&quot; /&gt;"/>
</p:tagLst>
</file>

<file path=ppt/tags/tag1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2/100 [12]&quot; Source=&quot;Harvey 100&quot; /&gt;"/>
</p:tagLst>
</file>

<file path=ppt/tags/tag1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3/100 [13]&quot; Source=&quot;Harvey 100&quot; /&gt;"/>
</p:tagLst>
</file>

<file path=ppt/tags/tag1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4/100 [14]&quot; Source=&quot;Harvey 100&quot; /&gt;"/>
</p:tagLst>
</file>

<file path=ppt/tags/tag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True&quot; Source=&quot;Group 5&quot; Layer=&quot;Group 5&quot; /&gt;"/>
</p:tagLst>
</file>

<file path=ppt/tags/tag2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5/100 [15]&quot; Source=&quot;Harvey 100&quot; /&gt;"/>
</p:tagLst>
</file>

<file path=ppt/tags/tag2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6/100 [16]&quot; Source=&quot;Harvey 100&quot; /&gt;"/>
</p:tagLst>
</file>

<file path=ppt/tags/tag2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7/100 [17]&quot; Source=&quot;Harvey 100&quot; /&gt;"/>
</p:tagLst>
</file>

<file path=ppt/tags/tag2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8/100 [18]&quot; Source=&quot;Harvey 100&quot; /&gt;"/>
</p:tagLst>
</file>

<file path=ppt/tags/tag2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9/100 [19]&quot; Source=&quot;Harvey 100&quot; /&gt;"/>
</p:tagLst>
</file>

<file path=ppt/tags/tag2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0/100 [20]&quot; Source=&quot;Harvey 100&quot; /&gt;"/>
</p:tagLst>
</file>

<file path=ppt/tags/tag2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100 [21]&quot; Source=&quot;Harvey 100&quot; /&gt;"/>
</p:tagLst>
</file>

<file path=ppt/tags/tag2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2/100 [22]&quot; Source=&quot;Harvey 100&quot; /&gt;"/>
</p:tagLst>
</file>

<file path=ppt/tags/tag2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3/100 [23]&quot; Source=&quot;Harvey 100&quot; /&gt;"/>
</p:tagLst>
</file>

<file path=ppt/tags/tag2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4/100 [24]&quot; Source=&quot;Harvey 100&quot; /&gt;"/>
</p:tagLst>
</file>

<file path=ppt/tags/tag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True&quot; Source=&quot;Harvey 8&quot; Layer=&quot;Harvey 8&quot; /&gt;"/>
</p:tagLst>
</file>

<file path=ppt/tags/tag3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5/100 [25]&quot; Source=&quot;Harvey 100&quot; /&gt;"/>
</p:tagLst>
</file>

<file path=ppt/tags/tag3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6/100 [26]&quot; Source=&quot;Harvey 100&quot; /&gt;"/>
</p:tagLst>
</file>

<file path=ppt/tags/tag3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7/100 [27]&quot; Source=&quot;Harvey 100&quot; /&gt;"/>
</p:tagLst>
</file>

<file path=ppt/tags/tag3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8/100 [28]&quot; Source=&quot;Harvey 100&quot; /&gt;"/>
</p:tagLst>
</file>

<file path=ppt/tags/tag3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9/100 [29]&quot; Source=&quot;Harvey 100&quot; /&gt;"/>
</p:tagLst>
</file>

<file path=ppt/tags/tag3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0/100 [30]&quot; Source=&quot;Harvey 100&quot; /&gt;"/>
</p:tagLst>
</file>

<file path=ppt/tags/tag3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100 [31]&quot; Source=&quot;Harvey 100&quot; /&gt;"/>
</p:tagLst>
</file>

<file path=ppt/tags/tag3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2/100 [32]&quot; Source=&quot;Harvey 100&quot; /&gt;"/>
</p:tagLst>
</file>

<file path=ppt/tags/tag3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3/100 [33]&quot; Source=&quot;Harvey 100&quot; /&gt;"/>
</p:tagLst>
</file>

<file path=ppt/tags/tag3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4/100 [34]&quot; Source=&quot;Harvey 100&quot; /&gt;"/>
</p:tagLst>
</file>

<file path=ppt/tags/tag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5f66dcd-7c8d-4661-849b-23a9587c15e3&quot; /&gt;"/>
  <p:tag name="SP_POWERSHAPE" val="&lt;PowerShapeTag ClassVersion=&quot;0&quot; GUID=&quot;81f1f80b-b882-418d-8bbb-9c38d8d27274&quot; IsConsolidated=&quot;False&quot; IsTopLevel=&quot;True&quot; Layer=&quot;Harvey 100&quot; Source=&quot;Harvey 100&quot; /&gt;"/>
</p:tagLst>
</file>

<file path=ppt/tags/tag4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5/100 [35]&quot; Source=&quot;Harvey 100&quot; /&gt;"/>
</p:tagLst>
</file>

<file path=ppt/tags/tag4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6/100 [36]&quot; Source=&quot;Harvey 100&quot; /&gt;"/>
</p:tagLst>
</file>

<file path=ppt/tags/tag4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7/100 [37]&quot; Source=&quot;Harvey 100&quot; /&gt;"/>
</p:tagLst>
</file>

<file path=ppt/tags/tag4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8/100 [38]&quot; Source=&quot;Harvey 100&quot; /&gt;"/>
</p:tagLst>
</file>

<file path=ppt/tags/tag4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9/100 [39]&quot; Source=&quot;Harvey 100&quot; /&gt;"/>
</p:tagLst>
</file>

<file path=ppt/tags/tag4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0/100 [40]&quot; Source=&quot;Harvey 100&quot; /&gt;"/>
</p:tagLst>
</file>

<file path=ppt/tags/tag4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100 [41]&quot; Source=&quot;Harvey 100&quot; /&gt;"/>
</p:tagLst>
</file>

<file path=ppt/tags/tag4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2/100 [42]&quot; Source=&quot;Harvey 100&quot; /&gt;"/>
</p:tagLst>
</file>

<file path=ppt/tags/tag4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3/100 [43]&quot; Source=&quot;Harvey 100&quot; /&gt;"/>
</p:tagLst>
</file>

<file path=ppt/tags/tag4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4/100 [44]&quot; Source=&quot;Harvey 100&quot; /&gt;"/>
</p:tagLst>
</file>

<file path=ppt/tags/tag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0/100 [0]&quot; Source=&quot;Harvey 100&quot; /&gt;"/>
</p:tagLst>
</file>

<file path=ppt/tags/tag5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5/100 [45]&quot; Source=&quot;Harvey 100&quot; /&gt;"/>
</p:tagLst>
</file>

<file path=ppt/tags/tag5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6/100 [46]&quot; Source=&quot;Harvey 100&quot; /&gt;"/>
</p:tagLst>
</file>

<file path=ppt/tags/tag5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7/100 [47]&quot; Source=&quot;Harvey 100&quot; /&gt;"/>
</p:tagLst>
</file>

<file path=ppt/tags/tag5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8/100 [48]&quot; Source=&quot;Harvey 100&quot; /&gt;"/>
</p:tagLst>
</file>

<file path=ppt/tags/tag5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9/100 [49]&quot; Source=&quot;Harvey 100&quot; /&gt;"/>
</p:tagLst>
</file>

<file path=ppt/tags/tag5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0/100 [50]&quot; Source=&quot;Harvey 100&quot; /&gt;"/>
</p:tagLst>
</file>

<file path=ppt/tags/tag5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100 [51]&quot; Source=&quot;Harvey 100&quot; /&gt;"/>
</p:tagLst>
</file>

<file path=ppt/tags/tag5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2/100 [52]&quot; Source=&quot;Harvey 100&quot; /&gt;"/>
</p:tagLst>
</file>

<file path=ppt/tags/tag5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3/100 [53]&quot; Source=&quot;Harvey 100&quot; /&gt;"/>
</p:tagLst>
</file>

<file path=ppt/tags/tag5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4/100 [54]&quot; Source=&quot;Harvey 100&quot; /&gt;"/>
</p:tagLst>
</file>

<file path=ppt/tags/tag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00 [1]&quot; Source=&quot;Harvey 100&quot; /&gt;"/>
</p:tagLst>
</file>

<file path=ppt/tags/tag6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5/100 [55]&quot; Source=&quot;Harvey 100&quot; /&gt;"/>
</p:tagLst>
</file>

<file path=ppt/tags/tag6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6/100 [56]&quot; Source=&quot;Harvey 100&quot; /&gt;"/>
</p:tagLst>
</file>

<file path=ppt/tags/tag6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7/100 [57]&quot; Source=&quot;Harvey 100&quot; /&gt;"/>
</p:tagLst>
</file>

<file path=ppt/tags/tag6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8/100 [58]&quot; Source=&quot;Harvey 100&quot; /&gt;"/>
</p:tagLst>
</file>

<file path=ppt/tags/tag6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9/100 [59]&quot; Source=&quot;Harvey 100&quot; /&gt;"/>
</p:tagLst>
</file>

<file path=ppt/tags/tag6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0/100 [60]&quot; Source=&quot;Harvey 100&quot; /&gt;"/>
</p:tagLst>
</file>

<file path=ppt/tags/tag6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100 [61]&quot; Source=&quot;Harvey 100&quot; /&gt;"/>
</p:tagLst>
</file>

<file path=ppt/tags/tag6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2/100 [62]&quot; Source=&quot;Harvey 100&quot; /&gt;"/>
</p:tagLst>
</file>

<file path=ppt/tags/tag6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3/100 [63]&quot; Source=&quot;Harvey 100&quot; /&gt;"/>
</p:tagLst>
</file>

<file path=ppt/tags/tag6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4/100 [64]&quot; Source=&quot;Harvey 100&quot; /&gt;"/>
</p:tagLst>
</file>

<file path=ppt/tags/tag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00 [2]&quot; Source=&quot;Harvey 100&quot; /&gt;"/>
</p:tagLst>
</file>

<file path=ppt/tags/tag7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5/100 [65]&quot; Source=&quot;Harvey 100&quot; /&gt;"/>
</p:tagLst>
</file>

<file path=ppt/tags/tag7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6/100 [66]&quot; Source=&quot;Harvey 100&quot; /&gt;"/>
</p:tagLst>
</file>

<file path=ppt/tags/tag7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7/100 [67]&quot; Source=&quot;Harvey 100&quot; /&gt;"/>
</p:tagLst>
</file>

<file path=ppt/tags/tag7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8/100 [68]&quot; Source=&quot;Harvey 100&quot; /&gt;"/>
</p:tagLst>
</file>

<file path=ppt/tags/tag7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9/100 [69]&quot; Source=&quot;Harvey 100&quot; /&gt;"/>
</p:tagLst>
</file>

<file path=ppt/tags/tag7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0/100 [70]&quot; Source=&quot;Harvey 100&quot; /&gt;"/>
</p:tagLst>
</file>

<file path=ppt/tags/tag7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100 [71]&quot; Source=&quot;Harvey 100&quot; /&gt;"/>
</p:tagLst>
</file>

<file path=ppt/tags/tag7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2/100 [72]&quot; Source=&quot;Harvey 100&quot; /&gt;"/>
</p:tagLst>
</file>

<file path=ppt/tags/tag7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3/100 [73]&quot; Source=&quot;Harvey 100&quot; /&gt;"/>
</p:tagLst>
</file>

<file path=ppt/tags/tag7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4/100 [74]&quot; Source=&quot;Harvey 100&quot; /&gt;"/>
</p:tagLst>
</file>

<file path=ppt/tags/tag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00 [3]&quot; Source=&quot;Harvey 100&quot; /&gt;"/>
</p:tagLst>
</file>

<file path=ppt/tags/tag8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5/100 [75]&quot; Source=&quot;Harvey 100&quot; /&gt;"/>
</p:tagLst>
</file>

<file path=ppt/tags/tag8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6/100 [76]&quot; Source=&quot;Harvey 100&quot; /&gt;"/>
</p:tagLst>
</file>

<file path=ppt/tags/tag8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7/100 [77]&quot; Source=&quot;Harvey 100&quot; /&gt;"/>
</p:tagLst>
</file>

<file path=ppt/tags/tag8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8/100 [78]&quot; Source=&quot;Harvey 100&quot; /&gt;"/>
</p:tagLst>
</file>

<file path=ppt/tags/tag8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9/100 [79]&quot; Source=&quot;Harvey 100&quot; /&gt;"/>
</p:tagLst>
</file>

<file path=ppt/tags/tag8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0/100 [80]&quot; Source=&quot;Harvey 100&quot; /&gt;"/>
</p:tagLst>
</file>

<file path=ppt/tags/tag8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100 [81]&quot; Source=&quot;Harvey 100&quot; /&gt;"/>
</p:tagLst>
</file>

<file path=ppt/tags/tag8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2/100 [82]&quot; Source=&quot;Harvey 100&quot; /&gt;"/>
</p:tagLst>
</file>

<file path=ppt/tags/tag8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3/100 [83]&quot; Source=&quot;Harvey 100&quot; /&gt;"/>
</p:tagLst>
</file>

<file path=ppt/tags/tag8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4/100 [84]&quot; Source=&quot;Harvey 100&quot; /&gt;"/>
</p:tagLst>
</file>

<file path=ppt/tags/tag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00 [4]&quot; Source=&quot;Harvey 100&quot; /&gt;"/>
</p:tagLst>
</file>

<file path=ppt/tags/tag9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5/100 [85]&quot; Source=&quot;Harvey 100&quot; /&gt;"/>
</p:tagLst>
</file>

<file path=ppt/tags/tag9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6/100 [86]&quot; Source=&quot;Harvey 100&quot; /&gt;"/>
</p:tagLst>
</file>

<file path=ppt/tags/tag9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7/100 [87]&quot; Source=&quot;Harvey 100&quot; /&gt;"/>
</p:tagLst>
</file>

<file path=ppt/tags/tag9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8/100 [88]&quot; Source=&quot;Harvey 100&quot; /&gt;"/>
</p:tagLst>
</file>

<file path=ppt/tags/tag9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9/100 [89]&quot; Source=&quot;Harvey 100&quot; /&gt;"/>
</p:tagLst>
</file>

<file path=ppt/tags/tag9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0/100 [90]&quot; Source=&quot;Harvey 100&quot; /&gt;"/>
</p:tagLst>
</file>

<file path=ppt/tags/tag9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100 [91]&quot; Source=&quot;Harvey 100&quot; /&gt;"/>
</p:tagLst>
</file>

<file path=ppt/tags/tag9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2/100 [92]&quot; Source=&quot;Harvey 100&quot; /&gt;"/>
</p:tagLst>
</file>

<file path=ppt/tags/tag9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3/100 [93]&quot; Source=&quot;Harvey 100&quot; /&gt;"/>
</p:tagLst>
</file>

<file path=ppt/tags/tag9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4/100 [94]&quot; Source=&quot;Harvey 100&quot; /&gt;"/>
</p:tagLst>
</file>

<file path=ppt/theme/theme1.xml><?xml version="1.0" encoding="utf-8"?>
<a:theme xmlns:a="http://schemas.openxmlformats.org/drawingml/2006/main" name="AvfallSverige-mall">
  <a:themeElements>
    <a:clrScheme name="Avfall Sverige">
      <a:dk1>
        <a:sysClr val="windowText" lastClr="000000"/>
      </a:dk1>
      <a:lt1>
        <a:sysClr val="window" lastClr="FFFFFF"/>
      </a:lt1>
      <a:dk2>
        <a:srgbClr val="007079"/>
      </a:dk2>
      <a:lt2>
        <a:srgbClr val="669C9F"/>
      </a:lt2>
      <a:accent1>
        <a:srgbClr val="004C73"/>
      </a:accent1>
      <a:accent2>
        <a:srgbClr val="51B8CF"/>
      </a:accent2>
      <a:accent3>
        <a:srgbClr val="9B064A"/>
      </a:accent3>
      <a:accent4>
        <a:srgbClr val="EC9C00"/>
      </a:accent4>
      <a:accent5>
        <a:srgbClr val="44A12B"/>
      </a:accent5>
      <a:accent6>
        <a:srgbClr val="CC003A"/>
      </a:accent6>
      <a:hlink>
        <a:srgbClr val="0000FF"/>
      </a:hlink>
      <a:folHlink>
        <a:srgbClr val="800080"/>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pportpresentation-mall 190429" id="{B66FCBE3-748F-3C4D-8ABD-947A9AFB897E}" vid="{BA1568FF-1C9B-9F49-924E-93DC5DC385A9}"/>
    </a:ext>
  </a:extLst>
</a:theme>
</file>

<file path=ppt/theme/theme2.xml><?xml version="1.0" encoding="utf-8"?>
<a:theme xmlns:a="http://schemas.openxmlformats.org/drawingml/2006/main" name="Sweco">
  <a:themeElements>
    <a:clrScheme name="Sweco">
      <a:dk1>
        <a:sysClr val="windowText" lastClr="000000"/>
      </a:dk1>
      <a:lt1>
        <a:srgbClr val="FFFFFF"/>
      </a:lt1>
      <a:dk2>
        <a:srgbClr val="111111"/>
      </a:dk2>
      <a:lt2>
        <a:srgbClr val="F2F2F2"/>
      </a:lt2>
      <a:accent1>
        <a:srgbClr val="3F6730"/>
      </a:accent1>
      <a:accent2>
        <a:srgbClr val="BDE3AF"/>
      </a:accent2>
      <a:accent3>
        <a:srgbClr val="87BE73"/>
      </a:accent3>
      <a:accent4>
        <a:srgbClr val="111111"/>
      </a:accent4>
      <a:accent5>
        <a:srgbClr val="E1E1E1"/>
      </a:accent5>
      <a:accent6>
        <a:srgbClr val="B2B2B2"/>
      </a:accent6>
      <a:hlink>
        <a:srgbClr val="3F6730"/>
      </a:hlink>
      <a:folHlink>
        <a:srgbClr val="B2B2B2"/>
      </a:folHlink>
    </a:clrScheme>
    <a:fontScheme name="Sweco">
      <a:majorFont>
        <a:latin typeface="Sweco Sans"/>
        <a:ea typeface=""/>
        <a:cs typeface=""/>
      </a:majorFont>
      <a:minorFont>
        <a:latin typeface="Swec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sz="1600" dirty="0" err="1" smtClean="0">
            <a:solidFill>
              <a:schemeClr val="tx1"/>
            </a:solidFill>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a:cs typeface="Arial" panose="020B0604020202020204" pitchFamily="34" charset="0"/>
          </a:defRPr>
        </a:defPPr>
      </a:lstStyle>
    </a:txDef>
  </a:objectDefaults>
  <a:extraClrSchemeLst/>
  <a:custClrLst/>
  <a:extLst>
    <a:ext uri="{05A4C25C-085E-4340-85A3-A5531E510DB2}">
      <thm15:themeFamily xmlns:thm15="http://schemas.microsoft.com/office/thememl/2012/main" name="Sweco - MF.potx" id="{E92EFFE5-179D-41A9-B791-E5FFC4EB0F93}" vid="{B4C6487D-5B04-4A7A-A745-EB9A6395D3E3}"/>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3F5076648BB24E8E48999FF46CFD13" ma:contentTypeVersion="13" ma:contentTypeDescription="Create a new document." ma:contentTypeScope="" ma:versionID="1db8c10202b57157e9a5d11c7e3c7059">
  <xsd:schema xmlns:xsd="http://www.w3.org/2001/XMLSchema" xmlns:xs="http://www.w3.org/2001/XMLSchema" xmlns:p="http://schemas.microsoft.com/office/2006/metadata/properties" xmlns:ns2="eef7fb3d-4f8b-4955-8084-1575d3403ab5" xmlns:ns3="9f403bba-c4d7-46bc-aa7c-c4bbe7542ec4" targetNamespace="http://schemas.microsoft.com/office/2006/metadata/properties" ma:root="true" ma:fieldsID="fd2467461d99e571f30743428793ce29" ns2:_="" ns3:_="">
    <xsd:import namespace="eef7fb3d-4f8b-4955-8084-1575d3403ab5"/>
    <xsd:import namespace="9f403bba-c4d7-46bc-aa7c-c4bbe7542ec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f7fb3d-4f8b-4955-8084-1575d3403a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a0716b9-ea6c-4544-a4bd-65ac324c60d4"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403bba-c4d7-46bc-aa7c-c4bbe7542ec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025f5ff1-78dc-4abb-ade7-981165309dee}" ma:internalName="TaxCatchAll" ma:showField="CatchAllData" ma:web="9f403bba-c4d7-46bc-aa7c-c4bbe7542e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ef7fb3d-4f8b-4955-8084-1575d3403ab5">
      <Terms xmlns="http://schemas.microsoft.com/office/infopath/2007/PartnerControls"/>
    </lcf76f155ced4ddcb4097134ff3c332f>
    <TaxCatchAll xmlns="9f403bba-c4d7-46bc-aa7c-c4bbe7542ec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F40F08-7AF3-48DE-A51E-A14A2AAB1ADA}">
  <ds:schemaRefs>
    <ds:schemaRef ds:uri="9f403bba-c4d7-46bc-aa7c-c4bbe7542ec4"/>
    <ds:schemaRef ds:uri="eef7fb3d-4f8b-4955-8084-1575d3403a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9B40D94-8788-4200-AEE4-26D31F0D4EE2}">
  <ds:schemaRefs>
    <ds:schemaRef ds:uri="http://schemas.microsoft.com/office/2006/metadata/properties"/>
    <ds:schemaRef ds:uri="http://schemas.microsoft.com/office/2006/documentManagement/types"/>
    <ds:schemaRef ds:uri="http://purl.org/dc/terms/"/>
    <ds:schemaRef ds:uri="eef7fb3d-4f8b-4955-8084-1575d3403ab5"/>
    <ds:schemaRef ds:uri="http://www.w3.org/XML/1998/namespace"/>
    <ds:schemaRef ds:uri="http://purl.org/dc/elements/1.1/"/>
    <ds:schemaRef ds:uri="http://schemas.microsoft.com/office/infopath/2007/PartnerControls"/>
    <ds:schemaRef ds:uri="http://schemas.openxmlformats.org/package/2006/metadata/core-properties"/>
    <ds:schemaRef ds:uri="9f403bba-c4d7-46bc-aa7c-c4bbe7542ec4"/>
    <ds:schemaRef ds:uri="http://purl.org/dc/dcmitype/"/>
  </ds:schemaRefs>
</ds:datastoreItem>
</file>

<file path=customXml/itemProps3.xml><?xml version="1.0" encoding="utf-8"?>
<ds:datastoreItem xmlns:ds="http://schemas.openxmlformats.org/officeDocument/2006/customXml" ds:itemID="{5562C4F9-5DAB-4C57-9B39-92076F0427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AvfallSverige-mall</Template>
  <TotalTime>132</TotalTime>
  <Words>2976</Words>
  <Application>Microsoft Macintosh PowerPoint</Application>
  <PresentationFormat>Bredbild</PresentationFormat>
  <Paragraphs>199</Paragraphs>
  <Slides>12</Slides>
  <Notes>8</Notes>
  <HiddenSlides>0</HiddenSlides>
  <MMClips>0</MMClips>
  <ScaleCrop>false</ScaleCrop>
  <HeadingPairs>
    <vt:vector size="6" baseType="variant">
      <vt:variant>
        <vt:lpstr>Använt teckensnitt</vt:lpstr>
      </vt:variant>
      <vt:variant>
        <vt:i4>8</vt:i4>
      </vt:variant>
      <vt:variant>
        <vt:lpstr>Tema</vt:lpstr>
      </vt:variant>
      <vt:variant>
        <vt:i4>2</vt:i4>
      </vt:variant>
      <vt:variant>
        <vt:lpstr>Bildrubriker</vt:lpstr>
      </vt:variant>
      <vt:variant>
        <vt:i4>12</vt:i4>
      </vt:variant>
    </vt:vector>
  </HeadingPairs>
  <TitlesOfParts>
    <vt:vector size="22" baseType="lpstr">
      <vt:lpstr>Gotham Rounded Book</vt:lpstr>
      <vt:lpstr>Gotham Rounded Light</vt:lpstr>
      <vt:lpstr>Sweco Sans</vt:lpstr>
      <vt:lpstr>Söhne</vt:lpstr>
      <vt:lpstr>Arial</vt:lpstr>
      <vt:lpstr>Calibri</vt:lpstr>
      <vt:lpstr>Georgia</vt:lpstr>
      <vt:lpstr>Segoe UI</vt:lpstr>
      <vt:lpstr>AvfallSverige-mall</vt:lpstr>
      <vt:lpstr>Sweco</vt:lpstr>
      <vt:lpstr>Produktifiering av avfall  – en introduktion </vt:lpstr>
      <vt:lpstr>Projektinformation</vt:lpstr>
      <vt:lpstr>Bakgrund och syfte</vt:lpstr>
      <vt:lpstr>Informationsinsamling och intressentdialoger </vt:lpstr>
      <vt:lpstr>Planera er produktifierings-process steg för steg </vt:lpstr>
      <vt:lpstr>Uppfyllnad av krav, både under förberedelser och genomförande </vt:lpstr>
      <vt:lpstr>PowerPoint-presentation</vt:lpstr>
      <vt:lpstr>Välj lämplig nivå av produktifiering</vt:lpstr>
      <vt:lpstr>Miljöbedömning/säkerhetsbedömning</vt:lpstr>
      <vt:lpstr>Undantag för Reach-registrering</vt:lpstr>
      <vt:lpstr>Avslutande tips </vt:lpstr>
      <vt:lpstr>Rapportinformation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Rapporttitel</dc:title>
  <dc:creator>Camilla Nilsson</dc:creator>
  <cp:lastModifiedBy>Fredrika Stranne</cp:lastModifiedBy>
  <cp:revision>9</cp:revision>
  <dcterms:created xsi:type="dcterms:W3CDTF">2021-08-17T08:47:27Z</dcterms:created>
  <dcterms:modified xsi:type="dcterms:W3CDTF">2025-10-08T10:08:42Z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0x0101007D3F5076648BB24E8E48999FF46CFD13</vt:lpwstr>
  </property>
  <property fmtid="{D5CDD505-2E9C-101B-9397-08002B2CF9AE}" pid="3" name="MediaServiceImageTags">
    <vt:lpwstr/>
  </property>
  <property fmtid="{D5CDD505-2E9C-101B-9397-08002B2CF9AE}" pid="4" name="MSIP_Label_20ea7001-5c24-4702-a3ac-e436ccb02747_Enabled">
    <vt:lpwstr>true</vt:lpwstr>
  </property>
  <property fmtid="{D5CDD505-2E9C-101B-9397-08002B2CF9AE}" pid="5" name="MSIP_Label_20ea7001-5c24-4702-a3ac-e436ccb02747_SetDate">
    <vt:lpwstr>2023-11-20T14:34:00Z</vt:lpwstr>
  </property>
  <property fmtid="{D5CDD505-2E9C-101B-9397-08002B2CF9AE}" pid="6" name="MSIP_Label_20ea7001-5c24-4702-a3ac-e436ccb02747_Method">
    <vt:lpwstr>Standard</vt:lpwstr>
  </property>
  <property fmtid="{D5CDD505-2E9C-101B-9397-08002B2CF9AE}" pid="7" name="MSIP_Label_20ea7001-5c24-4702-a3ac-e436ccb02747_Name">
    <vt:lpwstr>Confidential</vt:lpwstr>
  </property>
  <property fmtid="{D5CDD505-2E9C-101B-9397-08002B2CF9AE}" pid="8" name="MSIP_Label_20ea7001-5c24-4702-a3ac-e436ccb02747_SiteId">
    <vt:lpwstr>c8823c91-be81-4f89-b024-6c3dd789c106</vt:lpwstr>
  </property>
  <property fmtid="{D5CDD505-2E9C-101B-9397-08002B2CF9AE}" pid="9" name="MSIP_Label_20ea7001-5c24-4702-a3ac-e436ccb02747_ActionId">
    <vt:lpwstr>50b948a8-a55c-4586-b81b-ad231a023cd7</vt:lpwstr>
  </property>
  <property fmtid="{D5CDD505-2E9C-101B-9397-08002B2CF9AE}" pid="10" name="MSIP_Label_20ea7001-5c24-4702-a3ac-e436ccb02747_ContentBits">
    <vt:lpwstr>2</vt:lpwstr>
  </property>
  <property fmtid="{D5CDD505-2E9C-101B-9397-08002B2CF9AE}" pid="11" name="MSIP_Label_43f08ec5-d6d9-4227-8387-ccbfcb3632c4_Enabled">
    <vt:lpwstr>true</vt:lpwstr>
  </property>
  <property fmtid="{D5CDD505-2E9C-101B-9397-08002B2CF9AE}" pid="12" name="MSIP_Label_43f08ec5-d6d9-4227-8387-ccbfcb3632c4_SetDate">
    <vt:lpwstr>2025-03-31T06:43:06Z</vt:lpwstr>
  </property>
  <property fmtid="{D5CDD505-2E9C-101B-9397-08002B2CF9AE}" pid="13" name="MSIP_Label_43f08ec5-d6d9-4227-8387-ccbfcb3632c4_Method">
    <vt:lpwstr>Standard</vt:lpwstr>
  </property>
  <property fmtid="{D5CDD505-2E9C-101B-9397-08002B2CF9AE}" pid="14" name="MSIP_Label_43f08ec5-d6d9-4227-8387-ccbfcb3632c4_Name">
    <vt:lpwstr>Sweco Restricted</vt:lpwstr>
  </property>
  <property fmtid="{D5CDD505-2E9C-101B-9397-08002B2CF9AE}" pid="15" name="MSIP_Label_43f08ec5-d6d9-4227-8387-ccbfcb3632c4_SiteId">
    <vt:lpwstr>b7872ef0-9a00-4c18-8a4a-c7d25c778a9e</vt:lpwstr>
  </property>
  <property fmtid="{D5CDD505-2E9C-101B-9397-08002B2CF9AE}" pid="16" name="MSIP_Label_43f08ec5-d6d9-4227-8387-ccbfcb3632c4_ActionId">
    <vt:lpwstr>5c727409-a441-404e-beb9-b414b9aafcda</vt:lpwstr>
  </property>
  <property fmtid="{D5CDD505-2E9C-101B-9397-08002B2CF9AE}" pid="17" name="MSIP_Label_43f08ec5-d6d9-4227-8387-ccbfcb3632c4_ContentBits">
    <vt:lpwstr>0</vt:lpwstr>
  </property>
</Properties>
</file>