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4" r:id="rId5"/>
  </p:sldMasterIdLst>
  <p:notesMasterIdLst>
    <p:notesMasterId r:id="rId15"/>
  </p:notesMasterIdLst>
  <p:sldIdLst>
    <p:sldId id="264" r:id="rId6"/>
    <p:sldId id="265" r:id="rId7"/>
    <p:sldId id="3301" r:id="rId8"/>
    <p:sldId id="267" r:id="rId9"/>
    <p:sldId id="270" r:id="rId10"/>
    <p:sldId id="3303" r:id="rId11"/>
    <p:sldId id="3302" r:id="rId12"/>
    <p:sldId id="3299" r:id="rId13"/>
    <p:sldId id="269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3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62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kalkyl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006C7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sv-SE" sz="1600" b="1" dirty="0">
                <a:solidFill>
                  <a:srgbClr val="006C71"/>
                </a:solidFill>
                <a:latin typeface="Georgia" panose="02040502050405020303" pitchFamily="18" charset="0"/>
              </a:rPr>
              <a:t>Avfall till energiåtervinning (2019)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006C7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Avfall till energiåtervinning (Sverige 2019)</c:v>
                </c:pt>
              </c:strCache>
            </c:strRef>
          </c:tx>
          <c:dPt>
            <c:idx val="0"/>
            <c:bubble3D val="0"/>
            <c:spPr>
              <a:solidFill>
                <a:srgbClr val="006C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14-4757-ACA5-B6359145AE0B}"/>
              </c:ext>
            </c:extLst>
          </c:dPt>
          <c:dPt>
            <c:idx val="1"/>
            <c:bubble3D val="0"/>
            <c:spPr>
              <a:solidFill>
                <a:srgbClr val="4EB8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14-4757-ACA5-B6359145AE0B}"/>
              </c:ext>
            </c:extLst>
          </c:dPt>
          <c:cat>
            <c:strRef>
              <c:f>Blad1!$A$2:$A$3</c:f>
              <c:strCache>
                <c:ptCount val="2"/>
                <c:pt idx="0">
                  <c:v>Verksamhetsavfall</c:v>
                </c:pt>
                <c:pt idx="1">
                  <c:v>Restavfall från hushåll</c:v>
                </c:pt>
              </c:strCache>
            </c:strRef>
          </c:cat>
          <c:val>
            <c:numRef>
              <c:f>Blad1!$B$2:$B$3</c:f>
              <c:numCache>
                <c:formatCode>0%</c:formatCode>
                <c:ptCount val="2"/>
                <c:pt idx="0">
                  <c:v>0.64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14-4757-ACA5-B6359145A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6C7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006C7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r>
              <a:rPr lang="sv-SE" sz="1600" b="1" dirty="0">
                <a:solidFill>
                  <a:srgbClr val="006C71"/>
                </a:solidFill>
                <a:latin typeface="Georgia" panose="02040502050405020303" pitchFamily="18" charset="0"/>
              </a:rPr>
              <a:t>Energiåtervinningens bidrag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006C71"/>
              </a:solidFill>
              <a:latin typeface="Georgia" panose="02040502050405020303" pitchFamily="18" charset="0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6C71"/>
            </a:solidFill>
            <a:ln>
              <a:solidFill>
                <a:srgbClr val="006C71"/>
              </a:solidFill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El</c:v>
                </c:pt>
                <c:pt idx="1">
                  <c:v>Fjärrvärme</c:v>
                </c:pt>
              </c:strCache>
            </c:strRef>
          </c:cat>
          <c:val>
            <c:numRef>
              <c:f>Blad1!$B$2:$B$3</c:f>
              <c:numCache>
                <c:formatCode>General</c:formatCode>
                <c:ptCount val="2"/>
                <c:pt idx="0">
                  <c:v>1.6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C6-4F95-BE2B-802B3C27B9BF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rgbClr val="FFFFFF"/>
            </a:solidFill>
            <a:ln>
              <a:solidFill>
                <a:srgbClr val="006C71"/>
              </a:solidFill>
            </a:ln>
            <a:effectLst/>
          </c:spPr>
          <c:invertIfNegative val="0"/>
          <c:cat>
            <c:strRef>
              <c:f>Blad1!$A$2:$A$3</c:f>
              <c:strCache>
                <c:ptCount val="2"/>
                <c:pt idx="0">
                  <c:v>El</c:v>
                </c:pt>
                <c:pt idx="1">
                  <c:v>Fjärrvärme</c:v>
                </c:pt>
              </c:strCache>
            </c:strRef>
          </c:cat>
          <c:val>
            <c:numRef>
              <c:f>Blad1!$C$2:$C$3</c:f>
              <c:numCache>
                <c:formatCode>General</c:formatCode>
                <c:ptCount val="2"/>
                <c:pt idx="0">
                  <c:v>98.4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C6-4F95-BE2B-802B3C27B9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6145631"/>
        <c:axId val="556148959"/>
      </c:barChart>
      <c:catAx>
        <c:axId val="556145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6C71"/>
                </a:solidFill>
                <a:latin typeface="Georgia" panose="02040502050405020303" pitchFamily="18" charset="0"/>
                <a:ea typeface="+mn-ea"/>
                <a:cs typeface="+mn-cs"/>
              </a:defRPr>
            </a:pPr>
            <a:endParaRPr lang="sv-SE"/>
          </a:p>
        </c:txPr>
        <c:crossAx val="556148959"/>
        <c:crosses val="autoZero"/>
        <c:auto val="1"/>
        <c:lblAlgn val="ctr"/>
        <c:lblOffset val="100"/>
        <c:noMultiLvlLbl val="0"/>
      </c:catAx>
      <c:valAx>
        <c:axId val="556148959"/>
        <c:scaling>
          <c:orientation val="minMax"/>
        </c:scaling>
        <c:delete val="1"/>
        <c:axPos val="b"/>
        <c:numFmt formatCode="0.00%" sourceLinked="0"/>
        <c:majorTickMark val="none"/>
        <c:minorTickMark val="none"/>
        <c:tickLblPos val="nextTo"/>
        <c:crossAx val="55614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2021-08-27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  <p:extLst>
      <p:ext uri="{BB962C8B-B14F-4D97-AF65-F5344CB8AC3E}">
        <p14:creationId xmlns:p14="http://schemas.microsoft.com/office/powerpoint/2010/main" val="201777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33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7510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424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53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71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18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720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48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75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82452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229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30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3" y="512763"/>
            <a:ext cx="1107917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10802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336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ts val="3360"/>
        </a:lnSpc>
        <a:spcBef>
          <a:spcPts val="5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ts val="3360"/>
        </a:lnSpc>
        <a:spcBef>
          <a:spcPts val="5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ts val="3360"/>
        </a:lnSpc>
        <a:spcBef>
          <a:spcPts val="5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ts val="3360"/>
        </a:lnSpc>
        <a:spcBef>
          <a:spcPts val="5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16779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>
          <p15:clr>
            <a:srgbClr val="F26B43"/>
          </p15:clr>
        </p15:guide>
        <p15:guide id="2" pos="325">
          <p15:clr>
            <a:srgbClr val="F26B43"/>
          </p15:clr>
        </p15:guide>
        <p15:guide id="3" pos="7355">
          <p15:clr>
            <a:srgbClr val="F26B43"/>
          </p15:clr>
        </p15:guide>
        <p15:guide id="4" orient="horz" pos="356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373923"/>
            <a:ext cx="9144000" cy="1213339"/>
          </a:xfrm>
        </p:spPr>
        <p:txBody>
          <a:bodyPr>
            <a:normAutofit/>
          </a:bodyPr>
          <a:lstStyle/>
          <a:p>
            <a:r>
              <a:rPr lang="sv-SE" sz="2000" dirty="0"/>
              <a:t>Rapport 2021:09 </a:t>
            </a:r>
          </a:p>
          <a:p>
            <a:r>
              <a:rPr lang="sv-SE" sz="2000" dirty="0"/>
              <a:t>April 2021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/>
              <a:t>Backcasting – Hur når Sverige fossilfri energiåtervinning från avfallsförbränning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Utförare och finansiering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2050 Consulting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Malin Forsgren, 2050 </a:t>
            </a:r>
            <a:r>
              <a:rPr lang="sv-SE" dirty="0">
                <a:solidFill>
                  <a:schemeClr val="tx1"/>
                </a:solidFill>
              </a:rPr>
              <a:t>C</a:t>
            </a:r>
            <a:r>
              <a:rPr lang="sv-SE" sz="2000" dirty="0">
                <a:solidFill>
                  <a:schemeClr val="tx1"/>
                </a:solidFill>
              </a:rPr>
              <a:t>onsulting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Finansiär(er):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Sveriges energiåtervinningssatsning</a:t>
            </a:r>
          </a:p>
        </p:txBody>
      </p:sp>
      <p:pic>
        <p:nvPicPr>
          <p:cNvPr id="9" name="Platshållare för bild 8" descr="En bild som visar text, utomhus, torn&#10;&#10;Automatiskt genererad beskrivning">
            <a:extLst>
              <a:ext uri="{FF2B5EF4-FFF2-40B4-BE49-F238E27FC236}">
                <a16:creationId xmlns:a16="http://schemas.microsoft.com/office/drawing/2014/main" id="{48FF240C-405A-884E-9B64-6CD2B46B9F8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/>
          <a:srcRect t="-66" b="143"/>
          <a:stretch/>
        </p:blipFill>
        <p:spPr>
          <a:xfrm>
            <a:off x="7941734" y="843148"/>
            <a:ext cx="3734330" cy="5355771"/>
          </a:xfrm>
        </p:spPr>
      </p:pic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79C109-27B6-49C8-94E7-6792BC8E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7" y="511144"/>
            <a:ext cx="11168830" cy="637410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329B4AD-C6EE-4DE6-9C22-EDEAD21677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6778837" cy="4258203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sv-SE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nergiåtervinningsbranschens ståndpunkter om fossilfrihet: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Halvera de fossila utsläppen från avfallsförbränning till 2030 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Nå utsläpp nära noll t</a:t>
            </a:r>
            <a:r>
              <a:rPr lang="sv-SE" sz="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ill 2045.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Måluppfyllelse kräver samverkan med aktörer högre upp avfallets värdekedja, </a:t>
            </a:r>
            <a:r>
              <a:rPr lang="sv-SE" sz="18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men energiåtervinningsbranschen måste också vara en del av lösningen på problemet. </a:t>
            </a: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8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Projektets syfte var att genom backcasting: 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Kartlägga åtgärder som skulle kunna vidtas för att minska utsläppen från våra anläggningar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Bedöma av</a:t>
            </a:r>
            <a:r>
              <a:rPr lang="sv-SE" sz="1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deras potential att ta oss närmare våra mål, fram till det år då Sverige ska vara fossilfritt</a:t>
            </a:r>
          </a:p>
          <a:p>
            <a:pPr marL="742950" lvl="1" indent="-28575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latin typeface="Georgia" panose="02040502050405020303" pitchFamily="18" charset="0"/>
                <a:ea typeface="MS Mincho" panose="02020609040205080304" pitchFamily="49" charset="-128"/>
                <a:cs typeface="Arial" panose="020B0604020202020204" pitchFamily="34" charset="0"/>
              </a:rPr>
              <a:t>Visa på vilket handlingsutrymme som finns och vad som begränsar det. </a:t>
            </a:r>
            <a:endParaRPr lang="sv-SE" sz="1200" dirty="0">
              <a:effectLst/>
              <a:latin typeface="Georgia" panose="02040502050405020303" pitchFamily="18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D9B13CF-B7F7-46B0-A344-369C8EC300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426"/>
          <a:stretch/>
        </p:blipFill>
        <p:spPr>
          <a:xfrm>
            <a:off x="7294774" y="1202267"/>
            <a:ext cx="4156866" cy="308303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7BFCDD74-62B2-417B-9BB0-E21EB1ECAC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7" t="61016"/>
          <a:stretch/>
        </p:blipFill>
        <p:spPr>
          <a:xfrm>
            <a:off x="8176847" y="4506676"/>
            <a:ext cx="3385038" cy="1550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0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2A4F74-AAB6-49A4-ADA8-2D44EE41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Energiåtervinningen i siffror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93845CB-0A05-4DD3-B2B6-908D1A649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9392600"/>
              </p:ext>
            </p:extLst>
          </p:nvPr>
        </p:nvGraphicFramePr>
        <p:xfrm>
          <a:off x="7249162" y="1184172"/>
          <a:ext cx="4241471" cy="2717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ruta 10">
            <a:extLst>
              <a:ext uri="{FF2B5EF4-FFF2-40B4-BE49-F238E27FC236}">
                <a16:creationId xmlns:a16="http://schemas.microsoft.com/office/drawing/2014/main" id="{BC2BFE94-B7F5-4612-860B-AFB0D3214DC9}"/>
              </a:ext>
            </a:extLst>
          </p:cNvPr>
          <p:cNvSpPr txBox="1"/>
          <p:nvPr/>
        </p:nvSpPr>
        <p:spPr>
          <a:xfrm>
            <a:off x="515936" y="3829660"/>
            <a:ext cx="6431611" cy="1524841"/>
          </a:xfrm>
          <a:custGeom>
            <a:avLst/>
            <a:gdLst>
              <a:gd name="connsiteX0" fmla="*/ 0 w 6431611"/>
              <a:gd name="connsiteY0" fmla="*/ 0 h 1524841"/>
              <a:gd name="connsiteX1" fmla="*/ 520376 w 6431611"/>
              <a:gd name="connsiteY1" fmla="*/ 0 h 1524841"/>
              <a:gd name="connsiteX2" fmla="*/ 1105068 w 6431611"/>
              <a:gd name="connsiteY2" fmla="*/ 0 h 1524841"/>
              <a:gd name="connsiteX3" fmla="*/ 1754076 w 6431611"/>
              <a:gd name="connsiteY3" fmla="*/ 0 h 1524841"/>
              <a:gd name="connsiteX4" fmla="*/ 2403084 w 6431611"/>
              <a:gd name="connsiteY4" fmla="*/ 0 h 1524841"/>
              <a:gd name="connsiteX5" fmla="*/ 2794827 w 6431611"/>
              <a:gd name="connsiteY5" fmla="*/ 0 h 1524841"/>
              <a:gd name="connsiteX6" fmla="*/ 3250887 w 6431611"/>
              <a:gd name="connsiteY6" fmla="*/ 0 h 1524841"/>
              <a:gd name="connsiteX7" fmla="*/ 3771263 w 6431611"/>
              <a:gd name="connsiteY7" fmla="*/ 0 h 1524841"/>
              <a:gd name="connsiteX8" fmla="*/ 4420271 w 6431611"/>
              <a:gd name="connsiteY8" fmla="*/ 0 h 1524841"/>
              <a:gd name="connsiteX9" fmla="*/ 5004963 w 6431611"/>
              <a:gd name="connsiteY9" fmla="*/ 0 h 1524841"/>
              <a:gd name="connsiteX10" fmla="*/ 5589655 w 6431611"/>
              <a:gd name="connsiteY10" fmla="*/ 0 h 1524841"/>
              <a:gd name="connsiteX11" fmla="*/ 6431611 w 6431611"/>
              <a:gd name="connsiteY11" fmla="*/ 0 h 1524841"/>
              <a:gd name="connsiteX12" fmla="*/ 6431611 w 6431611"/>
              <a:gd name="connsiteY12" fmla="*/ 538777 h 1524841"/>
              <a:gd name="connsiteX13" fmla="*/ 6431611 w 6431611"/>
              <a:gd name="connsiteY13" fmla="*/ 1047057 h 1524841"/>
              <a:gd name="connsiteX14" fmla="*/ 6431611 w 6431611"/>
              <a:gd name="connsiteY14" fmla="*/ 1524841 h 1524841"/>
              <a:gd name="connsiteX15" fmla="*/ 5846919 w 6431611"/>
              <a:gd name="connsiteY15" fmla="*/ 1524841 h 1524841"/>
              <a:gd name="connsiteX16" fmla="*/ 5262227 w 6431611"/>
              <a:gd name="connsiteY16" fmla="*/ 1524841 h 1524841"/>
              <a:gd name="connsiteX17" fmla="*/ 4806167 w 6431611"/>
              <a:gd name="connsiteY17" fmla="*/ 1524841 h 1524841"/>
              <a:gd name="connsiteX18" fmla="*/ 4285792 w 6431611"/>
              <a:gd name="connsiteY18" fmla="*/ 1524841 h 1524841"/>
              <a:gd name="connsiteX19" fmla="*/ 3894048 w 6431611"/>
              <a:gd name="connsiteY19" fmla="*/ 1524841 h 1524841"/>
              <a:gd name="connsiteX20" fmla="*/ 3309356 w 6431611"/>
              <a:gd name="connsiteY20" fmla="*/ 1524841 h 1524841"/>
              <a:gd name="connsiteX21" fmla="*/ 2596032 w 6431611"/>
              <a:gd name="connsiteY21" fmla="*/ 1524841 h 1524841"/>
              <a:gd name="connsiteX22" fmla="*/ 2011340 w 6431611"/>
              <a:gd name="connsiteY22" fmla="*/ 1524841 h 1524841"/>
              <a:gd name="connsiteX23" fmla="*/ 1490964 w 6431611"/>
              <a:gd name="connsiteY23" fmla="*/ 1524841 h 1524841"/>
              <a:gd name="connsiteX24" fmla="*/ 777640 w 6431611"/>
              <a:gd name="connsiteY24" fmla="*/ 1524841 h 1524841"/>
              <a:gd name="connsiteX25" fmla="*/ 0 w 6431611"/>
              <a:gd name="connsiteY25" fmla="*/ 1524841 h 1524841"/>
              <a:gd name="connsiteX26" fmla="*/ 0 w 6431611"/>
              <a:gd name="connsiteY26" fmla="*/ 1062306 h 1524841"/>
              <a:gd name="connsiteX27" fmla="*/ 0 w 6431611"/>
              <a:gd name="connsiteY27" fmla="*/ 554026 h 1524841"/>
              <a:gd name="connsiteX28" fmla="*/ 0 w 6431611"/>
              <a:gd name="connsiteY28" fmla="*/ 0 h 1524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431611" h="1524841" extrusionOk="0">
                <a:moveTo>
                  <a:pt x="0" y="0"/>
                </a:moveTo>
                <a:cubicBezTo>
                  <a:pt x="143838" y="-16577"/>
                  <a:pt x="307247" y="44891"/>
                  <a:pt x="520376" y="0"/>
                </a:cubicBezTo>
                <a:cubicBezTo>
                  <a:pt x="733505" y="-44891"/>
                  <a:pt x="882925" y="54748"/>
                  <a:pt x="1105068" y="0"/>
                </a:cubicBezTo>
                <a:cubicBezTo>
                  <a:pt x="1327211" y="-54748"/>
                  <a:pt x="1598401" y="45154"/>
                  <a:pt x="1754076" y="0"/>
                </a:cubicBezTo>
                <a:cubicBezTo>
                  <a:pt x="1909751" y="-45154"/>
                  <a:pt x="2116028" y="53008"/>
                  <a:pt x="2403084" y="0"/>
                </a:cubicBezTo>
                <a:cubicBezTo>
                  <a:pt x="2690140" y="-53008"/>
                  <a:pt x="2642060" y="19497"/>
                  <a:pt x="2794827" y="0"/>
                </a:cubicBezTo>
                <a:cubicBezTo>
                  <a:pt x="2947594" y="-19497"/>
                  <a:pt x="3121577" y="3224"/>
                  <a:pt x="3250887" y="0"/>
                </a:cubicBezTo>
                <a:cubicBezTo>
                  <a:pt x="3380197" y="-3224"/>
                  <a:pt x="3656906" y="8910"/>
                  <a:pt x="3771263" y="0"/>
                </a:cubicBezTo>
                <a:cubicBezTo>
                  <a:pt x="3885620" y="-8910"/>
                  <a:pt x="4198766" y="46521"/>
                  <a:pt x="4420271" y="0"/>
                </a:cubicBezTo>
                <a:cubicBezTo>
                  <a:pt x="4641776" y="-46521"/>
                  <a:pt x="4793487" y="38650"/>
                  <a:pt x="5004963" y="0"/>
                </a:cubicBezTo>
                <a:cubicBezTo>
                  <a:pt x="5216439" y="-38650"/>
                  <a:pt x="5449675" y="33310"/>
                  <a:pt x="5589655" y="0"/>
                </a:cubicBezTo>
                <a:cubicBezTo>
                  <a:pt x="5729635" y="-33310"/>
                  <a:pt x="6257075" y="3817"/>
                  <a:pt x="6431611" y="0"/>
                </a:cubicBezTo>
                <a:cubicBezTo>
                  <a:pt x="6441264" y="173052"/>
                  <a:pt x="6378458" y="385377"/>
                  <a:pt x="6431611" y="538777"/>
                </a:cubicBezTo>
                <a:cubicBezTo>
                  <a:pt x="6484764" y="692177"/>
                  <a:pt x="6388371" y="887899"/>
                  <a:pt x="6431611" y="1047057"/>
                </a:cubicBezTo>
                <a:cubicBezTo>
                  <a:pt x="6474851" y="1206215"/>
                  <a:pt x="6399105" y="1365544"/>
                  <a:pt x="6431611" y="1524841"/>
                </a:cubicBezTo>
                <a:cubicBezTo>
                  <a:pt x="6291000" y="1582500"/>
                  <a:pt x="6137252" y="1471173"/>
                  <a:pt x="5846919" y="1524841"/>
                </a:cubicBezTo>
                <a:cubicBezTo>
                  <a:pt x="5556586" y="1578509"/>
                  <a:pt x="5501668" y="1515438"/>
                  <a:pt x="5262227" y="1524841"/>
                </a:cubicBezTo>
                <a:cubicBezTo>
                  <a:pt x="5022786" y="1534244"/>
                  <a:pt x="4970748" y="1510582"/>
                  <a:pt x="4806167" y="1524841"/>
                </a:cubicBezTo>
                <a:cubicBezTo>
                  <a:pt x="4641586" y="1539100"/>
                  <a:pt x="4510359" y="1505796"/>
                  <a:pt x="4285792" y="1524841"/>
                </a:cubicBezTo>
                <a:cubicBezTo>
                  <a:pt x="4061226" y="1543886"/>
                  <a:pt x="3992923" y="1518479"/>
                  <a:pt x="3894048" y="1524841"/>
                </a:cubicBezTo>
                <a:cubicBezTo>
                  <a:pt x="3795173" y="1531203"/>
                  <a:pt x="3476498" y="1478108"/>
                  <a:pt x="3309356" y="1524841"/>
                </a:cubicBezTo>
                <a:cubicBezTo>
                  <a:pt x="3142214" y="1571574"/>
                  <a:pt x="2893880" y="1521966"/>
                  <a:pt x="2596032" y="1524841"/>
                </a:cubicBezTo>
                <a:cubicBezTo>
                  <a:pt x="2298184" y="1527716"/>
                  <a:pt x="2275380" y="1485428"/>
                  <a:pt x="2011340" y="1524841"/>
                </a:cubicBezTo>
                <a:cubicBezTo>
                  <a:pt x="1747300" y="1564254"/>
                  <a:pt x="1741673" y="1486640"/>
                  <a:pt x="1490964" y="1524841"/>
                </a:cubicBezTo>
                <a:cubicBezTo>
                  <a:pt x="1240255" y="1563042"/>
                  <a:pt x="1058677" y="1471910"/>
                  <a:pt x="777640" y="1524841"/>
                </a:cubicBezTo>
                <a:cubicBezTo>
                  <a:pt x="496603" y="1577772"/>
                  <a:pt x="279854" y="1479710"/>
                  <a:pt x="0" y="1524841"/>
                </a:cubicBezTo>
                <a:cubicBezTo>
                  <a:pt x="-33329" y="1361029"/>
                  <a:pt x="6453" y="1213006"/>
                  <a:pt x="0" y="1062306"/>
                </a:cubicBezTo>
                <a:cubicBezTo>
                  <a:pt x="-6453" y="911606"/>
                  <a:pt x="47151" y="687446"/>
                  <a:pt x="0" y="554026"/>
                </a:cubicBezTo>
                <a:cubicBezTo>
                  <a:pt x="-47151" y="420606"/>
                  <a:pt x="45790" y="131408"/>
                  <a:pt x="0" y="0"/>
                </a:cubicBezTo>
                <a:close/>
              </a:path>
            </a:pathLst>
          </a:custGeom>
          <a:noFill/>
          <a:ln>
            <a:noFill/>
            <a:extLst>
              <a:ext uri="{C807C97D-BFC1-408E-A445-0C87EB9F89A2}">
                <ask:lineSketchStyleProps xmlns:ask="http://schemas.microsoft.com/office/drawing/2018/sketchyshapes" sd="89166794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dirty="0">
                <a:solidFill>
                  <a:srgbClr val="006C71"/>
                </a:solidFill>
                <a:latin typeface="Georgia" panose="02040502050405020303" pitchFamily="18" charset="0"/>
              </a:rPr>
              <a:t>Energiåtervinning stod samtidigt för 35% av Sveriges totala fjärrvärmeproduktion 2019 och uppgick till </a:t>
            </a:r>
            <a:r>
              <a:rPr lang="sv-SE" sz="1600" b="1" dirty="0">
                <a:solidFill>
                  <a:srgbClr val="006C71"/>
                </a:solidFill>
                <a:latin typeface="Georgia" panose="02040502050405020303" pitchFamily="18" charset="0"/>
              </a:rPr>
              <a:t>17,8 TWh</a:t>
            </a:r>
            <a:r>
              <a:rPr lang="sv-SE" sz="1600" dirty="0">
                <a:solidFill>
                  <a:srgbClr val="006C71"/>
                </a:solidFill>
                <a:latin typeface="Georgia" panose="02040502050405020303" pitchFamily="18" charset="0"/>
              </a:rPr>
              <a:t>. Dessutom producerades </a:t>
            </a:r>
            <a:r>
              <a:rPr lang="sv-SE" sz="1600" b="1" dirty="0">
                <a:solidFill>
                  <a:srgbClr val="006C71"/>
                </a:solidFill>
                <a:latin typeface="Georgia" panose="02040502050405020303" pitchFamily="18" charset="0"/>
              </a:rPr>
              <a:t>2,7 TWh </a:t>
            </a:r>
            <a:r>
              <a:rPr lang="sv-SE" sz="1600" dirty="0">
                <a:solidFill>
                  <a:srgbClr val="006C71"/>
                </a:solidFill>
                <a:latin typeface="Georgia" panose="02040502050405020303" pitchFamily="18" charset="0"/>
              </a:rPr>
              <a:t>el i energiåtervinningen, vilket motsvarade 1,6% av Sveriges totala elproduktion. 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5A6B654D-D905-4806-AC7D-AA2DB74CCF03}"/>
              </a:ext>
            </a:extLst>
          </p:cNvPr>
          <p:cNvGrpSpPr/>
          <p:nvPr/>
        </p:nvGrpSpPr>
        <p:grpSpPr>
          <a:xfrm>
            <a:off x="7073221" y="4010305"/>
            <a:ext cx="4602843" cy="2560317"/>
            <a:chOff x="4038082" y="133991"/>
            <a:chExt cx="4602843" cy="3068562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2702DCEA-BE57-4FA1-B484-052C5779DCF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33434706"/>
                </p:ext>
              </p:extLst>
            </p:nvPr>
          </p:nvGraphicFramePr>
          <p:xfrm>
            <a:off x="4038082" y="133991"/>
            <a:ext cx="4602843" cy="30685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B67132E5-7FC3-421D-AA55-35279418ECF5}"/>
                </a:ext>
              </a:extLst>
            </p:cNvPr>
            <p:cNvSpPr txBox="1"/>
            <p:nvPr/>
          </p:nvSpPr>
          <p:spPr>
            <a:xfrm>
              <a:off x="5187821" y="1803348"/>
              <a:ext cx="6655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solidFill>
                    <a:srgbClr val="006C71"/>
                  </a:solidFill>
                  <a:latin typeface="Georgia" panose="02040502050405020303" pitchFamily="18" charset="0"/>
                </a:rPr>
                <a:t>1,6%</a:t>
              </a:r>
            </a:p>
          </p:txBody>
        </p:sp>
        <p:cxnSp>
          <p:nvCxnSpPr>
            <p:cNvPr id="10" name="Rak koppling 9">
              <a:extLst>
                <a:ext uri="{FF2B5EF4-FFF2-40B4-BE49-F238E27FC236}">
                  <a16:creationId xmlns:a16="http://schemas.microsoft.com/office/drawing/2014/main" id="{224A899A-6085-4131-816C-07768045F8D0}"/>
                </a:ext>
              </a:extLst>
            </p:cNvPr>
            <p:cNvCxnSpPr>
              <a:cxnSpLocks/>
              <a:endCxn id="9" idx="2"/>
            </p:cNvCxnSpPr>
            <p:nvPr/>
          </p:nvCxnSpPr>
          <p:spPr>
            <a:xfrm flipV="1">
              <a:off x="5057192" y="2172680"/>
              <a:ext cx="463413" cy="271552"/>
            </a:xfrm>
            <a:prstGeom prst="line">
              <a:avLst/>
            </a:prstGeom>
            <a:ln>
              <a:solidFill>
                <a:srgbClr val="006C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ruta 11">
            <a:extLst>
              <a:ext uri="{FF2B5EF4-FFF2-40B4-BE49-F238E27FC236}">
                <a16:creationId xmlns:a16="http://schemas.microsoft.com/office/drawing/2014/main" id="{E2BC167A-7C84-4E63-9478-7B62BD4649EB}"/>
              </a:ext>
            </a:extLst>
          </p:cNvPr>
          <p:cNvSpPr txBox="1"/>
          <p:nvPr/>
        </p:nvSpPr>
        <p:spPr>
          <a:xfrm>
            <a:off x="8270993" y="4780552"/>
            <a:ext cx="622286" cy="3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  <a:latin typeface="Georgia" panose="02040502050405020303" pitchFamily="18" charset="0"/>
              </a:rPr>
              <a:t>35%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0F93027E-C316-459A-AF82-5C017A00FB7A}"/>
              </a:ext>
            </a:extLst>
          </p:cNvPr>
          <p:cNvSpPr txBox="1"/>
          <p:nvPr/>
        </p:nvSpPr>
        <p:spPr>
          <a:xfrm>
            <a:off x="507234" y="1423951"/>
            <a:ext cx="6825721" cy="2130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dirty="0">
                <a:solidFill>
                  <a:schemeClr val="tx2"/>
                </a:solidFill>
              </a:rPr>
              <a:t>2019 gick </a:t>
            </a:r>
            <a:r>
              <a:rPr lang="sv-SE" sz="1600" b="1" dirty="0">
                <a:solidFill>
                  <a:schemeClr val="tx2"/>
                </a:solidFill>
              </a:rPr>
              <a:t>6,7 </a:t>
            </a:r>
            <a:r>
              <a:rPr lang="sv-SE" sz="1600" b="1" dirty="0" err="1">
                <a:solidFill>
                  <a:schemeClr val="tx2"/>
                </a:solidFill>
              </a:rPr>
              <a:t>Mton</a:t>
            </a:r>
            <a:r>
              <a:rPr lang="sv-SE" sz="1600" b="1" dirty="0">
                <a:solidFill>
                  <a:schemeClr val="tx2"/>
                </a:solidFill>
              </a:rPr>
              <a:t> </a:t>
            </a:r>
            <a:r>
              <a:rPr lang="sv-SE" sz="1600" dirty="0">
                <a:solidFill>
                  <a:schemeClr val="tx2"/>
                </a:solidFill>
              </a:rPr>
              <a:t>avfall till energiåtervinning i Sverige (inkl. infört avfall). Enligt rapportering till  i EU-ETS stod energiåtervinning av detta avfall för utsläpp av </a:t>
            </a:r>
            <a:r>
              <a:rPr lang="sv-SE" sz="1600" b="1" dirty="0">
                <a:solidFill>
                  <a:schemeClr val="tx2"/>
                </a:solidFill>
              </a:rPr>
              <a:t>2,9 </a:t>
            </a:r>
            <a:r>
              <a:rPr lang="sv-SE" sz="1600" b="1" dirty="0" err="1">
                <a:solidFill>
                  <a:schemeClr val="tx2"/>
                </a:solidFill>
              </a:rPr>
              <a:t>Mton</a:t>
            </a:r>
            <a:r>
              <a:rPr lang="sv-SE" sz="1600" b="1" dirty="0">
                <a:solidFill>
                  <a:schemeClr val="tx2"/>
                </a:solidFill>
              </a:rPr>
              <a:t> CO</a:t>
            </a:r>
            <a:r>
              <a:rPr lang="sv-SE" sz="1600" b="1" baseline="-25000" dirty="0">
                <a:solidFill>
                  <a:schemeClr val="tx2"/>
                </a:solidFill>
              </a:rPr>
              <a:t>2</a:t>
            </a:r>
            <a:r>
              <a:rPr lang="sv-SE" sz="1600" dirty="0">
                <a:solidFill>
                  <a:schemeClr val="tx2"/>
                </a:solidFill>
              </a:rPr>
              <a:t>. Det motsvarar: </a:t>
            </a:r>
            <a:endParaRPr lang="sv-SE" sz="1600" b="1" dirty="0">
              <a:solidFill>
                <a:schemeClr val="tx2"/>
              </a:solidFill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400" b="1" dirty="0">
                <a:solidFill>
                  <a:schemeClr val="tx2"/>
                </a:solidFill>
              </a:rPr>
              <a:t>74%</a:t>
            </a:r>
            <a:r>
              <a:rPr lang="sv-SE" sz="1400" dirty="0">
                <a:solidFill>
                  <a:schemeClr val="tx2"/>
                </a:solidFill>
              </a:rPr>
              <a:t> av Sveriges utsläpp rapporterade inom el- och fjärrvärmesektorn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400" b="1" dirty="0">
                <a:solidFill>
                  <a:schemeClr val="tx2"/>
                </a:solidFill>
              </a:rPr>
              <a:t>15% </a:t>
            </a:r>
            <a:r>
              <a:rPr lang="sv-SE" sz="1400" dirty="0">
                <a:solidFill>
                  <a:schemeClr val="tx2"/>
                </a:solidFill>
              </a:rPr>
              <a:t>av Sveriges totalt rapporterade CO2-utsläpp till EU-ETS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400" b="1" dirty="0">
                <a:solidFill>
                  <a:schemeClr val="tx2"/>
                </a:solidFill>
              </a:rPr>
              <a:t>6%</a:t>
            </a:r>
            <a:r>
              <a:rPr lang="sv-SE" sz="1400" dirty="0">
                <a:solidFill>
                  <a:schemeClr val="tx2"/>
                </a:solidFill>
              </a:rPr>
              <a:t> av Sveriges totala territoriella utsläpp</a:t>
            </a:r>
          </a:p>
        </p:txBody>
      </p:sp>
    </p:spTree>
    <p:extLst>
      <p:ext uri="{BB962C8B-B14F-4D97-AF65-F5344CB8AC3E}">
        <p14:creationId xmlns:p14="http://schemas.microsoft.com/office/powerpoint/2010/main" val="1988242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AACFF34-3E77-44F7-A1B3-BEFFA43EF3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7677"/>
          <a:stretch/>
        </p:blipFill>
        <p:spPr>
          <a:xfrm>
            <a:off x="507234" y="1150173"/>
            <a:ext cx="5969766" cy="461104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0DC97EC-6BFE-4AEF-AFAC-7FD685D5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Resultat – backcasting av kartlagda åtgärder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91252B6-24C0-4B62-BE81-703B0FED89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10" t="-4" b="76462"/>
          <a:stretch/>
        </p:blipFill>
        <p:spPr>
          <a:xfrm>
            <a:off x="6921324" y="1523903"/>
            <a:ext cx="4368000" cy="91156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234DCA17-A4BA-4783-8DF7-D0ADD26CDE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10" t="23310" b="26506"/>
          <a:stretch/>
        </p:blipFill>
        <p:spPr>
          <a:xfrm>
            <a:off x="6921324" y="2949823"/>
            <a:ext cx="4368000" cy="194317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A08D713B-AB6C-4CAE-886F-5A80AAA4F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410" t="74173" b="4804"/>
          <a:stretch/>
        </p:blipFill>
        <p:spPr>
          <a:xfrm>
            <a:off x="6921324" y="5407350"/>
            <a:ext cx="4368000" cy="814033"/>
          </a:xfrm>
          <a:prstGeom prst="rect">
            <a:avLst/>
          </a:prstGeom>
        </p:spPr>
      </p:pic>
      <p:sp>
        <p:nvSpPr>
          <p:cNvPr id="10" name="Platshållare för text 2">
            <a:extLst>
              <a:ext uri="{FF2B5EF4-FFF2-40B4-BE49-F238E27FC236}">
                <a16:creationId xmlns:a16="http://schemas.microsoft.com/office/drawing/2014/main" id="{58D3B8F6-CAC7-4CC0-B8CE-E26D2BDC1E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324" y="1230228"/>
            <a:ext cx="4355165" cy="33521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sv-SE" sz="1400" b="1" dirty="0"/>
              <a:t>Åtgärder utanför medlemsbolagens rådighet</a:t>
            </a:r>
          </a:p>
          <a:p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297CE1E6-A2A0-4CCD-ACCE-4C447C1B4B49}"/>
              </a:ext>
            </a:extLst>
          </p:cNvPr>
          <p:cNvSpPr txBox="1">
            <a:spLocks/>
          </p:cNvSpPr>
          <p:nvPr/>
        </p:nvSpPr>
        <p:spPr>
          <a:xfrm>
            <a:off x="6898949" y="2587826"/>
            <a:ext cx="4355165" cy="3352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ts val="336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sv-SE" sz="1400" b="1" dirty="0"/>
              <a:t>Åtgärder inom medlemsbolagens rådighet</a:t>
            </a:r>
          </a:p>
          <a:p>
            <a:endParaRPr lang="sv-SE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B99BC5A9-D37E-4952-8E50-18275C423E0D}"/>
              </a:ext>
            </a:extLst>
          </p:cNvPr>
          <p:cNvSpPr txBox="1">
            <a:spLocks/>
          </p:cNvSpPr>
          <p:nvPr/>
        </p:nvSpPr>
        <p:spPr>
          <a:xfrm>
            <a:off x="6898949" y="5072139"/>
            <a:ext cx="4355165" cy="3352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ts val="3360"/>
              </a:lnSpc>
              <a:spcBef>
                <a:spcPts val="1000"/>
              </a:spcBef>
              <a:buFont typeface="Arial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336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sv-SE" sz="1400" b="1" dirty="0"/>
              <a:t>Kvarvarande utsläpp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976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BF9849-AC68-458E-B1AA-1336D69BE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Behov av nya eller förändrade styrmedel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F80A459-283E-410B-B5A1-95BBDD0FE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83869"/>
              </p:ext>
            </p:extLst>
          </p:nvPr>
        </p:nvGraphicFramePr>
        <p:xfrm>
          <a:off x="615460" y="1170193"/>
          <a:ext cx="10972802" cy="4672666"/>
        </p:xfrm>
        <a:graphic>
          <a:graphicData uri="http://schemas.openxmlformats.org/drawingml/2006/table">
            <a:tbl>
              <a:tblPr firstRow="1" firstCol="1" bandRow="1"/>
              <a:tblGrid>
                <a:gridCol w="3366891">
                  <a:extLst>
                    <a:ext uri="{9D8B030D-6E8A-4147-A177-3AD203B41FA5}">
                      <a16:colId xmlns:a16="http://schemas.microsoft.com/office/drawing/2014/main" val="3400422229"/>
                    </a:ext>
                  </a:extLst>
                </a:gridCol>
                <a:gridCol w="7605911">
                  <a:extLst>
                    <a:ext uri="{9D8B030D-6E8A-4147-A177-3AD203B41FA5}">
                      <a16:colId xmlns:a16="http://schemas.microsoft.com/office/drawing/2014/main" val="475746482"/>
                    </a:ext>
                  </a:extLst>
                </a:gridCol>
              </a:tblGrid>
              <a:tr h="3281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Åtgärd</a:t>
                      </a:r>
                      <a:endParaRPr lang="sv-SE" sz="9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b="1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Upplevda hinder och behov av styrmedel</a:t>
                      </a:r>
                      <a:endParaRPr lang="sv-SE" sz="9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2261434"/>
                  </a:ext>
                </a:extLst>
              </a:tr>
              <a:tr h="718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5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Differentierade avgifter för verksamhetsavfall och restavfall från hushåll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C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Teknikutvecklingen är viktig. Verktyg behövs för att kunna avgöra plastinnehåll och differentiera taxorna. 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Det finns ett behov av bättre tillsyn och en tydligt reglerad marknad för att avfall inte ska hamna fel. 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För verksamhetsavfall måste det bli lättare att göra plockanalyser på det lämnade avfallet och att straffavgifter ges för högt plastinnehåll.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934164"/>
                  </a:ext>
                </a:extLst>
              </a:tr>
              <a:tr h="525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5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Krav på kunder som lämnar avfall att transporterna ska vara fossilfria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C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Styrmedel behövs från Upphandlingsmyndigheten för att kunna ställa rätt krav i transportupphandlingar.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Det måste även bli möjligt för avfallsbolagen, som upphandlad part, att inom ramarna för upphandlingen ställa egna krav.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531298"/>
                  </a:ext>
                </a:extLst>
              </a:tr>
              <a:tr h="2353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5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Egna fordon och maskiner körs fossilfritt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C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Styrmedel som verkar för fossilfritt transportarbete generellt.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912839"/>
                  </a:ext>
                </a:extLst>
              </a:tr>
              <a:tr h="7188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5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Förnybart stöd- och startbränsle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C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Koldioxidpriset behöver gå upp så att de fossila alternativen blir dyrare än de fossilfria.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Långsiktig skattelättnad för biooljor bör också införas mer permanent.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Teknikutveckling av förnybara bränslen, då dessa är svårare att lagra längre och har ibland oklara driftparametrar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3680679"/>
                  </a:ext>
                </a:extLst>
              </a:tr>
              <a:tr h="5254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5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Eftersorteringsanläggning för utsortering av plast i verksamhetsavfall och i hushållens restavfall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C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Affärsmodellen för en eftersorteringsanläggning är osäker eftersom ansvaret för stora delar av avfallet är producenternas, enligt lagen om producentansvar. 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v-SE" sz="105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Kvotplikt på återvunnen plast kan göra eftersorterings-anläggningar ekonomiskt försvarbara.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099400"/>
                  </a:ext>
                </a:extLst>
              </a:tr>
              <a:tr h="12990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50">
                          <a:solidFill>
                            <a:srgbClr val="FFFFFF"/>
                          </a:solidFill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CCS</a:t>
                      </a:r>
                      <a:endParaRPr lang="sv-SE" sz="110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C9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För att CCS ska kunna realiseras i större omfattning krävs nya styrmedel, med exempelvis omvända auktioner specialanpassade för avfalls-CCS.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Till viss del kommer den fossila delen att finansieras genom att företagen minskar behovet av utsläppsrätter inom EU ETS. 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Ett annat sätt att finansiera CCS är via högre kostnader för avfallslämnare, vilket kräver politiska beslut. När en kommun upphandlar avfallsförbränning borde de även handla upp kolsänkan för motsvarande mängd. 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v-SE" sz="1050" dirty="0">
                          <a:effectLst/>
                          <a:latin typeface="Georgia" panose="02040502050405020303" pitchFamily="18" charset="0"/>
                          <a:ea typeface="MS Mincho" panose="02020609040205080304" pitchFamily="49" charset="-128"/>
                          <a:cs typeface="Arial" panose="020B0604020202020204" pitchFamily="34" charset="0"/>
                        </a:rPr>
                        <a:t>Vid miljöprövning av kraftvärmeverk i framtiden sker bör krav ställas på CCS, om man ska få tillstånd att elda fossila restprodukter. </a:t>
                      </a:r>
                      <a:endParaRPr lang="sv-SE" sz="1100" dirty="0">
                        <a:effectLst/>
                        <a:latin typeface="Georgia" panose="02040502050405020303" pitchFamily="18" charset="0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47298" marR="47298" marT="24963" marB="2496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773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13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53E8A3-6338-4CC7-B759-99FCD9C8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2B908B-3FD6-4F32-8CF7-040E9F4B08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0219471" cy="4258203"/>
          </a:xfrm>
        </p:spPr>
        <p:txBody>
          <a:bodyPr>
            <a:normAutofit fontScale="85000" lnSpcReduction="10000"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ea typeface="MS Mincho" panose="02020609040205080304" pitchFamily="49" charset="-128"/>
                <a:cs typeface="Arial" panose="020B0604020202020204" pitchFamily="34" charset="0"/>
              </a:rPr>
              <a:t>Halvering till 2030 möjlig att nå men ytterligare ansträngningar behövs för att nå näranollutsläpp till 2045.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/>
              <a:t>Gapet visar tydligt på behovet av ökad innovation i sektorn och starkare styrmedel uppströms i värdekedjan. </a:t>
            </a:r>
            <a:endParaRPr lang="sv-SE" sz="18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ea typeface="MS Mincho" panose="02020609040205080304" pitchFamily="49" charset="-128"/>
                <a:cs typeface="Arial" panose="020B0604020202020204" pitchFamily="34" charset="0"/>
              </a:rPr>
              <a:t>Eftersorteringsanläggningar och CCS är viktiga åtgärder för att nå halvering.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ea typeface="MS Mincho" panose="02020609040205080304" pitchFamily="49" charset="-128"/>
                <a:cs typeface="Arial" panose="020B0604020202020204" pitchFamily="34" charset="0"/>
              </a:rPr>
              <a:t>För eftersorteringsanläggningar antas i analysen: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300" dirty="0"/>
              <a:t>75% utsorteringsgrad (till materialåtervinning), varav 30-40% materialåtervinns.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300" dirty="0">
                <a:ea typeface="MS Mincho" panose="02020609040205080304" pitchFamily="49" charset="-128"/>
                <a:cs typeface="Arial" panose="020B0604020202020204" pitchFamily="34" charset="0"/>
              </a:rPr>
              <a:t>Att de </a:t>
            </a:r>
            <a:r>
              <a:rPr lang="sv-SE" sz="1300" dirty="0"/>
              <a:t>15 största anläggningarna har eftersortering 2045, varav 10 </a:t>
            </a:r>
            <a:r>
              <a:rPr lang="sv-SE" sz="1300" dirty="0" err="1"/>
              <a:t>st</a:t>
            </a:r>
            <a:r>
              <a:rPr lang="sv-SE" sz="1300" dirty="0"/>
              <a:t> 2030 och 2 </a:t>
            </a:r>
            <a:r>
              <a:rPr lang="sv-SE" sz="1300" dirty="0" err="1"/>
              <a:t>st</a:t>
            </a:r>
            <a:r>
              <a:rPr lang="sv-SE" sz="1300" dirty="0"/>
              <a:t> 2025. </a:t>
            </a:r>
            <a:endParaRPr lang="sv-SE" sz="18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Affärsmodellen för en eftersorteringsanläggning är osäker eftersom ansvaret för stora delar av avfallet är producenternas, enligt lagen om producentansvar. Kvotplikt på återvunnen plast kan göra eftersorteringsanläggningar ekonomiskt försvarbara.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Ökade möjligheter att återvinna </a:t>
            </a:r>
            <a:r>
              <a:rPr lang="sv-SE" sz="1800" dirty="0" err="1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plastrejekt</a:t>
            </a:r>
            <a:r>
              <a:rPr lang="sv-SE" sz="1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 är viktigt för sänkta klimatutsläpp från energiåtervinning.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8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En viktig faktor för minskade utsläpp från energiåtervinning är prisutvecklingen på EU:s utsläppsrätter. </a:t>
            </a:r>
            <a:endParaRPr lang="sv-SE" sz="1800" dirty="0"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endParaRPr lang="sv-SE" sz="1800" dirty="0">
              <a:effectLst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66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D77F28-3FFA-4AFA-B159-09567958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Slutsatser 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233169-14F3-43C7-9284-118F5506ED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7" y="1397531"/>
            <a:ext cx="6254140" cy="4458146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För CCS antas i analysen: </a:t>
            </a:r>
          </a:p>
          <a:p>
            <a:pPr marL="8001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Till 2045 har de 10 största anläggningarna med geografiskt fördelaktig läge installerat CCS, varav 5 </a:t>
            </a:r>
            <a:r>
              <a:rPr lang="sv-SE" sz="2000" dirty="0" err="1"/>
              <a:t>st</a:t>
            </a:r>
            <a:r>
              <a:rPr lang="sv-SE" sz="2000" dirty="0"/>
              <a:t> till 2030.  </a:t>
            </a:r>
          </a:p>
          <a:p>
            <a:pPr marL="800100" lvl="1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sv-SE" sz="2000" dirty="0"/>
              <a:t>Infångning av 90% av de fossila utsläppen från en anläggning med CCS.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latin typeface="Georgia" panose="02040502050405020303" pitchFamily="18" charset="0"/>
              </a:rPr>
              <a:t>CCS på avfallsförbränningsanläggningar ett viktigt bidrag till de kompletterande åtgärder som behövs för att nå det nationella målet om nettonollutsläpp till 2045. </a:t>
            </a:r>
          </a:p>
          <a:p>
            <a:pPr marL="342900" indent="-3429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sv-SE" sz="2400" dirty="0">
                <a:effectLst/>
                <a:ea typeface="MS Mincho" panose="02020609040205080304" pitchFamily="49" charset="-128"/>
                <a:cs typeface="Arial" panose="020B0604020202020204" pitchFamily="34" charset="0"/>
              </a:rPr>
              <a:t>Ökade kostnader för utsläppsrätter i sig kommer troligen inte vara tillräckligt för att motivera investeringar i CCS-teknik. Realisering av CCS i större omfattning kräver nya styrmedel, exempelvis omvända auktioner specialanpassade för avfalls-CCS.</a:t>
            </a:r>
            <a:endParaRPr lang="sv-SE" sz="2400" dirty="0"/>
          </a:p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3FCC842-21AD-42A2-A495-70E3BD070A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9960" y="2048609"/>
            <a:ext cx="4185634" cy="3645552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72001134-C720-4874-929F-B27AB07CAC04}"/>
              </a:ext>
            </a:extLst>
          </p:cNvPr>
          <p:cNvSpPr txBox="1"/>
          <p:nvPr/>
        </p:nvSpPr>
        <p:spPr>
          <a:xfrm>
            <a:off x="7229960" y="1547418"/>
            <a:ext cx="40180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>
                <a:solidFill>
                  <a:schemeClr val="bg1"/>
                </a:solidFill>
              </a:rPr>
              <a:t>Infångning av biogen koldioxid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200" dirty="0"/>
              <a:t>Rapportinformation (fylls i av Avfall Sverige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r>
              <a:rPr lang="sv-SE" kern="0" dirty="0"/>
              <a:t>Rapporten finns även </a:t>
            </a:r>
            <a:r>
              <a:rPr lang="sv-SE" kern="0"/>
              <a:t>i kortversion.</a:t>
            </a:r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kern="0" dirty="0" err="1"/>
              <a:t>klas.svensson@avfallsverige.se</a:t>
            </a:r>
            <a:endParaRPr lang="sv-SE" kern="0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 Sverige mall 2019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E3D0665-D772-EF41-8E27-01F8E2A4F627}" vid="{BBF89927-D448-4B48-811E-4B93BA7F8197}"/>
    </a:ext>
  </a:extLst>
</a:theme>
</file>

<file path=ppt/theme/theme2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pportpresentation-mall 190429" id="{B66FCBE3-748F-3C4D-8ABD-947A9AFB897E}" vid="{BA1568FF-1C9B-9F49-924E-93DC5DC385A9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D57DA4B99266D439FCF8A465058A280" ma:contentTypeVersion="13" ma:contentTypeDescription="Skapa ett nytt dokument." ma:contentTypeScope="" ma:versionID="b79f2a63af7ceee9ad8abbcc70ae313e">
  <xsd:schema xmlns:xsd="http://www.w3.org/2001/XMLSchema" xmlns:xs="http://www.w3.org/2001/XMLSchema" xmlns:p="http://schemas.microsoft.com/office/2006/metadata/properties" xmlns:ns2="91d0079a-58dd-4fec-845c-7f7af08b7f08" xmlns:ns3="d49158c6-b5e5-44dd-baea-4299a2b33999" targetNamespace="http://schemas.microsoft.com/office/2006/metadata/properties" ma:root="true" ma:fieldsID="bf88580ac00954d1ebe3040fdcd48746" ns2:_="" ns3:_="">
    <xsd:import namespace="91d0079a-58dd-4fec-845c-7f7af08b7f08"/>
    <xsd:import namespace="d49158c6-b5e5-44dd-baea-4299a2b339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d0079a-58dd-4fec-845c-7f7af08b7f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158c6-b5e5-44dd-baea-4299a2b339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E7E065-F0E4-4F39-8CCE-E5C3C473E5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DE47EB-66F2-4EFD-8B55-C998F2F795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d0079a-58dd-4fec-845c-7f7af08b7f08"/>
    <ds:schemaRef ds:uri="d49158c6-b5e5-44dd-baea-4299a2b339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A14710-5984-4504-96ED-E3C752D855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Avfall Sverige mall 2019</Template>
  <TotalTime>151</TotalTime>
  <Words>870</Words>
  <Application>Microsoft Macintosh PowerPoint</Application>
  <PresentationFormat>Bredbild</PresentationFormat>
  <Paragraphs>82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Symbol</vt:lpstr>
      <vt:lpstr>Avfall Sverige mall 2019</vt:lpstr>
      <vt:lpstr>AvfallSverige-mall</vt:lpstr>
      <vt:lpstr>Backcasting – Hur når Sverige fossilfri energiåtervinning från avfallsförbränning?</vt:lpstr>
      <vt:lpstr>Utförare och finansiering</vt:lpstr>
      <vt:lpstr>Bakgrund</vt:lpstr>
      <vt:lpstr>Energiåtervinningen i siffror</vt:lpstr>
      <vt:lpstr>Resultat – backcasting av kartlagda åtgärder</vt:lpstr>
      <vt:lpstr>Behov av nya eller förändrade styrmedel</vt:lpstr>
      <vt:lpstr>Slutsatser</vt:lpstr>
      <vt:lpstr>Slutsatser </vt:lpstr>
      <vt:lpstr>Rapportinformation (fylls i av Avfall Sverige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EXEMPEL PRESENTATION</dc:title>
  <dc:creator>Anna-Carin Gripwall</dc:creator>
  <cp:lastModifiedBy>Klas Svensson</cp:lastModifiedBy>
  <cp:revision>5</cp:revision>
  <cp:lastPrinted>2018-02-02T11:03:07Z</cp:lastPrinted>
  <dcterms:created xsi:type="dcterms:W3CDTF">2021-06-14T10:17:41Z</dcterms:created>
  <dcterms:modified xsi:type="dcterms:W3CDTF">2021-08-27T11:16:03Z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0x010100BD57DA4B99266D439FCF8A465058A280</vt:lpwstr>
  </property>
</Properties>
</file>