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70" r:id="rId2"/>
    <p:sldId id="265" r:id="rId3"/>
    <p:sldId id="271" r:id="rId4"/>
    <p:sldId id="272" r:id="rId5"/>
    <p:sldId id="273" r:id="rId6"/>
    <p:sldId id="274" r:id="rId7"/>
    <p:sldId id="275" r:id="rId8"/>
    <p:sldId id="276" r:id="rId9"/>
    <p:sldId id="269"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5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37"/>
    <p:restoredTop sz="72376"/>
  </p:normalViewPr>
  <p:slideViewPr>
    <p:cSldViewPr snapToGrid="0" snapToObjects="1">
      <p:cViewPr varScale="1">
        <p:scale>
          <a:sx n="89" d="100"/>
          <a:sy n="89" d="100"/>
        </p:scale>
        <p:origin x="50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623F8-B430-2046-B694-FB0FAFDB97CB}" type="datetimeFigureOut">
              <a:rPr lang="sv-SE" smtClean="0"/>
              <a:t>2019-09-16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78AF-77EE-8146-868A-7BEA0BB9E5F5}" type="slidenum">
              <a:rPr lang="sv-SE" smtClean="0"/>
              <a:t>‹Nr.›</a:t>
            </a:fld>
            <a:endParaRPr lang="sv-SE"/>
          </a:p>
        </p:txBody>
      </p:sp>
    </p:spTree>
    <p:extLst>
      <p:ext uri="{BB962C8B-B14F-4D97-AF65-F5344CB8AC3E}">
        <p14:creationId xmlns:p14="http://schemas.microsoft.com/office/powerpoint/2010/main" val="14312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Avfall Sveriges utvecklingskommitté har pekat ut digitalisering som en viktig framtidsfråga för avfallssektorn. För att främja utvecklingen inom sektorn har Avfall Sverige i samverkan med IVL Svenska Miljöinstitutet under det första halvåret 2019 drivit ett projekt för att identifiera digitaliseringens möjligheter inom avfallshanteringen. </a:t>
            </a:r>
          </a:p>
          <a:p>
            <a:endParaRPr lang="sv-SE" dirty="0"/>
          </a:p>
        </p:txBody>
      </p:sp>
      <p:sp>
        <p:nvSpPr>
          <p:cNvPr id="4" name="Slide Number Placeholder 3"/>
          <p:cNvSpPr>
            <a:spLocks noGrp="1"/>
          </p:cNvSpPr>
          <p:nvPr>
            <p:ph type="sldNum" sz="quarter" idx="5"/>
          </p:nvPr>
        </p:nvSpPr>
        <p:spPr/>
        <p:txBody>
          <a:bodyPr/>
          <a:lstStyle/>
          <a:p>
            <a:fld id="{56F27705-2196-417A-A13D-48C8CEB92D2A}" type="slidenum">
              <a:rPr lang="sv-SE" smtClean="0"/>
              <a:t>1</a:t>
            </a:fld>
            <a:endParaRPr lang="sv-SE"/>
          </a:p>
        </p:txBody>
      </p:sp>
    </p:spTree>
    <p:extLst>
      <p:ext uri="{BB962C8B-B14F-4D97-AF65-F5344CB8AC3E}">
        <p14:creationId xmlns:p14="http://schemas.microsoft.com/office/powerpoint/2010/main" val="589145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Då digitalisering och digital transformation är breda områden har en avgränsning varit nödvändigt. </a:t>
            </a:r>
            <a:r>
              <a:rPr lang="sv-SE" sz="1200" kern="1200" dirty="0" smtClean="0">
                <a:solidFill>
                  <a:schemeClr val="tx1"/>
                </a:solidFill>
                <a:latin typeface="+mn-lt"/>
                <a:ea typeface="+mn-ea"/>
                <a:cs typeface="+mn-cs"/>
              </a:rPr>
              <a:t>Medlemmarna tillfrågades via en enkät</a:t>
            </a:r>
            <a:r>
              <a:rPr lang="sv-SE" sz="1200" kern="1200" baseline="0" dirty="0" smtClean="0">
                <a:solidFill>
                  <a:schemeClr val="tx1"/>
                </a:solidFill>
                <a:latin typeface="+mn-lt"/>
                <a:ea typeface="+mn-ea"/>
                <a:cs typeface="+mn-cs"/>
              </a:rPr>
              <a:t> om vilka </a:t>
            </a:r>
            <a:r>
              <a:rPr lang="sv-SE" sz="1200" kern="1200" dirty="0" smtClean="0">
                <a:solidFill>
                  <a:schemeClr val="tx1"/>
                </a:solidFill>
                <a:latin typeface="+mn-lt"/>
                <a:ea typeface="+mn-ea"/>
                <a:cs typeface="+mn-cs"/>
              </a:rPr>
              <a:t>frågeställningar</a:t>
            </a:r>
            <a:r>
              <a:rPr lang="sv-SE" sz="1200" kern="1200" dirty="0">
                <a:solidFill>
                  <a:schemeClr val="tx1"/>
                </a:solidFill>
                <a:latin typeface="+mn-lt"/>
                <a:ea typeface="+mn-ea"/>
                <a:cs typeface="+mn-cs"/>
              </a:rPr>
              <a:t>, utmaningar och möjligheter </a:t>
            </a:r>
            <a:r>
              <a:rPr lang="sv-SE" sz="1200" kern="1200" dirty="0" smtClean="0">
                <a:solidFill>
                  <a:schemeClr val="tx1"/>
                </a:solidFill>
                <a:latin typeface="+mn-lt"/>
                <a:ea typeface="+mn-ea"/>
                <a:cs typeface="+mn-cs"/>
              </a:rPr>
              <a:t>som de önskar vägledning och inspiration kring inom </a:t>
            </a:r>
            <a:r>
              <a:rPr lang="sv-SE" sz="1200" kern="1200" dirty="0">
                <a:solidFill>
                  <a:schemeClr val="tx1"/>
                </a:solidFill>
                <a:latin typeface="+mn-lt"/>
                <a:ea typeface="+mn-ea"/>
                <a:cs typeface="+mn-cs"/>
              </a:rPr>
              <a:t>ramen för projektet.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Resultatet från projektet är fyra </a:t>
            </a:r>
            <a:r>
              <a:rPr lang="sv-SE" sz="1200" kern="1200" dirty="0" smtClean="0">
                <a:solidFill>
                  <a:schemeClr val="tx1"/>
                </a:solidFill>
                <a:latin typeface="+mn-lt"/>
                <a:ea typeface="+mn-ea"/>
                <a:cs typeface="+mn-cs"/>
              </a:rPr>
              <a:t>skrifter </a:t>
            </a:r>
            <a:r>
              <a:rPr lang="sv-SE" sz="1200" kern="1200" dirty="0">
                <a:solidFill>
                  <a:schemeClr val="tx1"/>
                </a:solidFill>
                <a:latin typeface="+mn-lt"/>
                <a:ea typeface="+mn-ea"/>
                <a:cs typeface="+mn-cs"/>
              </a:rPr>
              <a:t>som kopplar till de områden där önskemålen om fördjupning och inspiration har varit störst.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latin typeface="+mn-lt"/>
                <a:ea typeface="+mn-ea"/>
                <a:cs typeface="+mn-cs"/>
              </a:rPr>
              <a:t>Den första skriften - </a:t>
            </a:r>
            <a:r>
              <a:rPr lang="sv-SE" sz="1200" b="0" i="0" kern="1200" dirty="0" smtClean="0">
                <a:solidFill>
                  <a:schemeClr val="tx1"/>
                </a:solidFill>
                <a:latin typeface="+mn-lt"/>
                <a:ea typeface="+mn-ea"/>
                <a:cs typeface="+mn-cs"/>
              </a:rPr>
              <a:t>1 </a:t>
            </a:r>
            <a:r>
              <a:rPr lang="sv-SE" sz="1200" b="0" i="0" kern="1200" dirty="0">
                <a:solidFill>
                  <a:schemeClr val="tx1"/>
                </a:solidFill>
                <a:latin typeface="+mn-lt"/>
                <a:ea typeface="+mn-ea"/>
                <a:cs typeface="+mn-cs"/>
              </a:rPr>
              <a:t>– Digitaliseringens möjligheter - handlar om övergripande frågeställningar, utmaningar och möjligheter. De övriga tre handlar om </a:t>
            </a:r>
          </a:p>
          <a:p>
            <a:pPr marL="0" indent="0">
              <a:buNone/>
            </a:pPr>
            <a:r>
              <a:rPr lang="sv-SE" sz="1200" b="0" i="0" dirty="0" smtClean="0">
                <a:solidFill>
                  <a:schemeClr val="accent1"/>
                </a:solidFill>
              </a:rPr>
              <a:t>2 </a:t>
            </a:r>
            <a:r>
              <a:rPr lang="sv-SE" sz="1200" b="0" i="0" dirty="0"/>
              <a:t>– Effektivare logistik med hjälp av sensorer och molntjänster </a:t>
            </a:r>
          </a:p>
          <a:p>
            <a:pPr marL="0" indent="0">
              <a:buNone/>
            </a:pPr>
            <a:r>
              <a:rPr lang="sv-SE" sz="1200" b="0" i="0" dirty="0" smtClean="0">
                <a:solidFill>
                  <a:schemeClr val="accent1"/>
                </a:solidFill>
              </a:rPr>
              <a:t>3 </a:t>
            </a:r>
            <a:r>
              <a:rPr lang="sv-SE" sz="1200" b="0" i="0" dirty="0"/>
              <a:t>– Med fokus på kunden </a:t>
            </a:r>
          </a:p>
          <a:p>
            <a:pPr marL="0" indent="0">
              <a:buNone/>
            </a:pPr>
            <a:r>
              <a:rPr lang="sv-SE" sz="1200" b="0" i="0" dirty="0" smtClean="0">
                <a:solidFill>
                  <a:schemeClr val="accent1"/>
                </a:solidFill>
              </a:rPr>
              <a:t>4 </a:t>
            </a:r>
            <a:r>
              <a:rPr lang="sv-SE" sz="1200" b="0" i="0" dirty="0"/>
              <a:t>– Digitalisering som stöd för avfallsförebyggande åtgärder och återbruk </a:t>
            </a:r>
            <a:endParaRPr lang="sv-SE" sz="12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Skrifterna (som finns för nedladdning på </a:t>
            </a:r>
            <a:r>
              <a:rPr lang="sv-SE" sz="1200" kern="1200" dirty="0" smtClean="0">
                <a:solidFill>
                  <a:schemeClr val="tx1"/>
                </a:solidFill>
                <a:latin typeface="+mn-lt"/>
                <a:ea typeface="+mn-ea"/>
                <a:cs typeface="+mn-cs"/>
              </a:rPr>
              <a:t>Avfall</a:t>
            </a:r>
            <a:r>
              <a:rPr lang="sv-SE" sz="1200" kern="1200" baseline="0" dirty="0" smtClean="0">
                <a:solidFill>
                  <a:schemeClr val="tx1"/>
                </a:solidFill>
                <a:latin typeface="+mn-lt"/>
                <a:ea typeface="+mn-ea"/>
                <a:cs typeface="+mn-cs"/>
              </a:rPr>
              <a:t> Sveriges hemsida</a:t>
            </a:r>
            <a:r>
              <a:rPr lang="sv-SE" sz="1200" kern="1200" dirty="0" smtClean="0">
                <a:solidFill>
                  <a:schemeClr val="tx1"/>
                </a:solidFill>
                <a:latin typeface="+mn-lt"/>
                <a:ea typeface="+mn-ea"/>
                <a:cs typeface="+mn-cs"/>
              </a:rPr>
              <a:t>) </a:t>
            </a:r>
            <a:r>
              <a:rPr lang="sv-SE" sz="1200" kern="1200" dirty="0">
                <a:solidFill>
                  <a:schemeClr val="tx1"/>
                </a:solidFill>
                <a:latin typeface="+mn-lt"/>
                <a:ea typeface="+mn-ea"/>
                <a:cs typeface="+mn-cs"/>
              </a:rPr>
              <a:t>går att läsa en och en, men kan med fördel också läsas i en serie. Detta då framgångsrik digitalisering ofta handlar om insatser inom flera överlappande områden.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a:p>
            <a:endParaRPr lang="sv-SE" dirty="0"/>
          </a:p>
        </p:txBody>
      </p:sp>
      <p:sp>
        <p:nvSpPr>
          <p:cNvPr id="4" name="Slide Number Placeholder 3"/>
          <p:cNvSpPr>
            <a:spLocks noGrp="1"/>
          </p:cNvSpPr>
          <p:nvPr>
            <p:ph type="sldNum" sz="quarter" idx="5"/>
          </p:nvPr>
        </p:nvSpPr>
        <p:spPr/>
        <p:txBody>
          <a:bodyPr/>
          <a:lstStyle/>
          <a:p>
            <a:fld id="{56F27705-2196-417A-A13D-48C8CEB92D2A}" type="slidenum">
              <a:rPr lang="sv-SE" smtClean="0"/>
              <a:t>3</a:t>
            </a:fld>
            <a:endParaRPr lang="sv-SE"/>
          </a:p>
        </p:txBody>
      </p:sp>
    </p:spTree>
    <p:extLst>
      <p:ext uri="{BB962C8B-B14F-4D97-AF65-F5344CB8AC3E}">
        <p14:creationId xmlns:p14="http://schemas.microsoft.com/office/powerpoint/2010/main" val="399828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Digitalisering står högt på agendan för ledningar och styrelser i de flesta branscher och verksamheter, så även inom </a:t>
            </a:r>
            <a:r>
              <a:rPr lang="sv-SE" dirty="0" smtClean="0"/>
              <a:t>avfallsbranschen. </a:t>
            </a:r>
            <a:endParaRPr lang="sv-SE" dirty="0"/>
          </a:p>
          <a:p>
            <a:endParaRPr lang="sv-SE" dirty="0"/>
          </a:p>
          <a:p>
            <a:r>
              <a:rPr lang="sv-SE" dirty="0"/>
              <a:t>Samtidigt som digitaliseringen för med sig en mängd möjligheter - inte minst inom avfallssektorn där potentialen bedöms vara hög – kan digitalisering vara utmanande. </a:t>
            </a:r>
          </a:p>
          <a:p>
            <a:endParaRPr lang="sv-SE" dirty="0"/>
          </a:p>
          <a:p>
            <a:r>
              <a:rPr lang="sv-SE" dirty="0"/>
              <a:t>Många </a:t>
            </a:r>
            <a:r>
              <a:rPr lang="sv-SE" dirty="0" smtClean="0"/>
              <a:t>medlemmar efterfrågar </a:t>
            </a:r>
            <a:r>
              <a:rPr lang="sv-SE" dirty="0"/>
              <a:t>inspiration och vägledning. </a:t>
            </a:r>
          </a:p>
          <a:p>
            <a:endParaRPr lang="sv-SE" dirty="0"/>
          </a:p>
          <a:p>
            <a:r>
              <a:rPr lang="sv-SE" dirty="0"/>
              <a:t>Många vill också se exempel på vilket värde som kan uppstå, inte minst inom den egna sektorn. </a:t>
            </a:r>
          </a:p>
          <a:p>
            <a:endParaRPr lang="sv-SE" dirty="0"/>
          </a:p>
          <a:p>
            <a:r>
              <a:rPr lang="sv-SE" dirty="0"/>
              <a:t>Syftet med detta projekt har därför varit att bidra med inspiration och dela erfarenheter och goda exempel. </a:t>
            </a:r>
          </a:p>
        </p:txBody>
      </p:sp>
      <p:sp>
        <p:nvSpPr>
          <p:cNvPr id="4" name="Slide Number Placeholder 3"/>
          <p:cNvSpPr>
            <a:spLocks noGrp="1"/>
          </p:cNvSpPr>
          <p:nvPr>
            <p:ph type="sldNum" sz="quarter" idx="5"/>
          </p:nvPr>
        </p:nvSpPr>
        <p:spPr/>
        <p:txBody>
          <a:bodyPr/>
          <a:lstStyle/>
          <a:p>
            <a:fld id="{56F27705-2196-417A-A13D-48C8CEB92D2A}" type="slidenum">
              <a:rPr lang="sv-SE" smtClean="0"/>
              <a:t>4</a:t>
            </a:fld>
            <a:endParaRPr lang="sv-SE"/>
          </a:p>
        </p:txBody>
      </p:sp>
    </p:spTree>
    <p:extLst>
      <p:ext uri="{BB962C8B-B14F-4D97-AF65-F5344CB8AC3E}">
        <p14:creationId xmlns:p14="http://schemas.microsoft.com/office/powerpoint/2010/main" val="109789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 </a:t>
            </a:r>
            <a:r>
              <a:rPr lang="sv-SE" dirty="0" smtClean="0"/>
              <a:t>skrift</a:t>
            </a:r>
            <a:r>
              <a:rPr lang="sv-SE" baseline="0" dirty="0" smtClean="0"/>
              <a:t> nr </a:t>
            </a:r>
            <a:r>
              <a:rPr lang="sv-SE" dirty="0" smtClean="0"/>
              <a:t>1 </a:t>
            </a:r>
            <a:r>
              <a:rPr lang="sv-SE" dirty="0"/>
              <a:t>finner du övergripande information och inspiration. Dels genom en bakgrundsbeskrivning till utvecklingen, hur långt vi har kommit idag och lite spaningar och trender för framtiden. Du får en översiktlig bild av framgångsfaktorer för digital transformation och finner också en ordlista med förklaringar till ord, begrepp och termer. </a:t>
            </a:r>
          </a:p>
          <a:p>
            <a:endParaRPr lang="sv-SE" dirty="0"/>
          </a:p>
          <a:p>
            <a:r>
              <a:rPr lang="sv-SE" dirty="0"/>
              <a:t>Du kan även ta del av erfarenheter från digitaliseringssatsningar från Norge och Danmark. </a:t>
            </a:r>
          </a:p>
        </p:txBody>
      </p:sp>
      <p:sp>
        <p:nvSpPr>
          <p:cNvPr id="4" name="Slide Number Placeholder 3"/>
          <p:cNvSpPr>
            <a:spLocks noGrp="1"/>
          </p:cNvSpPr>
          <p:nvPr>
            <p:ph type="sldNum" sz="quarter" idx="5"/>
          </p:nvPr>
        </p:nvSpPr>
        <p:spPr/>
        <p:txBody>
          <a:bodyPr/>
          <a:lstStyle/>
          <a:p>
            <a:fld id="{56F27705-2196-417A-A13D-48C8CEB92D2A}" type="slidenum">
              <a:rPr lang="sv-SE" smtClean="0"/>
              <a:t>5</a:t>
            </a:fld>
            <a:endParaRPr lang="sv-SE"/>
          </a:p>
        </p:txBody>
      </p:sp>
    </p:spTree>
    <p:extLst>
      <p:ext uri="{BB962C8B-B14F-4D97-AF65-F5344CB8AC3E}">
        <p14:creationId xmlns:p14="http://schemas.microsoft.com/office/powerpoint/2010/main" val="1969145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Skrift </a:t>
            </a:r>
            <a:r>
              <a:rPr lang="sv-SE" dirty="0" smtClean="0"/>
              <a:t>nr</a:t>
            </a:r>
            <a:r>
              <a:rPr lang="sv-SE" baseline="0" dirty="0" smtClean="0"/>
              <a:t> </a:t>
            </a:r>
            <a:r>
              <a:rPr lang="sv-SE" dirty="0" smtClean="0"/>
              <a:t>2 </a:t>
            </a:r>
            <a:r>
              <a:rPr lang="sv-SE" dirty="0"/>
              <a:t>har fokus på effektivare logistik och hur smarta sensorer och molntjänster kan bidra till utvecklingen inom detta område. </a:t>
            </a:r>
          </a:p>
          <a:p>
            <a:endParaRPr lang="sv-SE" dirty="0"/>
          </a:p>
          <a:p>
            <a:r>
              <a:rPr lang="sv-SE" dirty="0"/>
              <a:t>I denna skrift har vi samlat några goda exempel och erfarenheter från branschen. Vi beskriver också teknikutvecklingen i stort och tar återigen inspiration från hur våra grannländer jobbat med sina digitaliseringssatsningar för effektivare logistik, ruttoptimering och ett smartare avfallssystem i stort. </a:t>
            </a:r>
          </a:p>
        </p:txBody>
      </p:sp>
      <p:sp>
        <p:nvSpPr>
          <p:cNvPr id="4" name="Slide Number Placeholder 3"/>
          <p:cNvSpPr>
            <a:spLocks noGrp="1"/>
          </p:cNvSpPr>
          <p:nvPr>
            <p:ph type="sldNum" sz="quarter" idx="5"/>
          </p:nvPr>
        </p:nvSpPr>
        <p:spPr/>
        <p:txBody>
          <a:bodyPr/>
          <a:lstStyle/>
          <a:p>
            <a:fld id="{56F27705-2196-417A-A13D-48C8CEB92D2A}" type="slidenum">
              <a:rPr lang="sv-SE" smtClean="0"/>
              <a:t>6</a:t>
            </a:fld>
            <a:endParaRPr lang="sv-SE"/>
          </a:p>
        </p:txBody>
      </p:sp>
    </p:spTree>
    <p:extLst>
      <p:ext uri="{BB962C8B-B14F-4D97-AF65-F5344CB8AC3E}">
        <p14:creationId xmlns:p14="http://schemas.microsoft.com/office/powerpoint/2010/main" val="1897869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 skrift </a:t>
            </a:r>
            <a:r>
              <a:rPr lang="sv-SE" dirty="0" smtClean="0"/>
              <a:t>nr</a:t>
            </a:r>
            <a:r>
              <a:rPr lang="sv-SE" baseline="0" dirty="0" smtClean="0"/>
              <a:t> </a:t>
            </a:r>
            <a:r>
              <a:rPr lang="sv-SE" dirty="0" smtClean="0"/>
              <a:t>3 </a:t>
            </a:r>
            <a:r>
              <a:rPr lang="sv-SE" dirty="0"/>
              <a:t>sätter vi fokus på kunden/användaren/brukaren och hur man med digitalisering som stöd kan skapa nya värden. </a:t>
            </a:r>
          </a:p>
          <a:p>
            <a:endParaRPr lang="sv-SE" dirty="0"/>
          </a:p>
          <a:p>
            <a:r>
              <a:rPr lang="sv-SE" dirty="0"/>
              <a:t>Skiften handlar om vad man bör tänkta på i stort när man jobbar med kunddata och kundfokuserad utveckling. Den ger en liten inblick i vilka metoder och stöd som finns för den som vill jobba mer insiktsdrivet. </a:t>
            </a:r>
          </a:p>
          <a:p>
            <a:endParaRPr lang="sv-SE" dirty="0"/>
          </a:p>
          <a:p>
            <a:r>
              <a:rPr lang="sv-SE" dirty="0"/>
              <a:t>Erfarenheter från Gästrike återvinnare – som bestämt sig för att bli 100% digitala – står som exempel och inspiration till hur man få igång en organisation som använder digitalisering för att komma närmare kunden och jobba mer effektivt med hjälp av digitala stöd. </a:t>
            </a:r>
          </a:p>
        </p:txBody>
      </p:sp>
      <p:sp>
        <p:nvSpPr>
          <p:cNvPr id="4" name="Slide Number Placeholder 3"/>
          <p:cNvSpPr>
            <a:spLocks noGrp="1"/>
          </p:cNvSpPr>
          <p:nvPr>
            <p:ph type="sldNum" sz="quarter" idx="5"/>
          </p:nvPr>
        </p:nvSpPr>
        <p:spPr/>
        <p:txBody>
          <a:bodyPr/>
          <a:lstStyle/>
          <a:p>
            <a:fld id="{56F27705-2196-417A-A13D-48C8CEB92D2A}" type="slidenum">
              <a:rPr lang="sv-SE" smtClean="0"/>
              <a:t>7</a:t>
            </a:fld>
            <a:endParaRPr lang="sv-SE"/>
          </a:p>
        </p:txBody>
      </p:sp>
    </p:spTree>
    <p:extLst>
      <p:ext uri="{BB962C8B-B14F-4D97-AF65-F5344CB8AC3E}">
        <p14:creationId xmlns:p14="http://schemas.microsoft.com/office/powerpoint/2010/main" val="1056373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 skrift </a:t>
            </a:r>
            <a:r>
              <a:rPr lang="sv-SE" dirty="0" smtClean="0"/>
              <a:t>nr</a:t>
            </a:r>
            <a:r>
              <a:rPr lang="sv-SE" baseline="0" dirty="0" smtClean="0"/>
              <a:t> </a:t>
            </a:r>
            <a:r>
              <a:rPr lang="sv-SE" dirty="0" smtClean="0"/>
              <a:t>4 </a:t>
            </a:r>
            <a:r>
              <a:rPr lang="sv-SE" dirty="0"/>
              <a:t>sätter vi fokus på hur digitalisering kan fungera som stöd för avfallsförebyggande åtgärder och återbruk. </a:t>
            </a:r>
          </a:p>
          <a:p>
            <a:endParaRPr lang="sv-SE" dirty="0"/>
          </a:p>
          <a:p>
            <a:r>
              <a:rPr lang="sv-SE" dirty="0"/>
              <a:t>Inom detta område börjar tekniken att öppna upp för allt fler möjligheter men mycket är fortfarande oprövat och under utveckling. </a:t>
            </a:r>
          </a:p>
          <a:p>
            <a:endParaRPr lang="sv-SE" dirty="0"/>
          </a:p>
          <a:p>
            <a:r>
              <a:rPr lang="sv-SE" dirty="0"/>
              <a:t>Samtidigt är utvecklingen inom området både innovativ och snabb. </a:t>
            </a:r>
          </a:p>
          <a:p>
            <a:endParaRPr lang="sv-SE" dirty="0"/>
          </a:p>
          <a:p>
            <a:r>
              <a:rPr lang="sv-SE" dirty="0"/>
              <a:t>Med några exempel på teknik, nya sätt att samverka och nya affärsidéer hoppas vi både inspirera och visa på utmaningar och möjligheter. </a:t>
            </a:r>
          </a:p>
        </p:txBody>
      </p:sp>
      <p:sp>
        <p:nvSpPr>
          <p:cNvPr id="4" name="Slide Number Placeholder 3"/>
          <p:cNvSpPr>
            <a:spLocks noGrp="1"/>
          </p:cNvSpPr>
          <p:nvPr>
            <p:ph type="sldNum" sz="quarter" idx="5"/>
          </p:nvPr>
        </p:nvSpPr>
        <p:spPr/>
        <p:txBody>
          <a:bodyPr/>
          <a:lstStyle/>
          <a:p>
            <a:fld id="{56F27705-2196-417A-A13D-48C8CEB92D2A}" type="slidenum">
              <a:rPr lang="sv-SE" smtClean="0"/>
              <a:t>8</a:t>
            </a:fld>
            <a:endParaRPr lang="sv-SE"/>
          </a:p>
        </p:txBody>
      </p:sp>
    </p:spTree>
    <p:extLst>
      <p:ext uri="{BB962C8B-B14F-4D97-AF65-F5344CB8AC3E}">
        <p14:creationId xmlns:p14="http://schemas.microsoft.com/office/powerpoint/2010/main" val="10790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2"/>
        </a:solidFill>
        <a:effectLst/>
      </p:bgPr>
    </p:bg>
    <p:spTree>
      <p:nvGrpSpPr>
        <p:cNvPr id="1" name=""/>
        <p:cNvGrpSpPr/>
        <p:nvPr/>
      </p:nvGrpSpPr>
      <p:grpSpPr>
        <a:xfrm>
          <a:off x="0" y="0"/>
          <a:ext cx="0" cy="0"/>
          <a:chOff x="0" y="0"/>
          <a:chExt cx="0" cy="0"/>
        </a:xfrm>
      </p:grpSpPr>
      <p:pic>
        <p:nvPicPr>
          <p:cNvPr id="5" name="Picture 4" descr="log_vit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296" y="3578111"/>
            <a:ext cx="4067408" cy="1840394"/>
          </a:xfrm>
          <a:prstGeom prst="rect">
            <a:avLst/>
          </a:prstGeom>
        </p:spPr>
      </p:pic>
      <p:sp>
        <p:nvSpPr>
          <p:cNvPr id="6"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9" name="Rubrik 6"/>
          <p:cNvSpPr>
            <a:spLocks noGrp="1"/>
          </p:cNvSpPr>
          <p:nvPr>
            <p:ph type="title" hasCustomPrompt="1"/>
          </p:nvPr>
        </p:nvSpPr>
        <p:spPr>
          <a:xfrm>
            <a:off x="838200" y="1275328"/>
            <a:ext cx="10515600" cy="684101"/>
          </a:xfrm>
        </p:spPr>
        <p:txBody>
          <a:bodyPr/>
          <a:lstStyle>
            <a:lvl1pPr algn="ctr">
              <a:defRPr>
                <a:solidFill>
                  <a:schemeClr val="bg1"/>
                </a:solidFill>
              </a:defRPr>
            </a:lvl1pPr>
          </a:lstStyle>
          <a:p>
            <a:r>
              <a:rPr lang="sv-SE" dirty="0"/>
              <a:t>PRESENTATIONS RUBRIK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å grundsida">
    <p:bg>
      <p:bgPr>
        <a:solidFill>
          <a:srgbClr val="55565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smtClean="0"/>
              <a:t>Dra bilden till platshållaren eller klicka på ikonen för att lägga till den</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bild bak grundsida">
    <p:bg>
      <p:bgPr>
        <a:solidFill>
          <a:schemeClr val="bg1"/>
        </a:solidFill>
        <a:effectLst/>
      </p:bgPr>
    </p:bg>
    <p:spTree>
      <p:nvGrpSpPr>
        <p:cNvPr id="1" name=""/>
        <p:cNvGrpSpPr/>
        <p:nvPr/>
      </p:nvGrpSpPr>
      <p:grpSpPr>
        <a:xfrm>
          <a:off x="0" y="0"/>
          <a:ext cx="0" cy="0"/>
          <a:chOff x="0" y="0"/>
          <a:chExt cx="0" cy="0"/>
        </a:xfrm>
      </p:grpSpPr>
      <p:sp>
        <p:nvSpPr>
          <p:cNvPr id="4" name="Platshållare för bild 3"/>
          <p:cNvSpPr>
            <a:spLocks noGrp="1"/>
          </p:cNvSpPr>
          <p:nvPr>
            <p:ph type="pic" sz="quarter" idx="12"/>
          </p:nvPr>
        </p:nvSpPr>
        <p:spPr>
          <a:xfrm>
            <a:off x="0" y="0"/>
            <a:ext cx="12192000" cy="6858000"/>
          </a:xfrm>
        </p:spPr>
        <p:txBody>
          <a:bodyPr/>
          <a:lstStyle/>
          <a:p>
            <a:r>
              <a:rPr lang="sv-SE" smtClean="0"/>
              <a:t>Dra bilden till platshållaren eller klicka på ikonen för att lägga till den</a:t>
            </a:r>
            <a:endParaRPr lang="sv-SE"/>
          </a:p>
        </p:txBody>
      </p:sp>
      <p:pic>
        <p:nvPicPr>
          <p:cNvPr id="6" name="Picture 7" descr="logvit.png"/>
          <p:cNvPicPr>
            <a:picLocks noChangeAspect="1"/>
          </p:cNvPicPr>
          <p:nvPr userDrawn="1"/>
        </p:nvPicPr>
        <p:blipFill>
          <a:blip r:embed="rId2" cstate="screen">
            <a:alphaModFix amt="99000"/>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
        <p:nvSpPr>
          <p:cNvPr id="2" name="Rubrik 1"/>
          <p:cNvSpPr>
            <a:spLocks noGrp="1"/>
          </p:cNvSpPr>
          <p:nvPr>
            <p:ph type="title" hasCustomPrompt="1"/>
          </p:nvPr>
        </p:nvSpPr>
        <p:spPr>
          <a:xfrm>
            <a:off x="507234" y="512763"/>
            <a:ext cx="11168829"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11160126"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Klicka här för att ändra format på bakgrundstexten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5206524" y="4329592"/>
            <a:ext cx="1778924" cy="523220"/>
          </a:xfrm>
          <a:prstGeom prst="rect">
            <a:avLst/>
          </a:prstGeom>
          <a:noFill/>
        </p:spPr>
        <p:txBody>
          <a:bodyPr wrap="square" rtlCol="0">
            <a:spAutoFit/>
          </a:bodyPr>
          <a:lstStyle/>
          <a:p>
            <a:pPr algn="ctr"/>
            <a:r>
              <a:rPr lang="sv-SE" sz="2800" b="1" dirty="0">
                <a:solidFill>
                  <a:schemeClr val="bg2"/>
                </a:solidFill>
              </a:rPr>
              <a:t>TACK!</a:t>
            </a:r>
            <a:endParaRPr lang="sv-SE" sz="2400" b="1" dirty="0">
              <a:solidFill>
                <a:schemeClr val="bg2"/>
              </a:solidFill>
            </a:endParaRPr>
          </a:p>
        </p:txBody>
      </p:sp>
    </p:spTree>
    <p:extLst>
      <p:ext uri="{BB962C8B-B14F-4D97-AF65-F5344CB8AC3E}">
        <p14:creationId xmlns:p14="http://schemas.microsoft.com/office/powerpoint/2010/main" val="198208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4645680" y="4329592"/>
            <a:ext cx="2900612" cy="523220"/>
          </a:xfrm>
          <a:prstGeom prst="rect">
            <a:avLst/>
          </a:prstGeom>
          <a:noFill/>
        </p:spPr>
        <p:txBody>
          <a:bodyPr wrap="square" rtlCol="0">
            <a:spAutoFit/>
          </a:bodyPr>
          <a:lstStyle/>
          <a:p>
            <a:pPr algn="ctr"/>
            <a:r>
              <a:rPr lang="sv-SE" sz="2800" b="1" dirty="0">
                <a:solidFill>
                  <a:schemeClr val="bg2"/>
                </a:solidFill>
              </a:rPr>
              <a:t>THANK YOU</a:t>
            </a:r>
            <a:endParaRPr lang="sv-SE" sz="2400" b="1" dirty="0">
              <a:solidFill>
                <a:schemeClr val="bg2"/>
              </a:solidFill>
            </a:endParaRPr>
          </a:p>
        </p:txBody>
      </p:sp>
    </p:spTree>
    <p:extLst>
      <p:ext uri="{BB962C8B-B14F-4D97-AF65-F5344CB8AC3E}">
        <p14:creationId xmlns:p14="http://schemas.microsoft.com/office/powerpoint/2010/main" val="1811005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Rubrikbild foto">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xmlns="" id="{C6C566B4-0789-4100-A246-A83E6F1CAD62}"/>
              </a:ext>
            </a:extLst>
          </p:cNvPr>
          <p:cNvSpPr>
            <a:spLocks noGrp="1"/>
          </p:cNvSpPr>
          <p:nvPr>
            <p:ph type="subTitle" idx="1" hasCustomPrompt="1"/>
          </p:nvPr>
        </p:nvSpPr>
        <p:spPr>
          <a:xfrm>
            <a:off x="813993" y="5284633"/>
            <a:ext cx="7566212" cy="731837"/>
          </a:xfrm>
        </p:spPr>
        <p:txBody>
          <a:bodyPr/>
          <a:lstStyle>
            <a:lvl1pPr marL="0" indent="0" algn="l">
              <a:lnSpc>
                <a:spcPct val="100000"/>
              </a:lnSpc>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a:t>
            </a:r>
          </a:p>
          <a:p>
            <a:r>
              <a:rPr lang="sv-SE" dirty="0"/>
              <a:t>Datum</a:t>
            </a:r>
          </a:p>
        </p:txBody>
      </p:sp>
      <p:pic>
        <p:nvPicPr>
          <p:cNvPr id="8" name="Bildobjekt 7">
            <a:extLst>
              <a:ext uri="{FF2B5EF4-FFF2-40B4-BE49-F238E27FC236}">
                <a16:creationId xmlns:a16="http://schemas.microsoft.com/office/drawing/2014/main" xmlns="" id="{6972DCE1-4A10-44F2-912D-2241910A5C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6759" y="4793369"/>
            <a:ext cx="1800000" cy="1336271"/>
          </a:xfrm>
          <a:prstGeom prst="rect">
            <a:avLst/>
          </a:prstGeom>
        </p:spPr>
      </p:pic>
      <p:sp>
        <p:nvSpPr>
          <p:cNvPr id="10" name="Platshållare för bild 9">
            <a:extLst>
              <a:ext uri="{FF2B5EF4-FFF2-40B4-BE49-F238E27FC236}">
                <a16:creationId xmlns:a16="http://schemas.microsoft.com/office/drawing/2014/main" xmlns="" id="{992E5325-8BCB-40AC-ADC7-AFB3A63FCD2A}"/>
              </a:ext>
            </a:extLst>
          </p:cNvPr>
          <p:cNvSpPr>
            <a:spLocks noGrp="1"/>
          </p:cNvSpPr>
          <p:nvPr>
            <p:ph type="pic" sz="quarter" idx="10"/>
          </p:nvPr>
        </p:nvSpPr>
        <p:spPr>
          <a:xfrm>
            <a:off x="0" y="0"/>
            <a:ext cx="12192000" cy="3818965"/>
          </a:xfrm>
        </p:spPr>
        <p:txBody>
          <a:bodyPr/>
          <a:lstStyle>
            <a:lvl1pPr marL="0" indent="0" algn="ctr">
              <a:buFontTx/>
              <a:buNone/>
              <a:defRPr/>
            </a:lvl1pPr>
          </a:lstStyle>
          <a:p>
            <a:r>
              <a:rPr lang="en-US"/>
              <a:t>Click icon to add picture</a:t>
            </a:r>
            <a:endParaRPr lang="sv-SE" dirty="0"/>
          </a:p>
        </p:txBody>
      </p:sp>
      <p:sp>
        <p:nvSpPr>
          <p:cNvPr id="6" name="Platshållare för sidfot 3">
            <a:extLst>
              <a:ext uri="{FF2B5EF4-FFF2-40B4-BE49-F238E27FC236}">
                <a16:creationId xmlns:a16="http://schemas.microsoft.com/office/drawing/2014/main" xmlns="" id="{C840B061-E5E5-4B12-8186-F440218CD7C9}"/>
              </a:ext>
            </a:extLst>
          </p:cNvPr>
          <p:cNvSpPr>
            <a:spLocks noGrp="1"/>
          </p:cNvSpPr>
          <p:nvPr>
            <p:ph type="ftr" sz="quarter" idx="11"/>
          </p:nvPr>
        </p:nvSpPr>
        <p:spPr>
          <a:xfrm>
            <a:off x="808444" y="4281443"/>
            <a:ext cx="7557889" cy="882193"/>
          </a:xfrm>
          <a:prstGeom prst="rect">
            <a:avLst/>
          </a:prstGeom>
        </p:spPr>
        <p:txBody>
          <a:bodyPr/>
          <a:lstStyle>
            <a:lvl1pPr>
              <a:defRPr sz="5400" b="0" u="sng" cap="none">
                <a:solidFill>
                  <a:schemeClr val="accent1"/>
                </a:solidFill>
                <a:latin typeface="+mj-lt"/>
              </a:defRPr>
            </a:lvl1pPr>
          </a:lstStyle>
          <a:p>
            <a:r>
              <a:rPr lang="sv-SE"/>
              <a:t>Digitaliseringens möjligheter inom avfallshanteringen </a:t>
            </a:r>
            <a:endParaRPr lang="sv-SE" dirty="0"/>
          </a:p>
        </p:txBody>
      </p:sp>
    </p:spTree>
    <p:extLst>
      <p:ext uri="{BB962C8B-B14F-4D97-AF65-F5344CB8AC3E}">
        <p14:creationId xmlns:p14="http://schemas.microsoft.com/office/powerpoint/2010/main" val="2033862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B4F6C5B4-2DCD-40C5-83BE-501ABA920FB9}"/>
              </a:ext>
            </a:extLst>
          </p:cNvPr>
          <p:cNvSpPr>
            <a:spLocks noGrp="1"/>
          </p:cNvSpPr>
          <p:nvPr>
            <p:ph type="title"/>
          </p:nvPr>
        </p:nvSpPr>
        <p:spPr/>
        <p:txBody>
          <a:bodyPr/>
          <a:lstStyle/>
          <a:p>
            <a:r>
              <a:rPr lang="en-US"/>
              <a:t>Click to edit Master title style</a:t>
            </a:r>
            <a:endParaRPr lang="sv-SE" dirty="0"/>
          </a:p>
        </p:txBody>
      </p:sp>
      <p:sp>
        <p:nvSpPr>
          <p:cNvPr id="3" name="Platshållare för innehåll 2">
            <a:extLst>
              <a:ext uri="{FF2B5EF4-FFF2-40B4-BE49-F238E27FC236}">
                <a16:creationId xmlns:a16="http://schemas.microsoft.com/office/drawing/2014/main" xmlns="" id="{6C4FCA6C-F6A4-41B8-B42E-209E51B598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xmlns="" id="{18D0645B-C233-4441-900C-0DF9B1181AA9}"/>
              </a:ext>
            </a:extLst>
          </p:cNvPr>
          <p:cNvSpPr>
            <a:spLocks noGrp="1"/>
          </p:cNvSpPr>
          <p:nvPr>
            <p:ph type="dt" sz="half" idx="10"/>
          </p:nvPr>
        </p:nvSpPr>
        <p:spPr>
          <a:xfrm>
            <a:off x="5185410" y="6368400"/>
            <a:ext cx="1062990" cy="204770"/>
          </a:xfrm>
          <a:prstGeom prst="rect">
            <a:avLst/>
          </a:prstGeom>
        </p:spPr>
        <p:txBody>
          <a:bodyPr/>
          <a:lstStyle/>
          <a:p>
            <a:fld id="{20439BA6-C699-464E-B201-0443BE571EF1}" type="datetime1">
              <a:rPr lang="sv-SE" smtClean="0"/>
              <a:t>2019-09-16</a:t>
            </a:fld>
            <a:endParaRPr lang="sv-SE"/>
          </a:p>
        </p:txBody>
      </p:sp>
      <p:sp>
        <p:nvSpPr>
          <p:cNvPr id="5" name="Platshållare för sidfot 4">
            <a:extLst>
              <a:ext uri="{FF2B5EF4-FFF2-40B4-BE49-F238E27FC236}">
                <a16:creationId xmlns:a16="http://schemas.microsoft.com/office/drawing/2014/main" xmlns="" id="{918A23B4-CA48-4B75-A09A-CDB119F67349}"/>
              </a:ext>
            </a:extLst>
          </p:cNvPr>
          <p:cNvSpPr>
            <a:spLocks noGrp="1"/>
          </p:cNvSpPr>
          <p:nvPr>
            <p:ph type="ftr" sz="quarter" idx="11"/>
          </p:nvPr>
        </p:nvSpPr>
        <p:spPr>
          <a:xfrm>
            <a:off x="663167" y="6368400"/>
            <a:ext cx="4114800" cy="204770"/>
          </a:xfrm>
          <a:prstGeom prst="rect">
            <a:avLst/>
          </a:prstGeom>
        </p:spPr>
        <p:txBody>
          <a:bodyPr/>
          <a:lstStyle>
            <a:lvl1pPr algn="l">
              <a:defRPr b="0"/>
            </a:lvl1pPr>
          </a:lstStyle>
          <a:p>
            <a:r>
              <a:rPr lang="sv-SE"/>
              <a:t>Digitaliseringens möjligheter inom avfallshanteringen </a:t>
            </a:r>
          </a:p>
        </p:txBody>
      </p:sp>
      <p:sp>
        <p:nvSpPr>
          <p:cNvPr id="6" name="Platshållare för bildnummer 5">
            <a:extLst>
              <a:ext uri="{FF2B5EF4-FFF2-40B4-BE49-F238E27FC236}">
                <a16:creationId xmlns:a16="http://schemas.microsoft.com/office/drawing/2014/main" xmlns="" id="{613DD851-1CE9-4C6D-98C8-795DFE1F8195}"/>
              </a:ext>
            </a:extLst>
          </p:cNvPr>
          <p:cNvSpPr>
            <a:spLocks noGrp="1"/>
          </p:cNvSpPr>
          <p:nvPr>
            <p:ph type="sldNum" sz="quarter" idx="12"/>
          </p:nvPr>
        </p:nvSpPr>
        <p:spPr>
          <a:xfrm>
            <a:off x="7534875" y="6368400"/>
            <a:ext cx="542925" cy="204770"/>
          </a:xfrm>
          <a:prstGeom prst="rect">
            <a:avLst/>
          </a:prstGeom>
        </p:spPr>
        <p:txBody>
          <a:bodyPr/>
          <a:lstStyle/>
          <a:p>
            <a:fld id="{EF765137-31AB-4825-AC65-A83FC88DC320}" type="slidenum">
              <a:rPr lang="sv-SE" smtClean="0"/>
              <a:t>‹Nr.›</a:t>
            </a:fld>
            <a:endParaRPr lang="sv-SE"/>
          </a:p>
        </p:txBody>
      </p:sp>
    </p:spTree>
    <p:extLst>
      <p:ext uri="{BB962C8B-B14F-4D97-AF65-F5344CB8AC3E}">
        <p14:creationId xmlns:p14="http://schemas.microsoft.com/office/powerpoint/2010/main" val="60550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 För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7" name="Rubrik 6"/>
          <p:cNvSpPr>
            <a:spLocks noGrp="1"/>
          </p:cNvSpPr>
          <p:nvPr>
            <p:ph type="title" hasCustomPrompt="1"/>
          </p:nvPr>
        </p:nvSpPr>
        <p:spPr>
          <a:xfrm>
            <a:off x="838200" y="1275328"/>
            <a:ext cx="10515600" cy="684101"/>
          </a:xfrm>
        </p:spPr>
        <p:txBody>
          <a:bodyPr/>
          <a:lstStyle>
            <a:lvl1pPr algn="ctr">
              <a:defRPr>
                <a:solidFill>
                  <a:schemeClr val="bg2"/>
                </a:solidFill>
              </a:defRPr>
            </a:lvl1pPr>
          </a:lstStyle>
          <a:p>
            <a:r>
              <a:rPr lang="sv-SE" dirty="0"/>
              <a:t>PRESENTATIONS RUBRIK</a:t>
            </a:r>
          </a:p>
        </p:txBody>
      </p:sp>
      <p:pic>
        <p:nvPicPr>
          <p:cNvPr id="8"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5225" y="3578111"/>
            <a:ext cx="4068384" cy="1840394"/>
          </a:xfrm>
          <a:prstGeom prst="rect">
            <a:avLst/>
          </a:prstGeom>
        </p:spPr>
      </p:pic>
    </p:spTree>
    <p:extLst>
      <p:ext uri="{BB962C8B-B14F-4D97-AF65-F5344CB8AC3E}">
        <p14:creationId xmlns:p14="http://schemas.microsoft.com/office/powerpoint/2010/main" val="173623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t grundsid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tx2"/>
                </a:solidFill>
              </a:defRPr>
            </a:lvl1pPr>
          </a:lstStyle>
          <a:p>
            <a:r>
              <a:rPr lang="sv-SE" dirty="0"/>
              <a:t>Rubrik</a:t>
            </a:r>
          </a:p>
        </p:txBody>
      </p:sp>
      <p:pic>
        <p:nvPicPr>
          <p:cNvPr id="5" name="Picture 4" descr="log_green_lig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158"/>
          </a:xfrm>
          <a:prstGeom prst="rect">
            <a:avLst/>
          </a:prstGeom>
        </p:spPr>
      </p:pic>
      <p:sp>
        <p:nvSpPr>
          <p:cNvPr id="13" name="Platshållare för text 12"/>
          <p:cNvSpPr>
            <a:spLocks noGrp="1"/>
          </p:cNvSpPr>
          <p:nvPr>
            <p:ph type="body" sz="quarter" idx="11"/>
          </p:nvPr>
        </p:nvSpPr>
        <p:spPr>
          <a:xfrm>
            <a:off x="515937" y="1397530"/>
            <a:ext cx="7008123" cy="4258203"/>
          </a:xfrm>
        </p:spPr>
        <p:txBody>
          <a:bodyPr>
            <a:normAutofit/>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sv-SE" smtClean="0"/>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normAutofit/>
          </a:bodyPr>
          <a:lstStyle>
            <a:lvl1pPr>
              <a:defRPr sz="2000"/>
            </a:lvl1pPr>
          </a:lstStyle>
          <a:p>
            <a:r>
              <a:rPr lang="sv-SE" smtClean="0"/>
              <a:t>Dra bilden till platshållaren eller klicka på ikonen för att lägga till den</a:t>
            </a:r>
            <a:endParaRPr lang="sv-SE" dirty="0"/>
          </a:p>
        </p:txBody>
      </p:sp>
    </p:spTree>
    <p:extLst>
      <p:ext uri="{BB962C8B-B14F-4D97-AF65-F5344CB8AC3E}">
        <p14:creationId xmlns:p14="http://schemas.microsoft.com/office/powerpoint/2010/main" val="66941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ön grundsid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smtClean="0"/>
              <a:t>Dra bilden till platshållaren eller klicka på ikonen för att lägga till den</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å grund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smtClean="0"/>
              <a:t>Dra bilden till platshållaren eller klicka på ikonen för att lägga till den</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öd grundsida">
    <p:bg>
      <p:bgPr>
        <a:solidFill>
          <a:schemeClr val="accent6"/>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smtClean="0"/>
              <a:t>Dra bilden till platshållaren eller klicka på ikonen för att lägga till den</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jusblå grundsida">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smtClean="0"/>
              <a:t>Dra bilden till platshållaren eller klicka på ikonen för att lägga till den</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nröd grundsida">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smtClean="0"/>
              <a:t>Dra bilden till platshållaren eller klicka på ikonen för att lägga till den</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jusgrön grundsid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smtClean="0"/>
              <a:t>Dra bilden till platshållaren eller klicka på ikonen för att lägga till den</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15938" y="500062"/>
            <a:ext cx="10515600" cy="715421"/>
          </a:xfrm>
          <a:prstGeom prst="rect">
            <a:avLst/>
          </a:prstGeom>
        </p:spPr>
        <p:txBody>
          <a:bodyPr vert="horz" lIns="91440" tIns="45720" rIns="91440" bIns="45720" rtlCol="0" anchor="ctr">
            <a:normAutofit/>
          </a:bodyPr>
          <a:lstStyle/>
          <a:p>
            <a:r>
              <a:rPr lang="sv-SE" dirty="0"/>
              <a:t>Klicka här för att ändra formatet för bakgrundsrubriken</a:t>
            </a:r>
          </a:p>
        </p:txBody>
      </p:sp>
      <p:sp>
        <p:nvSpPr>
          <p:cNvPr id="3" name="Platshållare för text 2"/>
          <p:cNvSpPr>
            <a:spLocks noGrp="1"/>
          </p:cNvSpPr>
          <p:nvPr>
            <p:ph type="body" idx="1"/>
          </p:nvPr>
        </p:nvSpPr>
        <p:spPr>
          <a:xfrm>
            <a:off x="515938" y="1580298"/>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4270956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62" r:id="rId10"/>
    <p:sldLayoutId id="2147483659" r:id="rId11"/>
    <p:sldLayoutId id="2147483660"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7355" userDrawn="1">
          <p15:clr>
            <a:srgbClr val="F26B43"/>
          </p15:clr>
        </p15:guide>
        <p15:guide id="4" orient="horz" pos="356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www.avfallsverige.se/" TargetMode="External"/><Relationship Id="rId3" Type="http://schemas.openxmlformats.org/officeDocument/2006/relationships/hyperlink" Target="mailto:jc@avfallsverige.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B4856A38-8D49-4234-8281-7FF947F135F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963" b="26963"/>
          <a:stretch>
            <a:fillRect/>
          </a:stretch>
        </p:blipFill>
        <p:spPr/>
      </p:pic>
      <p:pic>
        <p:nvPicPr>
          <p:cNvPr id="1026" name="Picture 2" descr="Avfall Sverige">
            <a:extLst>
              <a:ext uri="{FF2B5EF4-FFF2-40B4-BE49-F238E27FC236}">
                <a16:creationId xmlns:a16="http://schemas.microsoft.com/office/drawing/2014/main" xmlns="" id="{8B8645E2-0EE4-4109-AAED-D2B82DE63B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3354" y="5039942"/>
            <a:ext cx="2110154" cy="95451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Platshållare för sidfot 3">
            <a:extLst>
              <a:ext uri="{FF2B5EF4-FFF2-40B4-BE49-F238E27FC236}">
                <a16:creationId xmlns:a16="http://schemas.microsoft.com/office/drawing/2014/main" xmlns="" id="{C840B061-E5E5-4B12-8186-F440218CD7C9}"/>
              </a:ext>
            </a:extLst>
          </p:cNvPr>
          <p:cNvSpPr>
            <a:spLocks noGrp="1"/>
          </p:cNvSpPr>
          <p:nvPr>
            <p:ph type="ftr" sz="quarter" idx="11"/>
          </p:nvPr>
        </p:nvSpPr>
        <p:spPr>
          <a:xfrm>
            <a:off x="391884" y="3996577"/>
            <a:ext cx="7557889" cy="1287205"/>
          </a:xfrm>
        </p:spPr>
        <p:txBody>
          <a:bodyPr/>
          <a:lstStyle>
            <a:lvl1pPr>
              <a:defRPr sz="5400" b="0" u="sng" cap="none">
                <a:solidFill>
                  <a:schemeClr val="accent1"/>
                </a:solidFill>
              </a:defRPr>
            </a:lvl1pPr>
          </a:lstStyle>
          <a:p>
            <a:r>
              <a:rPr lang="sv-SE" sz="4400" u="none" dirty="0" smtClean="0">
                <a:solidFill>
                  <a:schemeClr val="tx2"/>
                </a:solidFill>
              </a:rPr>
              <a:t>2019:23</a:t>
            </a:r>
          </a:p>
          <a:p>
            <a:r>
              <a:rPr lang="sv-SE" sz="4400" u="none" dirty="0" smtClean="0">
                <a:solidFill>
                  <a:schemeClr val="tx2"/>
                </a:solidFill>
              </a:rPr>
              <a:t>Digitaliseringens </a:t>
            </a:r>
            <a:r>
              <a:rPr lang="sv-SE" sz="4400" u="none" dirty="0">
                <a:solidFill>
                  <a:schemeClr val="tx2"/>
                </a:solidFill>
              </a:rPr>
              <a:t>möjligheter inom </a:t>
            </a:r>
            <a:r>
              <a:rPr lang="sv-SE" sz="4400" u="none" dirty="0" smtClean="0">
                <a:solidFill>
                  <a:schemeClr val="tx2"/>
                </a:solidFill>
              </a:rPr>
              <a:t>avfallshanteringen</a:t>
            </a:r>
          </a:p>
          <a:p>
            <a:r>
              <a:rPr lang="sv-SE" sz="4400" u="none" dirty="0" smtClean="0">
                <a:solidFill>
                  <a:schemeClr val="tx2"/>
                </a:solidFill>
              </a:rPr>
              <a:t> </a:t>
            </a:r>
            <a:endParaRPr lang="sv-SE" sz="4400" u="none" dirty="0">
              <a:solidFill>
                <a:schemeClr val="tx2"/>
              </a:solidFill>
            </a:endParaRPr>
          </a:p>
        </p:txBody>
      </p:sp>
    </p:spTree>
    <p:extLst>
      <p:ext uri="{BB962C8B-B14F-4D97-AF65-F5344CB8AC3E}">
        <p14:creationId xmlns:p14="http://schemas.microsoft.com/office/powerpoint/2010/main" val="1627609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 5">
            <a:extLst>
              <a:ext uri="{FF2B5EF4-FFF2-40B4-BE49-F238E27FC236}">
                <a16:creationId xmlns="" xmlns:a16="http://schemas.microsoft.com/office/drawing/2014/main" id="{A81EBA25-F9FC-9444-8372-339677D02A04}"/>
              </a:ext>
            </a:extLst>
          </p:cNvPr>
          <p:cNvSpPr>
            <a:spLocks noGrp="1"/>
          </p:cNvSpPr>
          <p:nvPr>
            <p:ph type="pic" sz="quarter" idx="12"/>
          </p:nvPr>
        </p:nvSpPr>
        <p:spPr/>
      </p:sp>
      <p:sp>
        <p:nvSpPr>
          <p:cNvPr id="11" name="Platshållare för text 10">
            <a:extLst>
              <a:ext uri="{FF2B5EF4-FFF2-40B4-BE49-F238E27FC236}">
                <a16:creationId xmlns="" xmlns:a16="http://schemas.microsoft.com/office/drawing/2014/main" id="{E5B19FCA-C79B-424E-AE84-04A7C935B287}"/>
              </a:ext>
            </a:extLst>
          </p:cNvPr>
          <p:cNvSpPr txBox="1">
            <a:spLocks noGrp="1"/>
          </p:cNvSpPr>
          <p:nvPr>
            <p:ph type="body" sz="quarter" idx="11"/>
          </p:nvPr>
        </p:nvSpPr>
        <p:spPr>
          <a:xfrm>
            <a:off x="515937" y="1397530"/>
            <a:ext cx="7008123" cy="4016484"/>
          </a:xfrm>
          <a:prstGeom prst="rect">
            <a:avLst/>
          </a:prstGeom>
          <a:noFill/>
        </p:spPr>
        <p:txBody>
          <a:bodyPr wrap="square" rtlCol="0">
            <a:spAutoFit/>
          </a:bodyPr>
          <a:lstStyle/>
          <a:p>
            <a:r>
              <a:rPr lang="sv-SE" sz="2000" dirty="0">
                <a:solidFill>
                  <a:srgbClr val="68A2A6"/>
                </a:solidFill>
              </a:rPr>
              <a:t>Genomförare:</a:t>
            </a:r>
          </a:p>
          <a:p>
            <a:r>
              <a:rPr lang="sv-SE" dirty="0" smtClean="0">
                <a:solidFill>
                  <a:schemeClr val="tx1"/>
                </a:solidFill>
              </a:rPr>
              <a:t>Eva </a:t>
            </a:r>
            <a:r>
              <a:rPr lang="sv-SE" dirty="0" err="1" smtClean="0">
                <a:solidFill>
                  <a:schemeClr val="tx1"/>
                </a:solidFill>
              </a:rPr>
              <a:t>Stattin</a:t>
            </a:r>
            <a:r>
              <a:rPr lang="sv-SE" sz="2000" dirty="0" smtClean="0">
                <a:solidFill>
                  <a:schemeClr val="tx1"/>
                </a:solidFill>
              </a:rPr>
              <a:t>, IVL Svenska Miljöinstitutet</a:t>
            </a:r>
          </a:p>
          <a:p>
            <a:r>
              <a:rPr lang="sv-SE" dirty="0" smtClean="0">
                <a:solidFill>
                  <a:schemeClr val="tx1"/>
                </a:solidFill>
              </a:rPr>
              <a:t>Filip Sandqvist, </a:t>
            </a:r>
            <a:r>
              <a:rPr lang="sv-SE" dirty="0">
                <a:solidFill>
                  <a:schemeClr val="tx1"/>
                </a:solidFill>
              </a:rPr>
              <a:t>IVL Svenska Miljöinstitutet</a:t>
            </a:r>
          </a:p>
          <a:p>
            <a:r>
              <a:rPr lang="sv-SE" sz="2000" dirty="0" smtClean="0">
                <a:solidFill>
                  <a:schemeClr val="tx1"/>
                </a:solidFill>
              </a:rPr>
              <a:t>Åsa </a:t>
            </a:r>
            <a:r>
              <a:rPr lang="sv-SE" sz="2000" dirty="0" err="1" smtClean="0">
                <a:solidFill>
                  <a:schemeClr val="tx1"/>
                </a:solidFill>
              </a:rPr>
              <a:t>Stenmarck</a:t>
            </a:r>
            <a:r>
              <a:rPr lang="sv-SE" dirty="0">
                <a:solidFill>
                  <a:schemeClr val="tx1"/>
                </a:solidFill>
              </a:rPr>
              <a:t>, IVL Svenska Miljöinstitutet</a:t>
            </a:r>
          </a:p>
          <a:p>
            <a:endParaRPr lang="sv-SE" sz="2000" dirty="0"/>
          </a:p>
          <a:p>
            <a:r>
              <a:rPr lang="sv-SE" sz="2000" dirty="0">
                <a:solidFill>
                  <a:srgbClr val="68A2A6"/>
                </a:solidFill>
              </a:rPr>
              <a:t>Projektledare:</a:t>
            </a:r>
          </a:p>
          <a:p>
            <a:r>
              <a:rPr lang="sv-SE" dirty="0">
                <a:solidFill>
                  <a:schemeClr val="tx1"/>
                </a:solidFill>
              </a:rPr>
              <a:t>Eva </a:t>
            </a:r>
            <a:r>
              <a:rPr lang="sv-SE" dirty="0" err="1">
                <a:solidFill>
                  <a:schemeClr val="tx1"/>
                </a:solidFill>
              </a:rPr>
              <a:t>Stattin</a:t>
            </a:r>
            <a:r>
              <a:rPr lang="sv-SE" dirty="0">
                <a:solidFill>
                  <a:schemeClr val="tx1"/>
                </a:solidFill>
              </a:rPr>
              <a:t>, IVL Svenska Miljöinstitutet</a:t>
            </a:r>
          </a:p>
          <a:p>
            <a:endParaRPr lang="sv-SE" sz="2000" dirty="0"/>
          </a:p>
          <a:p>
            <a:r>
              <a:rPr lang="sv-SE" sz="2000" dirty="0">
                <a:solidFill>
                  <a:srgbClr val="68A2A6"/>
                </a:solidFill>
              </a:rPr>
              <a:t>Finansiär(er):</a:t>
            </a:r>
          </a:p>
          <a:p>
            <a:r>
              <a:rPr lang="sv-SE" dirty="0" smtClean="0">
                <a:solidFill>
                  <a:schemeClr val="tx1"/>
                </a:solidFill>
              </a:rPr>
              <a:t>Avfall Sveriges utvecklingssatsning och Stiftelsen IVL</a:t>
            </a:r>
            <a:endParaRPr lang="sv-SE" sz="2000" dirty="0">
              <a:solidFill>
                <a:schemeClr val="tx1"/>
              </a:solidFill>
            </a:endParaRPr>
          </a:p>
        </p:txBody>
      </p:sp>
      <p:sp>
        <p:nvSpPr>
          <p:cNvPr id="2" name="Rubrik 1"/>
          <p:cNvSpPr>
            <a:spLocks noGrp="1"/>
          </p:cNvSpPr>
          <p:nvPr>
            <p:ph type="title"/>
          </p:nvPr>
        </p:nvSpPr>
        <p:spPr/>
        <p:txBody>
          <a:bodyPr/>
          <a:lstStyle/>
          <a:p>
            <a:endParaRPr lang="sv-SE"/>
          </a:p>
        </p:txBody>
      </p:sp>
    </p:spTree>
    <p:extLst>
      <p:ext uri="{BB962C8B-B14F-4D97-AF65-F5344CB8AC3E}">
        <p14:creationId xmlns:p14="http://schemas.microsoft.com/office/powerpoint/2010/main" val="2070675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ED039BF-BDB3-4C01-96A1-FACDBA751FBB}"/>
              </a:ext>
            </a:extLst>
          </p:cNvPr>
          <p:cNvSpPr>
            <a:spLocks noGrp="1"/>
          </p:cNvSpPr>
          <p:nvPr>
            <p:ph type="title"/>
          </p:nvPr>
        </p:nvSpPr>
        <p:spPr/>
        <p:txBody>
          <a:bodyPr>
            <a:normAutofit/>
          </a:bodyPr>
          <a:lstStyle/>
          <a:p>
            <a:r>
              <a:rPr lang="sv-SE" dirty="0" smtClean="0"/>
              <a:t>Om rapporten</a:t>
            </a:r>
            <a:endParaRPr lang="sv-SE" dirty="0"/>
          </a:p>
        </p:txBody>
      </p:sp>
      <p:sp>
        <p:nvSpPr>
          <p:cNvPr id="3" name="Platshållare för innehåll 2">
            <a:extLst>
              <a:ext uri="{FF2B5EF4-FFF2-40B4-BE49-F238E27FC236}">
                <a16:creationId xmlns:a16="http://schemas.microsoft.com/office/drawing/2014/main" xmlns="" id="{4C183CBF-CC27-478B-A52E-F756CD223C56}"/>
              </a:ext>
            </a:extLst>
          </p:cNvPr>
          <p:cNvSpPr>
            <a:spLocks noGrp="1"/>
          </p:cNvSpPr>
          <p:nvPr>
            <p:ph type="body" sz="quarter" idx="11"/>
          </p:nvPr>
        </p:nvSpPr>
        <p:spPr/>
        <p:txBody>
          <a:bodyPr>
            <a:normAutofit/>
          </a:bodyPr>
          <a:lstStyle/>
          <a:p>
            <a:pPr marL="0" indent="0">
              <a:buNone/>
            </a:pPr>
            <a:r>
              <a:rPr lang="sv-SE" b="1" dirty="0" smtClean="0"/>
              <a:t>Rapporten består av 4 skrifter</a:t>
            </a:r>
            <a:endParaRPr lang="sv-SE" sz="2000" b="1" dirty="0"/>
          </a:p>
          <a:p>
            <a:pPr marL="457200" indent="-457200">
              <a:buFont typeface="+mj-lt"/>
              <a:buAutoNum type="arabicPeriod"/>
            </a:pPr>
            <a:r>
              <a:rPr lang="sv-SE" sz="2000" dirty="0" smtClean="0"/>
              <a:t>Övergripande </a:t>
            </a:r>
            <a:r>
              <a:rPr lang="sv-SE" sz="2000" dirty="0"/>
              <a:t>om digitaliseringens möjligheter </a:t>
            </a:r>
          </a:p>
          <a:p>
            <a:pPr marL="457200" indent="-457200">
              <a:buFont typeface="+mj-lt"/>
              <a:buAutoNum type="arabicPeriod"/>
            </a:pPr>
            <a:r>
              <a:rPr lang="sv-SE" sz="2000" dirty="0" smtClean="0"/>
              <a:t>Effektivare </a:t>
            </a:r>
            <a:r>
              <a:rPr lang="sv-SE" sz="2000" dirty="0"/>
              <a:t>logistik med hjälp av sensorer och molntjänster </a:t>
            </a:r>
          </a:p>
          <a:p>
            <a:pPr marL="457200" indent="-457200">
              <a:buFont typeface="+mj-lt"/>
              <a:buAutoNum type="arabicPeriod"/>
            </a:pPr>
            <a:r>
              <a:rPr lang="sv-SE" sz="2000" dirty="0" smtClean="0"/>
              <a:t>Med </a:t>
            </a:r>
            <a:r>
              <a:rPr lang="sv-SE" sz="2000" dirty="0"/>
              <a:t>fokus på kunden </a:t>
            </a:r>
          </a:p>
          <a:p>
            <a:pPr marL="457200" indent="-457200">
              <a:buFont typeface="+mj-lt"/>
              <a:buAutoNum type="arabicPeriod"/>
            </a:pPr>
            <a:r>
              <a:rPr lang="sv-SE" sz="2000" dirty="0" smtClean="0"/>
              <a:t>Digitalisering </a:t>
            </a:r>
            <a:r>
              <a:rPr lang="sv-SE" sz="2000" dirty="0"/>
              <a:t>som stöd för avfallsförebyggande åtgärder och återbruk </a:t>
            </a:r>
          </a:p>
          <a:p>
            <a:pPr marL="0" indent="0">
              <a:buNone/>
            </a:pPr>
            <a:endParaRPr lang="sv-SE" sz="2000" dirty="0"/>
          </a:p>
          <a:p>
            <a:pPr marL="0" indent="0">
              <a:buNone/>
            </a:pPr>
            <a:r>
              <a:rPr lang="sv-SE" dirty="0"/>
              <a:t> </a:t>
            </a:r>
          </a:p>
        </p:txBody>
      </p:sp>
      <p:grpSp>
        <p:nvGrpSpPr>
          <p:cNvPr id="10" name="Group 9">
            <a:extLst>
              <a:ext uri="{FF2B5EF4-FFF2-40B4-BE49-F238E27FC236}">
                <a16:creationId xmlns:a16="http://schemas.microsoft.com/office/drawing/2014/main" xmlns="" id="{58858587-0ECB-4546-A59D-0FD9E4A8A362}"/>
              </a:ext>
            </a:extLst>
          </p:cNvPr>
          <p:cNvGrpSpPr/>
          <p:nvPr/>
        </p:nvGrpSpPr>
        <p:grpSpPr>
          <a:xfrm>
            <a:off x="7934652" y="573087"/>
            <a:ext cx="3649859" cy="4941398"/>
            <a:chOff x="7934652" y="573087"/>
            <a:chExt cx="3649859" cy="4941398"/>
          </a:xfrm>
        </p:grpSpPr>
        <p:pic>
          <p:nvPicPr>
            <p:cNvPr id="5" name="Picture 4">
              <a:extLst>
                <a:ext uri="{FF2B5EF4-FFF2-40B4-BE49-F238E27FC236}">
                  <a16:creationId xmlns:a16="http://schemas.microsoft.com/office/drawing/2014/main" xmlns="" id="{7A205266-DC43-4B11-8208-AC44377E586B}"/>
                </a:ext>
              </a:extLst>
            </p:cNvPr>
            <p:cNvPicPr>
              <a:picLocks noChangeAspect="1"/>
            </p:cNvPicPr>
            <p:nvPr/>
          </p:nvPicPr>
          <p:blipFill>
            <a:blip r:embed="rId3"/>
            <a:stretch>
              <a:fillRect/>
            </a:stretch>
          </p:blipFill>
          <p:spPr>
            <a:xfrm>
              <a:off x="7934652" y="573087"/>
              <a:ext cx="1712571" cy="242887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xmlns="" id="{EF1BF3A1-8495-4E44-A7B9-DAB596165B1A}"/>
                </a:ext>
              </a:extLst>
            </p:cNvPr>
            <p:cNvPicPr>
              <a:picLocks noChangeAspect="1"/>
            </p:cNvPicPr>
            <p:nvPr/>
          </p:nvPicPr>
          <p:blipFill>
            <a:blip r:embed="rId4"/>
            <a:stretch>
              <a:fillRect/>
            </a:stretch>
          </p:blipFill>
          <p:spPr>
            <a:xfrm>
              <a:off x="9882287" y="573087"/>
              <a:ext cx="1702224" cy="2428875"/>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xmlns="" id="{40F18D3F-4D41-4C2F-93F5-0843619D57BC}"/>
                </a:ext>
              </a:extLst>
            </p:cNvPr>
            <p:cNvPicPr>
              <a:picLocks noChangeAspect="1"/>
            </p:cNvPicPr>
            <p:nvPr/>
          </p:nvPicPr>
          <p:blipFill>
            <a:blip r:embed="rId5"/>
            <a:stretch>
              <a:fillRect/>
            </a:stretch>
          </p:blipFill>
          <p:spPr>
            <a:xfrm>
              <a:off x="7943521" y="3098189"/>
              <a:ext cx="1703702" cy="241629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1ED0D62F-E31A-4AA7-8A03-9281E704AD7D}"/>
                </a:ext>
              </a:extLst>
            </p:cNvPr>
            <p:cNvPicPr>
              <a:picLocks noChangeAspect="1"/>
            </p:cNvPicPr>
            <p:nvPr/>
          </p:nvPicPr>
          <p:blipFill>
            <a:blip r:embed="rId6"/>
            <a:stretch>
              <a:fillRect/>
            </a:stretch>
          </p:blipFill>
          <p:spPr>
            <a:xfrm>
              <a:off x="9877564" y="3098190"/>
              <a:ext cx="1706947" cy="2416295"/>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896560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ED039BF-BDB3-4C01-96A1-FACDBA751FBB}"/>
              </a:ext>
            </a:extLst>
          </p:cNvPr>
          <p:cNvSpPr>
            <a:spLocks noGrp="1"/>
          </p:cNvSpPr>
          <p:nvPr>
            <p:ph type="title"/>
          </p:nvPr>
        </p:nvSpPr>
        <p:spPr/>
        <p:txBody>
          <a:bodyPr>
            <a:normAutofit fontScale="90000"/>
          </a:bodyPr>
          <a:lstStyle/>
          <a:p>
            <a:r>
              <a:rPr lang="sv-SE" sz="4000" dirty="0" smtClean="0"/>
              <a:t>Bakgrund</a:t>
            </a:r>
            <a:endParaRPr lang="sv-SE" sz="4000" dirty="0"/>
          </a:p>
        </p:txBody>
      </p:sp>
      <p:sp>
        <p:nvSpPr>
          <p:cNvPr id="3" name="Platshållare för innehåll 2">
            <a:extLst>
              <a:ext uri="{FF2B5EF4-FFF2-40B4-BE49-F238E27FC236}">
                <a16:creationId xmlns:a16="http://schemas.microsoft.com/office/drawing/2014/main" xmlns="" id="{4C183CBF-CC27-478B-A52E-F756CD223C56}"/>
              </a:ext>
            </a:extLst>
          </p:cNvPr>
          <p:cNvSpPr>
            <a:spLocks noGrp="1"/>
          </p:cNvSpPr>
          <p:nvPr>
            <p:ph type="body" sz="quarter" idx="11"/>
          </p:nvPr>
        </p:nvSpPr>
        <p:spPr/>
        <p:txBody>
          <a:bodyPr>
            <a:normAutofit/>
          </a:bodyPr>
          <a:lstStyle/>
          <a:p>
            <a:pPr marL="342900" indent="-342900">
              <a:buSzPct val="75000"/>
              <a:buFont typeface="Wingdings" charset="2"/>
              <a:buChar char="§"/>
            </a:pPr>
            <a:r>
              <a:rPr lang="sv-SE" sz="2200" dirty="0" smtClean="0"/>
              <a:t>Hög </a:t>
            </a:r>
            <a:r>
              <a:rPr lang="sv-SE" sz="2200" dirty="0"/>
              <a:t>potential – rätt utnyttjad kan en ökad digitalisering vara ett av flera verktyg för att effektivare uppnå samhällets miljö- och resurskrav</a:t>
            </a:r>
          </a:p>
          <a:p>
            <a:pPr marL="342900" indent="-342900">
              <a:buSzPct val="75000"/>
              <a:buFont typeface="Wingdings" charset="2"/>
              <a:buChar char="§"/>
            </a:pPr>
            <a:r>
              <a:rPr lang="sv-SE" sz="2200" dirty="0"/>
              <a:t>Digitalisering kan vara utmanande – inspiration och vägledning är efterfrågad </a:t>
            </a:r>
          </a:p>
          <a:p>
            <a:pPr marL="342900" indent="-342900">
              <a:buSzPct val="75000"/>
              <a:buFont typeface="Wingdings" charset="2"/>
              <a:buChar char="§"/>
            </a:pPr>
            <a:r>
              <a:rPr lang="sv-SE" sz="2200" dirty="0"/>
              <a:t>Digitalisering inom </a:t>
            </a:r>
            <a:r>
              <a:rPr lang="sv-SE" sz="2200" dirty="0" smtClean="0"/>
              <a:t>avfallsbranschen </a:t>
            </a:r>
            <a:r>
              <a:rPr lang="sv-SE" sz="2200" dirty="0"/>
              <a:t>har hittills gått trögt och den digitala mognaden är förhållandevis låg </a:t>
            </a:r>
          </a:p>
          <a:p>
            <a:pPr marL="342900" indent="-342900">
              <a:buSzPct val="75000"/>
              <a:buFont typeface="Wingdings" charset="2"/>
              <a:buChar char="§"/>
            </a:pPr>
            <a:r>
              <a:rPr lang="sv-SE" sz="2200" dirty="0"/>
              <a:t>Digitalisering kan addera värde – både i form av ren affärsnytta och som upplevt värde hos kunder, leverantörer och partners </a:t>
            </a:r>
          </a:p>
          <a:p>
            <a:pPr marL="0" indent="0">
              <a:buSzPct val="75000"/>
              <a:buNone/>
            </a:pPr>
            <a:endParaRPr lang="sv-SE" sz="2200" dirty="0"/>
          </a:p>
        </p:txBody>
      </p:sp>
      <p:pic>
        <p:nvPicPr>
          <p:cNvPr id="5" name="Picture 4">
            <a:extLst>
              <a:ext uri="{FF2B5EF4-FFF2-40B4-BE49-F238E27FC236}">
                <a16:creationId xmlns:a16="http://schemas.microsoft.com/office/drawing/2014/main" xmlns="" id="{6165E28B-F3D7-4EE2-A02F-278C07762BE0}"/>
              </a:ext>
            </a:extLst>
          </p:cNvPr>
          <p:cNvPicPr>
            <a:picLocks noChangeAspect="1"/>
          </p:cNvPicPr>
          <p:nvPr/>
        </p:nvPicPr>
        <p:blipFill>
          <a:blip r:embed="rId3"/>
          <a:stretch>
            <a:fillRect/>
          </a:stretch>
        </p:blipFill>
        <p:spPr>
          <a:xfrm>
            <a:off x="8702840" y="1301424"/>
            <a:ext cx="2836675" cy="3927423"/>
          </a:xfrm>
          <a:prstGeom prst="rect">
            <a:avLst/>
          </a:prstGeom>
        </p:spPr>
      </p:pic>
    </p:spTree>
    <p:extLst>
      <p:ext uri="{BB962C8B-B14F-4D97-AF65-F5344CB8AC3E}">
        <p14:creationId xmlns:p14="http://schemas.microsoft.com/office/powerpoint/2010/main" val="1566819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ED039BF-BDB3-4C01-96A1-FACDBA751FBB}"/>
              </a:ext>
            </a:extLst>
          </p:cNvPr>
          <p:cNvSpPr>
            <a:spLocks noGrp="1"/>
          </p:cNvSpPr>
          <p:nvPr>
            <p:ph type="title"/>
          </p:nvPr>
        </p:nvSpPr>
        <p:spPr>
          <a:xfrm>
            <a:off x="507234" y="512763"/>
            <a:ext cx="8239201" cy="637410"/>
          </a:xfrm>
        </p:spPr>
        <p:txBody>
          <a:bodyPr>
            <a:normAutofit/>
          </a:bodyPr>
          <a:lstStyle/>
          <a:p>
            <a:r>
              <a:rPr lang="sv-SE" smtClean="0"/>
              <a:t>Skrift </a:t>
            </a:r>
            <a:r>
              <a:rPr lang="sv-SE" smtClean="0"/>
              <a:t>1 </a:t>
            </a:r>
            <a:r>
              <a:rPr lang="sv-SE" dirty="0"/>
              <a:t>– Digitaliseringens möjligheter </a:t>
            </a:r>
          </a:p>
        </p:txBody>
      </p:sp>
      <p:sp>
        <p:nvSpPr>
          <p:cNvPr id="3" name="Platshållare för innehåll 2">
            <a:extLst>
              <a:ext uri="{FF2B5EF4-FFF2-40B4-BE49-F238E27FC236}">
                <a16:creationId xmlns:a16="http://schemas.microsoft.com/office/drawing/2014/main" xmlns="" id="{4C183CBF-CC27-478B-A52E-F756CD223C56}"/>
              </a:ext>
            </a:extLst>
          </p:cNvPr>
          <p:cNvSpPr>
            <a:spLocks noGrp="1"/>
          </p:cNvSpPr>
          <p:nvPr>
            <p:ph type="body" sz="quarter" idx="11"/>
          </p:nvPr>
        </p:nvSpPr>
        <p:spPr/>
        <p:txBody>
          <a:bodyPr/>
          <a:lstStyle/>
          <a:p>
            <a:pPr marL="342900" indent="-342900">
              <a:buSzPct val="75000"/>
              <a:buFont typeface="Wingdings" charset="2"/>
              <a:buChar char="§"/>
            </a:pPr>
            <a:r>
              <a:rPr lang="sv-SE" dirty="0"/>
              <a:t>Digitalisering – vad är det?</a:t>
            </a:r>
          </a:p>
          <a:p>
            <a:pPr marL="342900" indent="-342900">
              <a:buSzPct val="75000"/>
              <a:buFont typeface="Wingdings" charset="2"/>
              <a:buChar char="§"/>
            </a:pPr>
            <a:r>
              <a:rPr lang="sv-SE" dirty="0"/>
              <a:t>Vad krävs för att göra det mesta av möjligheterna?</a:t>
            </a:r>
          </a:p>
          <a:p>
            <a:pPr marL="342900" indent="-342900">
              <a:buSzPct val="75000"/>
              <a:buFont typeface="Wingdings" charset="2"/>
              <a:buChar char="§"/>
            </a:pPr>
            <a:r>
              <a:rPr lang="sv-SE" dirty="0"/>
              <a:t>Hur långt har vi kommit? </a:t>
            </a:r>
          </a:p>
          <a:p>
            <a:pPr marL="342900" indent="-342900">
              <a:buSzPct val="75000"/>
              <a:buFont typeface="Wingdings" charset="2"/>
              <a:buChar char="§"/>
            </a:pPr>
            <a:r>
              <a:rPr lang="sv-SE" dirty="0"/>
              <a:t>Vart är vi på väg? </a:t>
            </a:r>
          </a:p>
          <a:p>
            <a:pPr marL="342900" indent="-342900">
              <a:buSzPct val="75000"/>
              <a:buFont typeface="Wingdings" charset="2"/>
              <a:buChar char="§"/>
            </a:pPr>
            <a:r>
              <a:rPr lang="sv-SE" dirty="0"/>
              <a:t>Erfarenhetsdelning från Norge och Danmark</a:t>
            </a:r>
          </a:p>
          <a:p>
            <a:pPr marL="342900" indent="-342900">
              <a:buSzPct val="75000"/>
              <a:buFont typeface="Wingdings" charset="2"/>
              <a:buChar char="§"/>
            </a:pPr>
            <a:r>
              <a:rPr lang="sv-SE" dirty="0"/>
              <a:t>Ordlista och begreppsförklaringar </a:t>
            </a:r>
          </a:p>
          <a:p>
            <a:pPr marL="0" indent="0">
              <a:buNone/>
            </a:pPr>
            <a:r>
              <a:rPr lang="sv-SE" dirty="0"/>
              <a:t> </a:t>
            </a:r>
          </a:p>
        </p:txBody>
      </p:sp>
      <p:pic>
        <p:nvPicPr>
          <p:cNvPr id="7" name="Picture 6">
            <a:extLst>
              <a:ext uri="{FF2B5EF4-FFF2-40B4-BE49-F238E27FC236}">
                <a16:creationId xmlns:a16="http://schemas.microsoft.com/office/drawing/2014/main" xmlns="" id="{6EEBA10F-0E68-4ED8-8A2E-BC5DBEF92B9E}"/>
              </a:ext>
            </a:extLst>
          </p:cNvPr>
          <p:cNvPicPr>
            <a:picLocks noChangeAspect="1"/>
          </p:cNvPicPr>
          <p:nvPr/>
        </p:nvPicPr>
        <p:blipFill>
          <a:blip r:embed="rId3"/>
          <a:stretch>
            <a:fillRect/>
          </a:stretch>
        </p:blipFill>
        <p:spPr>
          <a:xfrm>
            <a:off x="8496395" y="1397530"/>
            <a:ext cx="2436798" cy="34560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8101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ED039BF-BDB3-4C01-96A1-FACDBA751FBB}"/>
              </a:ext>
            </a:extLst>
          </p:cNvPr>
          <p:cNvSpPr>
            <a:spLocks noGrp="1"/>
          </p:cNvSpPr>
          <p:nvPr>
            <p:ph type="title"/>
          </p:nvPr>
        </p:nvSpPr>
        <p:spPr/>
        <p:txBody>
          <a:bodyPr/>
          <a:lstStyle/>
          <a:p>
            <a:r>
              <a:rPr lang="sv-SE" dirty="0" smtClean="0"/>
              <a:t>Skrift </a:t>
            </a:r>
            <a:r>
              <a:rPr lang="sv-SE" dirty="0" smtClean="0"/>
              <a:t>2 </a:t>
            </a:r>
            <a:r>
              <a:rPr lang="sv-SE" dirty="0"/>
              <a:t>– Effektivare logistik </a:t>
            </a:r>
          </a:p>
        </p:txBody>
      </p:sp>
      <p:sp>
        <p:nvSpPr>
          <p:cNvPr id="3" name="Platshållare för innehåll 2">
            <a:extLst>
              <a:ext uri="{FF2B5EF4-FFF2-40B4-BE49-F238E27FC236}">
                <a16:creationId xmlns:a16="http://schemas.microsoft.com/office/drawing/2014/main" xmlns="" id="{4C183CBF-CC27-478B-A52E-F756CD223C56}"/>
              </a:ext>
            </a:extLst>
          </p:cNvPr>
          <p:cNvSpPr>
            <a:spLocks noGrp="1"/>
          </p:cNvSpPr>
          <p:nvPr>
            <p:ph type="body" sz="quarter" idx="11"/>
          </p:nvPr>
        </p:nvSpPr>
        <p:spPr/>
        <p:txBody>
          <a:bodyPr/>
          <a:lstStyle/>
          <a:p>
            <a:pPr marL="342900" indent="-342900">
              <a:buSzPct val="75000"/>
              <a:buFont typeface="Wingdings" charset="2"/>
              <a:buChar char="§"/>
            </a:pPr>
            <a:r>
              <a:rPr lang="sv-SE" sz="2000" dirty="0"/>
              <a:t>Om smarta sensorer och molntjänster </a:t>
            </a:r>
          </a:p>
          <a:p>
            <a:pPr marL="342900" indent="-342900">
              <a:buSzPct val="75000"/>
              <a:buFont typeface="Wingdings" charset="2"/>
              <a:buChar char="§"/>
            </a:pPr>
            <a:r>
              <a:rPr lang="sv-SE" sz="2000" dirty="0"/>
              <a:t>Avfallshämtning på kundens begäran – Erfarenhetsdelning från NSR </a:t>
            </a:r>
          </a:p>
          <a:p>
            <a:pPr marL="342900" indent="-342900">
              <a:buSzPct val="75000"/>
              <a:buFont typeface="Wingdings" charset="2"/>
              <a:buChar char="§"/>
            </a:pPr>
            <a:r>
              <a:rPr lang="sv-SE" sz="2000" dirty="0"/>
              <a:t>Bra att tänka på vid digitalisering för effektivare logistisk </a:t>
            </a:r>
          </a:p>
          <a:p>
            <a:pPr marL="342900" indent="-342900">
              <a:buSzPct val="75000"/>
              <a:buFont typeface="Wingdings" charset="2"/>
              <a:buChar char="§"/>
            </a:pPr>
            <a:r>
              <a:rPr lang="sv-SE" sz="2000" dirty="0"/>
              <a:t>Robotar för smidig och säker tömning av sopkärl – Erfarenhetsdelning från </a:t>
            </a:r>
            <a:r>
              <a:rPr lang="sv-SE" sz="2000" dirty="0" err="1"/>
              <a:t>Renova</a:t>
            </a:r>
            <a:r>
              <a:rPr lang="sv-SE" sz="2000" dirty="0"/>
              <a:t> </a:t>
            </a:r>
          </a:p>
          <a:p>
            <a:pPr marL="342900" indent="-342900">
              <a:buSzPct val="75000"/>
              <a:buFont typeface="Wingdings" charset="2"/>
              <a:buChar char="§"/>
            </a:pPr>
            <a:r>
              <a:rPr lang="sv-SE" sz="2000" dirty="0"/>
              <a:t>Goda exempel från branschen </a:t>
            </a:r>
          </a:p>
          <a:p>
            <a:pPr marL="342900" indent="-342900">
              <a:buSzPct val="75000"/>
              <a:buFont typeface="Wingdings" charset="2"/>
              <a:buChar char="§"/>
            </a:pPr>
            <a:r>
              <a:rPr lang="sv-SE" sz="2000" dirty="0"/>
              <a:t>WASTE IQ – det smarta systemet som knyter ihop värdekedjan – Erfarenhetsdelning från BIR AS och Avfall Norge </a:t>
            </a:r>
          </a:p>
          <a:p>
            <a:pPr marL="342900" indent="-342900">
              <a:buSzPct val="75000"/>
              <a:buFont typeface="Wingdings" charset="2"/>
              <a:buChar char="§"/>
            </a:pPr>
            <a:r>
              <a:rPr lang="sv-SE" sz="2000" dirty="0"/>
              <a:t>Det smarta avfallssystemet – exempel från Danmark </a:t>
            </a:r>
          </a:p>
        </p:txBody>
      </p:sp>
      <p:pic>
        <p:nvPicPr>
          <p:cNvPr id="8" name="Picture 7">
            <a:extLst>
              <a:ext uri="{FF2B5EF4-FFF2-40B4-BE49-F238E27FC236}">
                <a16:creationId xmlns:a16="http://schemas.microsoft.com/office/drawing/2014/main" xmlns="" id="{46106678-523A-4FF4-AE87-0DD9EAC6F412}"/>
              </a:ext>
            </a:extLst>
          </p:cNvPr>
          <p:cNvPicPr>
            <a:picLocks noChangeAspect="1"/>
          </p:cNvPicPr>
          <p:nvPr/>
        </p:nvPicPr>
        <p:blipFill>
          <a:blip r:embed="rId3"/>
          <a:stretch>
            <a:fillRect/>
          </a:stretch>
        </p:blipFill>
        <p:spPr>
          <a:xfrm>
            <a:off x="8537713" y="1516368"/>
            <a:ext cx="2383361" cy="34007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32160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ED039BF-BDB3-4C01-96A1-FACDBA751FBB}"/>
              </a:ext>
            </a:extLst>
          </p:cNvPr>
          <p:cNvSpPr>
            <a:spLocks noGrp="1"/>
          </p:cNvSpPr>
          <p:nvPr>
            <p:ph type="title"/>
          </p:nvPr>
        </p:nvSpPr>
        <p:spPr>
          <a:xfrm>
            <a:off x="507234" y="512763"/>
            <a:ext cx="10236137" cy="637410"/>
          </a:xfrm>
        </p:spPr>
        <p:txBody>
          <a:bodyPr>
            <a:normAutofit fontScale="90000"/>
          </a:bodyPr>
          <a:lstStyle/>
          <a:p>
            <a:r>
              <a:rPr lang="sv-SE" sz="3600" smtClean="0"/>
              <a:t>Skrift </a:t>
            </a:r>
            <a:r>
              <a:rPr lang="sv-SE" sz="3600" smtClean="0"/>
              <a:t>3 </a:t>
            </a:r>
            <a:r>
              <a:rPr lang="sv-SE" sz="3600" dirty="0"/>
              <a:t>– Med fokus på kunden - så skapas nya värden inom avfallshanteringen </a:t>
            </a:r>
          </a:p>
        </p:txBody>
      </p:sp>
      <p:sp>
        <p:nvSpPr>
          <p:cNvPr id="3" name="Platshållare för innehåll 2">
            <a:extLst>
              <a:ext uri="{FF2B5EF4-FFF2-40B4-BE49-F238E27FC236}">
                <a16:creationId xmlns:a16="http://schemas.microsoft.com/office/drawing/2014/main" xmlns="" id="{4C183CBF-CC27-478B-A52E-F756CD223C56}"/>
              </a:ext>
            </a:extLst>
          </p:cNvPr>
          <p:cNvSpPr>
            <a:spLocks noGrp="1"/>
          </p:cNvSpPr>
          <p:nvPr>
            <p:ph type="body" sz="quarter" idx="11"/>
          </p:nvPr>
        </p:nvSpPr>
        <p:spPr/>
        <p:txBody>
          <a:bodyPr>
            <a:normAutofit/>
          </a:bodyPr>
          <a:lstStyle/>
          <a:p>
            <a:pPr marL="342900" indent="-342900">
              <a:buSzPct val="75000"/>
              <a:buFont typeface="Wingdings" charset="2"/>
              <a:buChar char="§"/>
            </a:pPr>
            <a:r>
              <a:rPr lang="sv-SE" sz="2000" dirty="0"/>
              <a:t>Hur gör man tekniken användbar? </a:t>
            </a:r>
          </a:p>
          <a:p>
            <a:pPr marL="342900" indent="-342900">
              <a:buSzPct val="75000"/>
              <a:buFont typeface="Wingdings" charset="2"/>
              <a:buChar char="§"/>
            </a:pPr>
            <a:r>
              <a:rPr lang="sv-SE" sz="2000" dirty="0"/>
              <a:t>Att tänka på när man jobbar med kunddata </a:t>
            </a:r>
          </a:p>
          <a:p>
            <a:pPr marL="342900" indent="-342900">
              <a:buSzPct val="75000"/>
              <a:buFont typeface="Wingdings" charset="2"/>
              <a:buChar char="§"/>
            </a:pPr>
            <a:r>
              <a:rPr lang="sv-SE" sz="2000" dirty="0"/>
              <a:t>Hur tar man reda på vad kunden/användaren vill ha?</a:t>
            </a:r>
          </a:p>
          <a:p>
            <a:pPr marL="342900" indent="-342900">
              <a:buSzPct val="75000"/>
              <a:buFont typeface="Wingdings" charset="2"/>
              <a:buChar char="§"/>
            </a:pPr>
            <a:r>
              <a:rPr lang="sv-SE" sz="2000" dirty="0"/>
              <a:t>Kort om metoder och verktyg för ett användar-/</a:t>
            </a:r>
            <a:r>
              <a:rPr lang="sv-SE" sz="2000" dirty="0" err="1"/>
              <a:t>kundfokuserat</a:t>
            </a:r>
            <a:r>
              <a:rPr lang="sv-SE" sz="2000" dirty="0"/>
              <a:t> arbetssätt</a:t>
            </a:r>
          </a:p>
          <a:p>
            <a:pPr marL="342900" indent="-342900">
              <a:buSzPct val="75000"/>
              <a:buFont typeface="Wingdings" charset="2"/>
              <a:buChar char="§"/>
            </a:pPr>
            <a:r>
              <a:rPr lang="sv-SE" sz="2000" dirty="0"/>
              <a:t>Vikten av att skapa positiva användarupplevelser </a:t>
            </a:r>
          </a:p>
          <a:p>
            <a:pPr marL="342900" indent="-342900">
              <a:buSzPct val="75000"/>
              <a:buFont typeface="Wingdings" charset="2"/>
              <a:buChar char="§"/>
            </a:pPr>
            <a:r>
              <a:rPr lang="sv-SE" sz="2000" dirty="0"/>
              <a:t>Med sikte på att bli hundra procent digitala - erfarenhetsdelning från Gästrike återvinnare </a:t>
            </a:r>
          </a:p>
          <a:p>
            <a:pPr marL="342900" indent="-342900">
              <a:buSzPct val="75000"/>
              <a:buFont typeface="Wingdings" charset="2"/>
              <a:buChar char="§"/>
            </a:pPr>
            <a:r>
              <a:rPr lang="sv-SE" sz="2000" dirty="0"/>
              <a:t>Digitala stöd för kundinsikter och effektiv ärendehantering </a:t>
            </a:r>
          </a:p>
          <a:p>
            <a:pPr marL="342900" indent="-342900">
              <a:buSzPct val="75000"/>
              <a:buFont typeface="Wingdings" charset="2"/>
              <a:buChar char="§"/>
            </a:pPr>
            <a:r>
              <a:rPr lang="sv-SE" sz="2000" dirty="0"/>
              <a:t>Goda exempel </a:t>
            </a:r>
          </a:p>
          <a:p>
            <a:pPr marL="0" indent="0">
              <a:buNone/>
            </a:pPr>
            <a:endParaRPr lang="sv-SE" dirty="0"/>
          </a:p>
        </p:txBody>
      </p:sp>
      <p:pic>
        <p:nvPicPr>
          <p:cNvPr id="8" name="Picture 7">
            <a:extLst>
              <a:ext uri="{FF2B5EF4-FFF2-40B4-BE49-F238E27FC236}">
                <a16:creationId xmlns:a16="http://schemas.microsoft.com/office/drawing/2014/main" xmlns="" id="{9A875514-63D7-4381-9CF4-FDBC0F50D15E}"/>
              </a:ext>
            </a:extLst>
          </p:cNvPr>
          <p:cNvPicPr>
            <a:picLocks noChangeAspect="1"/>
          </p:cNvPicPr>
          <p:nvPr/>
        </p:nvPicPr>
        <p:blipFill>
          <a:blip r:embed="rId3"/>
          <a:stretch>
            <a:fillRect/>
          </a:stretch>
        </p:blipFill>
        <p:spPr>
          <a:xfrm>
            <a:off x="8457042" y="1844796"/>
            <a:ext cx="2286329" cy="32426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1439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ED039BF-BDB3-4C01-96A1-FACDBA751FBB}"/>
              </a:ext>
            </a:extLst>
          </p:cNvPr>
          <p:cNvSpPr>
            <a:spLocks noGrp="1"/>
          </p:cNvSpPr>
          <p:nvPr>
            <p:ph type="title"/>
          </p:nvPr>
        </p:nvSpPr>
        <p:spPr>
          <a:xfrm>
            <a:off x="507234" y="512763"/>
            <a:ext cx="10425809" cy="637410"/>
          </a:xfrm>
        </p:spPr>
        <p:txBody>
          <a:bodyPr>
            <a:normAutofit fontScale="90000"/>
          </a:bodyPr>
          <a:lstStyle/>
          <a:p>
            <a:r>
              <a:rPr lang="sv-SE" sz="3600" smtClean="0"/>
              <a:t>Skrift </a:t>
            </a:r>
            <a:r>
              <a:rPr lang="sv-SE" sz="3600" smtClean="0"/>
              <a:t>4 </a:t>
            </a:r>
            <a:r>
              <a:rPr lang="sv-SE" sz="3600" dirty="0"/>
              <a:t>– Digitalisering som stöd för avfallsförebyggande åtgärder och återbruk </a:t>
            </a:r>
          </a:p>
        </p:txBody>
      </p:sp>
      <p:sp>
        <p:nvSpPr>
          <p:cNvPr id="3" name="Platshållare för innehåll 2">
            <a:extLst>
              <a:ext uri="{FF2B5EF4-FFF2-40B4-BE49-F238E27FC236}">
                <a16:creationId xmlns:a16="http://schemas.microsoft.com/office/drawing/2014/main" xmlns="" id="{4C183CBF-CC27-478B-A52E-F756CD223C56}"/>
              </a:ext>
            </a:extLst>
          </p:cNvPr>
          <p:cNvSpPr>
            <a:spLocks noGrp="1"/>
          </p:cNvSpPr>
          <p:nvPr>
            <p:ph type="body" sz="quarter" idx="11"/>
          </p:nvPr>
        </p:nvSpPr>
        <p:spPr/>
        <p:txBody>
          <a:bodyPr>
            <a:normAutofit/>
          </a:bodyPr>
          <a:lstStyle/>
          <a:p>
            <a:pPr marL="342900" indent="-342900">
              <a:buSzPct val="75000"/>
              <a:buFont typeface="Wingdings" charset="2"/>
              <a:buChar char="§"/>
            </a:pPr>
            <a:r>
              <a:rPr lang="sv-SE" dirty="0"/>
              <a:t>Digitalisering öppnar upp för cirkulära flöden </a:t>
            </a:r>
          </a:p>
          <a:p>
            <a:pPr marL="342900" indent="-342900">
              <a:buSzPct val="75000"/>
              <a:buFont typeface="Wingdings" charset="2"/>
              <a:buChar char="§"/>
            </a:pPr>
            <a:r>
              <a:rPr lang="sv-SE" dirty="0"/>
              <a:t>Framgångsfaktorer för att skala upp delningsinitiativ</a:t>
            </a:r>
          </a:p>
          <a:p>
            <a:pPr marL="342900" indent="-342900">
              <a:buSzPct val="75000"/>
              <a:buFont typeface="Wingdings" charset="2"/>
              <a:buChar char="§"/>
            </a:pPr>
            <a:r>
              <a:rPr lang="sv-SE" dirty="0"/>
              <a:t>Centrum för cirkulärt byggande – en kunskapsplattform och digitala verktyg för ökat återbruk av byggmaterial</a:t>
            </a:r>
          </a:p>
          <a:p>
            <a:pPr marL="342900" indent="-342900">
              <a:buSzPct val="75000"/>
              <a:buFont typeface="Wingdings" charset="2"/>
              <a:buChar char="§"/>
            </a:pPr>
            <a:r>
              <a:rPr lang="sv-SE" dirty="0"/>
              <a:t>Blockkedjan – teknikutveckling för spårbarhet och tillförlitlighet i värdekedjan</a:t>
            </a:r>
          </a:p>
          <a:p>
            <a:pPr marL="342900" indent="-342900">
              <a:buSzPct val="75000"/>
              <a:buFont typeface="Wingdings" charset="2"/>
              <a:buChar char="§"/>
            </a:pPr>
            <a:r>
              <a:rPr lang="sv-SE" dirty="0"/>
              <a:t>Exempel på </a:t>
            </a:r>
            <a:r>
              <a:rPr lang="sv-SE" dirty="0" err="1"/>
              <a:t>startups</a:t>
            </a:r>
            <a:r>
              <a:rPr lang="sv-SE" dirty="0"/>
              <a:t> som använder digitalisering för att utveckla cirkulära erbjudanden</a:t>
            </a:r>
          </a:p>
          <a:p>
            <a:pPr marL="342900" indent="-342900">
              <a:buSzPct val="75000"/>
              <a:buFont typeface="Wingdings" charset="2"/>
              <a:buChar char="§"/>
            </a:pPr>
            <a:r>
              <a:rPr lang="sv-SE" dirty="0"/>
              <a:t>Goda exempel och erfarenhetsdelning </a:t>
            </a:r>
          </a:p>
        </p:txBody>
      </p:sp>
      <p:pic>
        <p:nvPicPr>
          <p:cNvPr id="8" name="Picture 7">
            <a:extLst>
              <a:ext uri="{FF2B5EF4-FFF2-40B4-BE49-F238E27FC236}">
                <a16:creationId xmlns:a16="http://schemas.microsoft.com/office/drawing/2014/main" xmlns="" id="{CE9FF2FC-3E04-40BE-969F-7351F894D4F3}"/>
              </a:ext>
            </a:extLst>
          </p:cNvPr>
          <p:cNvPicPr>
            <a:picLocks noChangeAspect="1"/>
          </p:cNvPicPr>
          <p:nvPr/>
        </p:nvPicPr>
        <p:blipFill>
          <a:blip r:embed="rId3"/>
          <a:stretch>
            <a:fillRect/>
          </a:stretch>
        </p:blipFill>
        <p:spPr>
          <a:xfrm>
            <a:off x="8709991" y="1505992"/>
            <a:ext cx="2419211" cy="34245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62475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D0C75405-E0AD-3E4D-A5AF-2AE73C42BD30}"/>
              </a:ext>
            </a:extLst>
          </p:cNvPr>
          <p:cNvSpPr>
            <a:spLocks noGrp="1"/>
          </p:cNvSpPr>
          <p:nvPr>
            <p:ph type="title"/>
          </p:nvPr>
        </p:nvSpPr>
        <p:spPr/>
        <p:txBody>
          <a:bodyPr>
            <a:normAutofit/>
          </a:bodyPr>
          <a:lstStyle/>
          <a:p>
            <a:r>
              <a:rPr lang="sv-SE" dirty="0" smtClean="0"/>
              <a:t>Rapportinformation</a:t>
            </a:r>
            <a:endParaRPr lang="sv-SE" dirty="0"/>
          </a:p>
        </p:txBody>
      </p:sp>
      <p:sp>
        <p:nvSpPr>
          <p:cNvPr id="3" name="Platshållare för text 2">
            <a:extLst>
              <a:ext uri="{FF2B5EF4-FFF2-40B4-BE49-F238E27FC236}">
                <a16:creationId xmlns="" xmlns:a16="http://schemas.microsoft.com/office/drawing/2014/main" id="{D0ADCDA3-280B-4B40-998E-17282984CED1}"/>
              </a:ext>
            </a:extLst>
          </p:cNvPr>
          <p:cNvSpPr>
            <a:spLocks noGrp="1"/>
          </p:cNvSpPr>
          <p:nvPr>
            <p:ph type="body" sz="quarter" idx="11"/>
          </p:nvPr>
        </p:nvSpPr>
        <p:spPr/>
        <p:txBody>
          <a:bodyPr/>
          <a:lstStyle/>
          <a:p>
            <a:r>
              <a:rPr lang="sv-SE" kern="0" dirty="0"/>
              <a:t>Rapporten finns för nedladdning (kostnadsfritt för Avfall Sveriges medlemmar) från </a:t>
            </a:r>
            <a:r>
              <a:rPr lang="sv-SE" kern="0" dirty="0">
                <a:hlinkClick r:id="rId2"/>
              </a:rPr>
              <a:t>www.avfallsverige.se</a:t>
            </a:r>
            <a:endParaRPr lang="sv-SE" kern="0" dirty="0"/>
          </a:p>
          <a:p>
            <a:endParaRPr lang="sv-SE" kern="0" dirty="0"/>
          </a:p>
          <a:p>
            <a:r>
              <a:rPr lang="sv-SE" kern="0" dirty="0"/>
              <a:t>Mer information om detta projekt kan du få från:</a:t>
            </a:r>
          </a:p>
          <a:p>
            <a:r>
              <a:rPr lang="sv-SE" dirty="0" smtClean="0"/>
              <a:t>Jessica Christiansen, utvecklingschef</a:t>
            </a:r>
          </a:p>
          <a:p>
            <a:r>
              <a:rPr lang="sv-SE" dirty="0" smtClean="0"/>
              <a:t>Tfn. 040-35 66 18, e-post: </a:t>
            </a:r>
            <a:r>
              <a:rPr lang="sv-SE" dirty="0" smtClean="0">
                <a:hlinkClick r:id="rId3"/>
              </a:rPr>
              <a:t>jc@avfallsverige.se</a:t>
            </a:r>
            <a:endParaRPr lang="sv-SE" dirty="0" smtClean="0"/>
          </a:p>
          <a:p>
            <a:endParaRPr lang="sv-SE" dirty="0" smtClean="0"/>
          </a:p>
          <a:p>
            <a:endParaRPr lang="sv-SE" dirty="0"/>
          </a:p>
        </p:txBody>
      </p:sp>
      <p:sp>
        <p:nvSpPr>
          <p:cNvPr id="4" name="Platshållare för bild 3">
            <a:extLst>
              <a:ext uri="{FF2B5EF4-FFF2-40B4-BE49-F238E27FC236}">
                <a16:creationId xmlns="" xmlns:a16="http://schemas.microsoft.com/office/drawing/2014/main" id="{47A8CD13-ABA9-554D-AD69-465ACB141EA8}"/>
              </a:ext>
            </a:extLst>
          </p:cNvPr>
          <p:cNvSpPr>
            <a:spLocks noGrp="1"/>
          </p:cNvSpPr>
          <p:nvPr>
            <p:ph type="pic" sz="quarter" idx="12"/>
          </p:nvPr>
        </p:nvSpPr>
        <p:spPr/>
      </p:sp>
    </p:spTree>
    <p:extLst>
      <p:ext uri="{BB962C8B-B14F-4D97-AF65-F5344CB8AC3E}">
        <p14:creationId xmlns:p14="http://schemas.microsoft.com/office/powerpoint/2010/main" val="1580263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AvfallSverige-mall">
  <a:themeElements>
    <a:clrScheme name="Avfall Sverige">
      <a:dk1>
        <a:sysClr val="windowText" lastClr="000000"/>
      </a:dk1>
      <a:lt1>
        <a:sysClr val="window" lastClr="FFFFFF"/>
      </a:lt1>
      <a:dk2>
        <a:srgbClr val="007079"/>
      </a:dk2>
      <a:lt2>
        <a:srgbClr val="669C9F"/>
      </a:lt2>
      <a:accent1>
        <a:srgbClr val="004C73"/>
      </a:accent1>
      <a:accent2>
        <a:srgbClr val="51B8CF"/>
      </a:accent2>
      <a:accent3>
        <a:srgbClr val="9B064A"/>
      </a:accent3>
      <a:accent4>
        <a:srgbClr val="EC9C00"/>
      </a:accent4>
      <a:accent5>
        <a:srgbClr val="44A12B"/>
      </a:accent5>
      <a:accent6>
        <a:srgbClr val="CC003A"/>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513FAB4-9B75-FF4C-BECC-F3E08DB8C382}" vid="{73BE8458-447E-214D-B0E1-7921F600595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rapportpresentation_mall</Template>
  <TotalTime>264</TotalTime>
  <Words>1033</Words>
  <Application>Microsoft Macintosh PowerPoint</Application>
  <PresentationFormat>Bredbild</PresentationFormat>
  <Paragraphs>110</Paragraphs>
  <Slides>9</Slides>
  <Notes>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9</vt:i4>
      </vt:variant>
    </vt:vector>
  </HeadingPairs>
  <TitlesOfParts>
    <vt:vector size="14" baseType="lpstr">
      <vt:lpstr>Calibri</vt:lpstr>
      <vt:lpstr>Georgia</vt:lpstr>
      <vt:lpstr>Wingdings</vt:lpstr>
      <vt:lpstr>Arial</vt:lpstr>
      <vt:lpstr>AvfallSverige-mall</vt:lpstr>
      <vt:lpstr>PowerPoint-presentation</vt:lpstr>
      <vt:lpstr>PowerPoint-presentation</vt:lpstr>
      <vt:lpstr>Om rapporten</vt:lpstr>
      <vt:lpstr>Bakgrund</vt:lpstr>
      <vt:lpstr>Skrift 1 – Digitaliseringens möjligheter </vt:lpstr>
      <vt:lpstr>Skrift 2 – Effektivare logistik </vt:lpstr>
      <vt:lpstr>Skrift 3 – Med fokus på kunden - så skapas nya värden inom avfallshanteringen </vt:lpstr>
      <vt:lpstr>Skrift 4 – Digitalisering som stöd för avfallsförebyggande åtgärder och återbruk </vt:lpstr>
      <vt:lpstr>Rapportinformation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Rapporttitel</dc:title>
  <dc:creator>Jessica Christiansen</dc:creator>
  <cp:lastModifiedBy>Jessica Christiansen</cp:lastModifiedBy>
  <cp:revision>15</cp:revision>
  <dcterms:created xsi:type="dcterms:W3CDTF">2019-04-29T12:26:43Z</dcterms:created>
  <dcterms:modified xsi:type="dcterms:W3CDTF">2019-09-16T11:30:43Z</dcterms:modified>
</cp:coreProperties>
</file>