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sldIdLst>
    <p:sldId id="264" r:id="rId2"/>
    <p:sldId id="265" r:id="rId3"/>
    <p:sldId id="266" r:id="rId4"/>
    <p:sldId id="267" r:id="rId5"/>
    <p:sldId id="270" r:id="rId6"/>
    <p:sldId id="271" r:id="rId7"/>
    <p:sldId id="272" r:id="rId8"/>
    <p:sldId id="268" r:id="rId9"/>
    <p:sldId id="269" r:id="rId10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5565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Ljust format 1 - Dekorfärg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9D7B26C5-4107-4FEC-AEDC-1716B250A1EF}" styleName="Ljust forma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8D230F3-CF80-4859-8CE7-A43EE81993B5}" styleName="Ljust format 1 - Dekorfärg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940675A-B579-460E-94D1-54222C63F5DA}" styleName="Inget format, tabellrutnät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Inget format, inget rutnät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012ECD-51FC-41F1-AA8D-1B2483CD663E}" styleName="Ljust format 2 - Dekorfärg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171"/>
    <p:restoredTop sz="94684"/>
  </p:normalViewPr>
  <p:slideViewPr>
    <p:cSldViewPr snapToGrid="0" snapToObjects="1">
      <p:cViewPr varScale="1">
        <p:scale>
          <a:sx n="118" d="100"/>
          <a:sy n="118" d="100"/>
        </p:scale>
        <p:origin x="504" y="1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4623F8-B430-2046-B694-FB0FAFDB97CB}" type="datetimeFigureOut">
              <a:rPr lang="sv-SE" smtClean="0"/>
              <a:t>2023-11-21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1C78AF-77EE-8146-868A-7BEA0BB9E5F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312909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örstasida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log_vit_sta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62296" y="3578111"/>
            <a:ext cx="4067408" cy="1840394"/>
          </a:xfrm>
          <a:prstGeom prst="rect">
            <a:avLst/>
          </a:prstGeom>
        </p:spPr>
      </p:pic>
      <p:sp>
        <p:nvSpPr>
          <p:cNvPr id="6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1524000" y="2113755"/>
            <a:ext cx="9144000" cy="584371"/>
          </a:xfr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Presentatör och datum</a:t>
            </a:r>
          </a:p>
        </p:txBody>
      </p:sp>
      <p:sp>
        <p:nvSpPr>
          <p:cNvPr id="9" name="Rubrik 6"/>
          <p:cNvSpPr>
            <a:spLocks noGrp="1"/>
          </p:cNvSpPr>
          <p:nvPr>
            <p:ph type="title" hasCustomPrompt="1"/>
          </p:nvPr>
        </p:nvSpPr>
        <p:spPr>
          <a:xfrm>
            <a:off x="838200" y="1275328"/>
            <a:ext cx="10515600" cy="684101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PRESENTATIONS RUBRIK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å grundsida">
    <p:bg>
      <p:bgPr>
        <a:solidFill>
          <a:srgbClr val="55565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507234" y="512763"/>
            <a:ext cx="7016827" cy="63741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13" name="Platshållare för text 12"/>
          <p:cNvSpPr>
            <a:spLocks noGrp="1"/>
          </p:cNvSpPr>
          <p:nvPr>
            <p:ph type="body" sz="quarter" idx="11"/>
          </p:nvPr>
        </p:nvSpPr>
        <p:spPr>
          <a:xfrm>
            <a:off x="515937" y="1397530"/>
            <a:ext cx="7008123" cy="42582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5" name="Platshållare för bild 14"/>
          <p:cNvSpPr>
            <a:spLocks noGrp="1"/>
          </p:cNvSpPr>
          <p:nvPr>
            <p:ph type="pic" sz="quarter" idx="12"/>
          </p:nvPr>
        </p:nvSpPr>
        <p:spPr>
          <a:xfrm>
            <a:off x="7941734" y="1397530"/>
            <a:ext cx="3734330" cy="42582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pic>
        <p:nvPicPr>
          <p:cNvPr id="6" name="Picture 7" descr="logvit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5938" y="6042635"/>
            <a:ext cx="2700000" cy="3456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lbild bak grundsid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 3"/>
          <p:cNvSpPr>
            <a:spLocks noGrp="1"/>
          </p:cNvSpPr>
          <p:nvPr>
            <p:ph type="pic" sz="quarter" idx="12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r>
              <a:rPr lang="sv-SE"/>
              <a:t>Klicka på ikonen för att lägga till en bild</a:t>
            </a:r>
          </a:p>
        </p:txBody>
      </p:sp>
      <p:pic>
        <p:nvPicPr>
          <p:cNvPr id="6" name="Picture 7" descr="logvit.png"/>
          <p:cNvPicPr>
            <a:picLocks noChangeAspect="1"/>
          </p:cNvPicPr>
          <p:nvPr userDrawn="1"/>
        </p:nvPicPr>
        <p:blipFill>
          <a:blip r:embed="rId2" cstate="screen">
            <a:alphaModFix amt="99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5938" y="6042635"/>
            <a:ext cx="2700000" cy="345660"/>
          </a:xfrm>
          <a:prstGeom prst="rect">
            <a:avLst/>
          </a:prstGeom>
        </p:spPr>
      </p:pic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507234" y="512763"/>
            <a:ext cx="11168829" cy="63741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13" name="Platshållare för text 12"/>
          <p:cNvSpPr>
            <a:spLocks noGrp="1"/>
          </p:cNvSpPr>
          <p:nvPr>
            <p:ph type="body" sz="quarter" idx="11"/>
          </p:nvPr>
        </p:nvSpPr>
        <p:spPr>
          <a:xfrm>
            <a:off x="515937" y="1397530"/>
            <a:ext cx="11160126" cy="42582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ta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1524000" y="4913963"/>
            <a:ext cx="9144000" cy="1527658"/>
          </a:xfr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Förnamn Efternamn</a:t>
            </a:r>
            <a:br>
              <a:rPr lang="sv-SE" dirty="0"/>
            </a:br>
            <a:r>
              <a:rPr lang="sv-SE" dirty="0" err="1"/>
              <a:t>Mobilnr</a:t>
            </a:r>
            <a:r>
              <a:rPr lang="sv-SE" dirty="0"/>
              <a:t>, </a:t>
            </a:r>
            <a:r>
              <a:rPr lang="sv-SE" dirty="0" err="1"/>
              <a:t>Telefonnr</a:t>
            </a:r>
            <a:r>
              <a:rPr lang="sv-SE" dirty="0"/>
              <a:t>, e-postadress</a:t>
            </a:r>
            <a:br>
              <a:rPr lang="sv-SE" dirty="0"/>
            </a:br>
            <a:r>
              <a:rPr lang="sv-SE" dirty="0" err="1"/>
              <a:t>avfallsverige.se</a:t>
            </a:r>
            <a:endParaRPr lang="sv-SE" dirty="0"/>
          </a:p>
        </p:txBody>
      </p:sp>
      <p:pic>
        <p:nvPicPr>
          <p:cNvPr id="5" name="Picture 2" descr="log_green_sta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53597" y="1444510"/>
            <a:ext cx="5084778" cy="2300175"/>
          </a:xfrm>
          <a:prstGeom prst="rect">
            <a:avLst/>
          </a:prstGeom>
        </p:spPr>
      </p:pic>
      <p:sp>
        <p:nvSpPr>
          <p:cNvPr id="6" name="textruta 5"/>
          <p:cNvSpPr txBox="1"/>
          <p:nvPr userDrawn="1"/>
        </p:nvSpPr>
        <p:spPr>
          <a:xfrm>
            <a:off x="5206524" y="4329592"/>
            <a:ext cx="17789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2800" b="1" dirty="0">
                <a:solidFill>
                  <a:schemeClr val="bg2"/>
                </a:solidFill>
              </a:rPr>
              <a:t>TACK!</a:t>
            </a:r>
            <a:endParaRPr lang="sv-SE" sz="2400" b="1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20897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ista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1524000" y="4913963"/>
            <a:ext cx="9144000" cy="1527658"/>
          </a:xfr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Förnamn Efternamn</a:t>
            </a:r>
            <a:br>
              <a:rPr lang="sv-SE" dirty="0"/>
            </a:br>
            <a:r>
              <a:rPr lang="sv-SE" dirty="0" err="1"/>
              <a:t>Mobilnr</a:t>
            </a:r>
            <a:r>
              <a:rPr lang="sv-SE" dirty="0"/>
              <a:t>, </a:t>
            </a:r>
            <a:r>
              <a:rPr lang="sv-SE" dirty="0" err="1"/>
              <a:t>Telefonnr</a:t>
            </a:r>
            <a:r>
              <a:rPr lang="sv-SE" dirty="0"/>
              <a:t>, e-postadress</a:t>
            </a:r>
            <a:br>
              <a:rPr lang="sv-SE" dirty="0"/>
            </a:br>
            <a:r>
              <a:rPr lang="sv-SE" dirty="0" err="1"/>
              <a:t>avfallsverige.se</a:t>
            </a:r>
            <a:endParaRPr lang="sv-SE" dirty="0"/>
          </a:p>
        </p:txBody>
      </p:sp>
      <p:pic>
        <p:nvPicPr>
          <p:cNvPr id="5" name="Picture 2" descr="log_green_sta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53597" y="1444510"/>
            <a:ext cx="5084778" cy="2300175"/>
          </a:xfrm>
          <a:prstGeom prst="rect">
            <a:avLst/>
          </a:prstGeom>
        </p:spPr>
      </p:pic>
      <p:sp>
        <p:nvSpPr>
          <p:cNvPr id="6" name="textruta 5"/>
          <p:cNvSpPr txBox="1"/>
          <p:nvPr userDrawn="1"/>
        </p:nvSpPr>
        <p:spPr>
          <a:xfrm>
            <a:off x="4645680" y="4329592"/>
            <a:ext cx="29006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2800" b="1" dirty="0">
                <a:solidFill>
                  <a:schemeClr val="bg2"/>
                </a:solidFill>
              </a:rPr>
              <a:t>THANK YOU</a:t>
            </a:r>
            <a:endParaRPr lang="sv-SE" sz="2400" b="1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10056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lternativ Första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1524000" y="2113755"/>
            <a:ext cx="9144000" cy="584371"/>
          </a:xfr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Presentatör och datum</a:t>
            </a:r>
          </a:p>
        </p:txBody>
      </p:sp>
      <p:sp>
        <p:nvSpPr>
          <p:cNvPr id="7" name="Rubrik 6"/>
          <p:cNvSpPr>
            <a:spLocks noGrp="1"/>
          </p:cNvSpPr>
          <p:nvPr>
            <p:ph type="title" hasCustomPrompt="1"/>
          </p:nvPr>
        </p:nvSpPr>
        <p:spPr>
          <a:xfrm>
            <a:off x="838200" y="1275328"/>
            <a:ext cx="10515600" cy="684101"/>
          </a:xfrm>
        </p:spPr>
        <p:txBody>
          <a:bodyPr/>
          <a:lstStyle>
            <a:lvl1pPr algn="ctr">
              <a:defRPr>
                <a:solidFill>
                  <a:schemeClr val="bg2"/>
                </a:solidFill>
              </a:defRPr>
            </a:lvl1pPr>
          </a:lstStyle>
          <a:p>
            <a:r>
              <a:rPr lang="sv-SE" dirty="0"/>
              <a:t>PRESENTATIONS RUBRIK</a:t>
            </a:r>
          </a:p>
        </p:txBody>
      </p:sp>
      <p:pic>
        <p:nvPicPr>
          <p:cNvPr id="8" name="Picture 2" descr="log_green_sta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65225" y="3578111"/>
            <a:ext cx="4068384" cy="18403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62385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t grund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507234" y="512763"/>
            <a:ext cx="7016827" cy="63741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pic>
        <p:nvPicPr>
          <p:cNvPr id="5" name="Picture 4" descr="log_green_ligg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5938" y="6042635"/>
            <a:ext cx="2700000" cy="345158"/>
          </a:xfrm>
          <a:prstGeom prst="rect">
            <a:avLst/>
          </a:prstGeom>
        </p:spPr>
      </p:pic>
      <p:sp>
        <p:nvSpPr>
          <p:cNvPr id="13" name="Platshållare för text 12"/>
          <p:cNvSpPr>
            <a:spLocks noGrp="1"/>
          </p:cNvSpPr>
          <p:nvPr>
            <p:ph type="body" sz="quarter" idx="11"/>
          </p:nvPr>
        </p:nvSpPr>
        <p:spPr>
          <a:xfrm>
            <a:off x="515937" y="1397530"/>
            <a:ext cx="7008123" cy="4258203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2000">
                <a:solidFill>
                  <a:schemeClr val="tx2"/>
                </a:solidFill>
              </a:defRPr>
            </a:lvl2pPr>
            <a:lvl3pPr>
              <a:defRPr sz="2000">
                <a:solidFill>
                  <a:schemeClr val="tx2"/>
                </a:solidFill>
              </a:defRPr>
            </a:lvl3pPr>
            <a:lvl4pPr>
              <a:defRPr sz="20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5" name="Platshållare för bild 14"/>
          <p:cNvSpPr>
            <a:spLocks noGrp="1"/>
          </p:cNvSpPr>
          <p:nvPr>
            <p:ph type="pic" sz="quarter" idx="12"/>
          </p:nvPr>
        </p:nvSpPr>
        <p:spPr>
          <a:xfrm>
            <a:off x="7941734" y="1397530"/>
            <a:ext cx="3734330" cy="4258203"/>
          </a:xfrm>
        </p:spPr>
        <p:txBody>
          <a:bodyPr>
            <a:normAutofit/>
          </a:bodyPr>
          <a:lstStyle>
            <a:lvl1pPr>
              <a:defRPr sz="2000"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694150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ön grundsida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507234" y="512763"/>
            <a:ext cx="7016827" cy="63741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13" name="Platshållare för text 12"/>
          <p:cNvSpPr>
            <a:spLocks noGrp="1"/>
          </p:cNvSpPr>
          <p:nvPr>
            <p:ph type="body" sz="quarter" idx="11"/>
          </p:nvPr>
        </p:nvSpPr>
        <p:spPr>
          <a:xfrm>
            <a:off x="515937" y="1397530"/>
            <a:ext cx="7008123" cy="42582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5" name="Platshållare för bild 14"/>
          <p:cNvSpPr>
            <a:spLocks noGrp="1"/>
          </p:cNvSpPr>
          <p:nvPr>
            <p:ph type="pic" sz="quarter" idx="12"/>
          </p:nvPr>
        </p:nvSpPr>
        <p:spPr>
          <a:xfrm>
            <a:off x="7941734" y="1397530"/>
            <a:ext cx="3734330" cy="42582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pic>
        <p:nvPicPr>
          <p:cNvPr id="6" name="Picture 7" descr="logvit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5938" y="6042635"/>
            <a:ext cx="2700000" cy="3456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å grundsid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507234" y="512763"/>
            <a:ext cx="7016827" cy="63741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13" name="Platshållare för text 12"/>
          <p:cNvSpPr>
            <a:spLocks noGrp="1"/>
          </p:cNvSpPr>
          <p:nvPr>
            <p:ph type="body" sz="quarter" idx="11"/>
          </p:nvPr>
        </p:nvSpPr>
        <p:spPr>
          <a:xfrm>
            <a:off x="515937" y="1397530"/>
            <a:ext cx="7008123" cy="42582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5" name="Platshållare för bild 14"/>
          <p:cNvSpPr>
            <a:spLocks noGrp="1"/>
          </p:cNvSpPr>
          <p:nvPr>
            <p:ph type="pic" sz="quarter" idx="12"/>
          </p:nvPr>
        </p:nvSpPr>
        <p:spPr>
          <a:xfrm>
            <a:off x="7941734" y="1397530"/>
            <a:ext cx="3734330" cy="42582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pic>
        <p:nvPicPr>
          <p:cNvPr id="6" name="Picture 7" descr="logvit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5938" y="6042635"/>
            <a:ext cx="2700000" cy="3456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öd grundsida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507234" y="512763"/>
            <a:ext cx="7016827" cy="63741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13" name="Platshållare för text 12"/>
          <p:cNvSpPr>
            <a:spLocks noGrp="1"/>
          </p:cNvSpPr>
          <p:nvPr>
            <p:ph type="body" sz="quarter" idx="11"/>
          </p:nvPr>
        </p:nvSpPr>
        <p:spPr>
          <a:xfrm>
            <a:off x="515937" y="1397530"/>
            <a:ext cx="7008123" cy="42582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5" name="Platshållare för bild 14"/>
          <p:cNvSpPr>
            <a:spLocks noGrp="1"/>
          </p:cNvSpPr>
          <p:nvPr>
            <p:ph type="pic" sz="quarter" idx="12"/>
          </p:nvPr>
        </p:nvSpPr>
        <p:spPr>
          <a:xfrm>
            <a:off x="7941734" y="1397530"/>
            <a:ext cx="3734330" cy="42582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pic>
        <p:nvPicPr>
          <p:cNvPr id="6" name="Picture 7" descr="logvit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5938" y="6042635"/>
            <a:ext cx="2700000" cy="3456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jusblå grundsida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507234" y="512763"/>
            <a:ext cx="7016827" cy="63741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13" name="Platshållare för text 12"/>
          <p:cNvSpPr>
            <a:spLocks noGrp="1"/>
          </p:cNvSpPr>
          <p:nvPr>
            <p:ph type="body" sz="quarter" idx="11"/>
          </p:nvPr>
        </p:nvSpPr>
        <p:spPr>
          <a:xfrm>
            <a:off x="515937" y="1397530"/>
            <a:ext cx="7008123" cy="42582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5" name="Platshållare för bild 14"/>
          <p:cNvSpPr>
            <a:spLocks noGrp="1"/>
          </p:cNvSpPr>
          <p:nvPr>
            <p:ph type="pic" sz="quarter" idx="12"/>
          </p:nvPr>
        </p:nvSpPr>
        <p:spPr>
          <a:xfrm>
            <a:off x="7941734" y="1397530"/>
            <a:ext cx="3734330" cy="42582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pic>
        <p:nvPicPr>
          <p:cNvPr id="6" name="Picture 7" descr="logvit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5938" y="6042635"/>
            <a:ext cx="2700000" cy="3456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nröd grundsida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507234" y="512763"/>
            <a:ext cx="7016827" cy="63741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13" name="Platshållare för text 12"/>
          <p:cNvSpPr>
            <a:spLocks noGrp="1"/>
          </p:cNvSpPr>
          <p:nvPr>
            <p:ph type="body" sz="quarter" idx="11"/>
          </p:nvPr>
        </p:nvSpPr>
        <p:spPr>
          <a:xfrm>
            <a:off x="515937" y="1397530"/>
            <a:ext cx="7008123" cy="42582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5" name="Platshållare för bild 14"/>
          <p:cNvSpPr>
            <a:spLocks noGrp="1"/>
          </p:cNvSpPr>
          <p:nvPr>
            <p:ph type="pic" sz="quarter" idx="12"/>
          </p:nvPr>
        </p:nvSpPr>
        <p:spPr>
          <a:xfrm>
            <a:off x="7941734" y="1397530"/>
            <a:ext cx="3734330" cy="42582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pic>
        <p:nvPicPr>
          <p:cNvPr id="6" name="Picture 7" descr="logvit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5938" y="6042635"/>
            <a:ext cx="2700000" cy="3456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jusgrön grundsida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507234" y="512763"/>
            <a:ext cx="7016827" cy="63741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13" name="Platshållare för text 12"/>
          <p:cNvSpPr>
            <a:spLocks noGrp="1"/>
          </p:cNvSpPr>
          <p:nvPr>
            <p:ph type="body" sz="quarter" idx="11"/>
          </p:nvPr>
        </p:nvSpPr>
        <p:spPr>
          <a:xfrm>
            <a:off x="515937" y="1397530"/>
            <a:ext cx="7008123" cy="42582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5" name="Platshållare för bild 14"/>
          <p:cNvSpPr>
            <a:spLocks noGrp="1"/>
          </p:cNvSpPr>
          <p:nvPr>
            <p:ph type="pic" sz="quarter" idx="12"/>
          </p:nvPr>
        </p:nvSpPr>
        <p:spPr>
          <a:xfrm>
            <a:off x="7941734" y="1397530"/>
            <a:ext cx="3734330" cy="42582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pic>
        <p:nvPicPr>
          <p:cNvPr id="6" name="Picture 7" descr="logvit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5938" y="6042635"/>
            <a:ext cx="2700000" cy="345660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515938" y="500062"/>
            <a:ext cx="10515600" cy="7154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/>
              <a:t>Klicka här för att ändra formatet för bakgrundsrubriken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515938" y="1580298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442709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7" r:id="rId8"/>
    <p:sldLayoutId id="2147483658" r:id="rId9"/>
    <p:sldLayoutId id="2147483662" r:id="rId10"/>
    <p:sldLayoutId id="2147483659" r:id="rId11"/>
    <p:sldLayoutId id="2147483660" r:id="rId12"/>
    <p:sldLayoutId id="2147483663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0" algn="l" defTabSz="914400" rtl="0" eaLnBrk="1" latinLnBrk="0" hangingPunct="1">
        <a:lnSpc>
          <a:spcPct val="90000"/>
        </a:lnSpc>
        <a:spcBef>
          <a:spcPts val="500"/>
        </a:spcBef>
        <a:buFont typeface="Arial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0" algn="l" defTabSz="914400" rtl="0" eaLnBrk="1" latinLnBrk="0" hangingPunct="1">
        <a:lnSpc>
          <a:spcPct val="90000"/>
        </a:lnSpc>
        <a:spcBef>
          <a:spcPts val="500"/>
        </a:spcBef>
        <a:buFont typeface="Arial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0" algn="l" defTabSz="914400" rtl="0" eaLnBrk="1" latinLnBrk="0" hangingPunct="1">
        <a:lnSpc>
          <a:spcPct val="90000"/>
        </a:lnSpc>
        <a:spcBef>
          <a:spcPts val="500"/>
        </a:spcBef>
        <a:buFont typeface="Arial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0" algn="l" defTabSz="914400" rtl="0" eaLnBrk="1" latinLnBrk="0" hangingPunct="1">
        <a:lnSpc>
          <a:spcPct val="90000"/>
        </a:lnSpc>
        <a:spcBef>
          <a:spcPts val="500"/>
        </a:spcBef>
        <a:buFont typeface="Arial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323" userDrawn="1">
          <p15:clr>
            <a:srgbClr val="F26B43"/>
          </p15:clr>
        </p15:guide>
        <p15:guide id="2" pos="325" userDrawn="1">
          <p15:clr>
            <a:srgbClr val="F26B43"/>
          </p15:clr>
        </p15:guide>
        <p15:guide id="3" pos="7355" userDrawn="1">
          <p15:clr>
            <a:srgbClr val="F26B43"/>
          </p15:clr>
        </p15:guide>
        <p15:guide id="4" orient="horz" pos="3566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klas.svensson@avfallsverige.se" TargetMode="External"/><Relationship Id="rId2" Type="http://schemas.openxmlformats.org/officeDocument/2006/relationships/hyperlink" Target="http://www.avfallsverige.se/" TargetMode="Externa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derrubrik 1"/>
          <p:cNvSpPr>
            <a:spLocks noGrp="1"/>
          </p:cNvSpPr>
          <p:nvPr>
            <p:ph type="subTitle" idx="1"/>
          </p:nvPr>
        </p:nvSpPr>
        <p:spPr>
          <a:xfrm>
            <a:off x="1524000" y="2113755"/>
            <a:ext cx="9144000" cy="395269"/>
          </a:xfrm>
        </p:spPr>
        <p:txBody>
          <a:bodyPr/>
          <a:lstStyle/>
          <a:p>
            <a:r>
              <a:rPr lang="sv-SE" dirty="0"/>
              <a:t>Rapport 2023:23</a:t>
            </a:r>
          </a:p>
        </p:txBody>
      </p:sp>
      <p:sp>
        <p:nvSpPr>
          <p:cNvPr id="3" name="Rubrik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sz="4000" dirty="0"/>
              <a:t>Handbok för tillämpning av standardserien SS-EN 17255</a:t>
            </a:r>
          </a:p>
        </p:txBody>
      </p:sp>
      <p:sp>
        <p:nvSpPr>
          <p:cNvPr id="4" name="Underrubrik 1">
            <a:extLst>
              <a:ext uri="{FF2B5EF4-FFF2-40B4-BE49-F238E27FC236}">
                <a16:creationId xmlns:a16="http://schemas.microsoft.com/office/drawing/2014/main" id="{51CDAAEA-E451-6E4A-8182-3FAB62012F74}"/>
              </a:ext>
            </a:extLst>
          </p:cNvPr>
          <p:cNvSpPr txBox="1">
            <a:spLocks/>
          </p:cNvSpPr>
          <p:nvPr/>
        </p:nvSpPr>
        <p:spPr>
          <a:xfrm>
            <a:off x="1501697" y="2605507"/>
            <a:ext cx="9144000" cy="3952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00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dirty="0"/>
              <a:t>November 2023</a:t>
            </a:r>
          </a:p>
        </p:txBody>
      </p:sp>
    </p:spTree>
    <p:extLst>
      <p:ext uri="{BB962C8B-B14F-4D97-AF65-F5344CB8AC3E}">
        <p14:creationId xmlns:p14="http://schemas.microsoft.com/office/powerpoint/2010/main" val="9259007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tshållare för bild 5">
            <a:extLst>
              <a:ext uri="{FF2B5EF4-FFF2-40B4-BE49-F238E27FC236}">
                <a16:creationId xmlns:a16="http://schemas.microsoft.com/office/drawing/2014/main" id="{A81EBA25-F9FC-9444-8372-339677D02A04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8" name="Rubrik 7">
            <a:extLst>
              <a:ext uri="{FF2B5EF4-FFF2-40B4-BE49-F238E27FC236}">
                <a16:creationId xmlns:a16="http://schemas.microsoft.com/office/drawing/2014/main" id="{D4C68242-003B-9E4A-91C1-577E63AB1C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3200" dirty="0"/>
              <a:t>Projektorganisation</a:t>
            </a:r>
          </a:p>
        </p:txBody>
      </p:sp>
      <p:sp>
        <p:nvSpPr>
          <p:cNvPr id="11" name="Platshållare för text 10">
            <a:extLst>
              <a:ext uri="{FF2B5EF4-FFF2-40B4-BE49-F238E27FC236}">
                <a16:creationId xmlns:a16="http://schemas.microsoft.com/office/drawing/2014/main" id="{E5B19FCA-C79B-424E-AE84-04A7C935B287}"/>
              </a:ext>
            </a:extLst>
          </p:cNvPr>
          <p:cNvSpPr txBox="1">
            <a:spLocks noGrp="1"/>
          </p:cNvSpPr>
          <p:nvPr>
            <p:ph type="body" sz="quarter" idx="11"/>
          </p:nvPr>
        </p:nvSpPr>
        <p:spPr>
          <a:xfrm>
            <a:off x="515937" y="1397530"/>
            <a:ext cx="7008123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dirty="0">
                <a:solidFill>
                  <a:srgbClr val="68A2A6"/>
                </a:solidFill>
              </a:rPr>
              <a:t>Genomförare:</a:t>
            </a:r>
          </a:p>
          <a:p>
            <a:r>
              <a:rPr lang="sv-SE" sz="2000" dirty="0">
                <a:solidFill>
                  <a:schemeClr val="tx1"/>
                </a:solidFill>
              </a:rPr>
              <a:t>Projektgruppen har utöver Magnus Holmgren, Preem &amp; </a:t>
            </a:r>
            <a:r>
              <a:rPr lang="sv-SE" sz="2000" dirty="0" err="1">
                <a:solidFill>
                  <a:schemeClr val="tx1"/>
                </a:solidFill>
              </a:rPr>
              <a:t>Rise</a:t>
            </a:r>
            <a:r>
              <a:rPr lang="sv-SE" sz="2000" dirty="0">
                <a:solidFill>
                  <a:schemeClr val="tx1"/>
                </a:solidFill>
              </a:rPr>
              <a:t> bestått av Åsa </a:t>
            </a:r>
            <a:r>
              <a:rPr lang="sv-SE" sz="2000" dirty="0" err="1">
                <a:solidFill>
                  <a:schemeClr val="tx1"/>
                </a:solidFill>
              </a:rPr>
              <a:t>Benckert</a:t>
            </a:r>
            <a:r>
              <a:rPr lang="sv-SE" dirty="0">
                <a:solidFill>
                  <a:schemeClr val="tx1"/>
                </a:solidFill>
              </a:rPr>
              <a:t>, </a:t>
            </a:r>
            <a:r>
              <a:rPr lang="sv-SE" sz="2000" dirty="0">
                <a:solidFill>
                  <a:schemeClr val="tx1"/>
                </a:solidFill>
              </a:rPr>
              <a:t>Umeå Energi, Charlotta Larsson, E.ON och Sofia </a:t>
            </a:r>
            <a:r>
              <a:rPr lang="sv-SE" sz="2000" dirty="0" err="1">
                <a:solidFill>
                  <a:schemeClr val="tx1"/>
                </a:solidFill>
              </a:rPr>
              <a:t>Dannert</a:t>
            </a:r>
            <a:r>
              <a:rPr lang="sv-SE" dirty="0">
                <a:solidFill>
                  <a:schemeClr val="tx1"/>
                </a:solidFill>
              </a:rPr>
              <a:t>, </a:t>
            </a:r>
            <a:r>
              <a:rPr lang="sv-SE" sz="2000" dirty="0">
                <a:solidFill>
                  <a:schemeClr val="tx1"/>
                </a:solidFill>
              </a:rPr>
              <a:t>Tekniska Verken i Linköping. </a:t>
            </a:r>
            <a:endParaRPr lang="sv-SE" sz="2000" dirty="0"/>
          </a:p>
          <a:p>
            <a:r>
              <a:rPr lang="sv-SE" sz="2000" dirty="0">
                <a:solidFill>
                  <a:srgbClr val="68A2A6"/>
                </a:solidFill>
              </a:rPr>
              <a:t>Projektledare:</a:t>
            </a:r>
          </a:p>
          <a:p>
            <a:r>
              <a:rPr lang="sv-SE" sz="2000" dirty="0">
                <a:solidFill>
                  <a:schemeClr val="tx1"/>
                </a:solidFill>
              </a:rPr>
              <a:t>Magnus Holmgren, Preem &amp; </a:t>
            </a:r>
            <a:r>
              <a:rPr lang="sv-SE" sz="2000" dirty="0" err="1">
                <a:solidFill>
                  <a:schemeClr val="tx1"/>
                </a:solidFill>
              </a:rPr>
              <a:t>Rise</a:t>
            </a:r>
            <a:endParaRPr lang="sv-SE" sz="2000" dirty="0">
              <a:solidFill>
                <a:schemeClr val="tx1"/>
              </a:solidFill>
            </a:endParaRPr>
          </a:p>
          <a:p>
            <a:endParaRPr lang="sv-SE" sz="2000" dirty="0"/>
          </a:p>
          <a:p>
            <a:r>
              <a:rPr lang="sv-SE" sz="2000" dirty="0">
                <a:solidFill>
                  <a:srgbClr val="68A2A6"/>
                </a:solidFill>
              </a:rPr>
              <a:t>Finansiär(er):</a:t>
            </a:r>
          </a:p>
          <a:p>
            <a:r>
              <a:rPr lang="sv-SE" sz="2000" dirty="0">
                <a:solidFill>
                  <a:schemeClr val="tx1"/>
                </a:solidFill>
              </a:rPr>
              <a:t>Avfall Sveriges Utvecklingssatsning Energiåtervinning</a:t>
            </a:r>
          </a:p>
        </p:txBody>
      </p:sp>
    </p:spTree>
    <p:extLst>
      <p:ext uri="{BB962C8B-B14F-4D97-AF65-F5344CB8AC3E}">
        <p14:creationId xmlns:p14="http://schemas.microsoft.com/office/powerpoint/2010/main" val="20706758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66BDF98-E1AE-BD40-A7A8-34F968D016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3200" dirty="0"/>
              <a:t>Bakgrund</a:t>
            </a:r>
            <a:endParaRPr lang="sv-SE" dirty="0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5A6304C6-AD8C-DA49-A719-7CC88684796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15937" y="1397530"/>
            <a:ext cx="10990263" cy="4258203"/>
          </a:xfrm>
        </p:spPr>
        <p:txBody>
          <a:bodyPr>
            <a:normAutofit fontScale="92500" lnSpcReduction="20000"/>
          </a:bodyPr>
          <a:lstStyle/>
          <a:p>
            <a:r>
              <a:rPr lang="sv-SE" b="1" dirty="0"/>
              <a:t>Syfte och Kontext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sv-SE" dirty="0"/>
              <a:t>Etablering av standarden SS-EN 17255 för certifiering och kvalitetssäkring av Data </a:t>
            </a:r>
            <a:r>
              <a:rPr lang="sv-SE" dirty="0" err="1"/>
              <a:t>Acquisition</a:t>
            </a:r>
            <a:r>
              <a:rPr lang="sv-SE" dirty="0"/>
              <a:t> and Handling Systems (DAHS) inom miljörapportering.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sv-SE" dirty="0"/>
              <a:t>Syftar till att säkerställa överensstämmelse med europeisk lagstiftning, särskilt inom ramen för </a:t>
            </a:r>
            <a:r>
              <a:rPr lang="sv-SE" dirty="0" err="1"/>
              <a:t>Automatic</a:t>
            </a:r>
            <a:r>
              <a:rPr lang="sv-SE" dirty="0"/>
              <a:t> </a:t>
            </a:r>
            <a:r>
              <a:rPr lang="sv-SE" dirty="0" err="1"/>
              <a:t>Measuring</a:t>
            </a:r>
            <a:r>
              <a:rPr lang="sv-SE" dirty="0"/>
              <a:t> Systems (AMS) och Industrial Emissions </a:t>
            </a:r>
            <a:r>
              <a:rPr lang="sv-SE" dirty="0" err="1"/>
              <a:t>Directive</a:t>
            </a:r>
            <a:r>
              <a:rPr lang="sv-SE" dirty="0"/>
              <a:t> (IED).</a:t>
            </a:r>
          </a:p>
          <a:p>
            <a:r>
              <a:rPr lang="sv-SE" b="1" dirty="0"/>
              <a:t>Tillämpningsområde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sv-SE" dirty="0"/>
              <a:t>Inriktning på nya installationer, med krav på försäkran om överensstämmelse även för befintliga system.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sv-SE" dirty="0"/>
              <a:t>Certifiering av DAHS jämförs med certifiering av AMS och omfattar tester och årliga funktionstester.</a:t>
            </a:r>
          </a:p>
          <a:p>
            <a:r>
              <a:rPr lang="sv-SE" b="1" dirty="0"/>
              <a:t>Datamodeller och Utsläppsregister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sv-SE" dirty="0"/>
              <a:t>Beskrivning av datanivåer inklusive första nivåns data (FLD), rapporterade utsläppsdata och beskrivande data.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sv-SE" dirty="0"/>
              <a:t>Integrering av DAHS i </a:t>
            </a:r>
            <a:r>
              <a:rPr lang="sv-SE" dirty="0" err="1"/>
              <a:t>European</a:t>
            </a:r>
            <a:r>
              <a:rPr lang="sv-SE" dirty="0"/>
              <a:t> </a:t>
            </a:r>
            <a:r>
              <a:rPr lang="sv-SE" dirty="0" err="1"/>
              <a:t>Pollutant</a:t>
            </a:r>
            <a:r>
              <a:rPr lang="sv-SE" dirty="0"/>
              <a:t> Release and Transfer Register (E-PRTR).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707801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B06418E-9900-E646-9474-81CD92A328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3200" dirty="0"/>
              <a:t>Resultat</a:t>
            </a:r>
            <a:endParaRPr lang="sv-SE" dirty="0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687D9A21-1E20-9246-B39A-E6E61DCD37E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15936" y="1397530"/>
            <a:ext cx="10903177" cy="4258203"/>
          </a:xfrm>
        </p:spPr>
        <p:txBody>
          <a:bodyPr>
            <a:normAutofit fontScale="92500" lnSpcReduction="20000"/>
          </a:bodyPr>
          <a:lstStyle/>
          <a:p>
            <a:r>
              <a:rPr lang="sv-SE" b="1" dirty="0"/>
              <a:t>Certifieringsprocess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sv-SE" dirty="0"/>
              <a:t>Genomgång av DAHS-certifieringsprocessen inklusive krav på hårdvara och mjukvara enligt SS-EN 17255-2.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sv-SE" dirty="0"/>
              <a:t>Fokus på tester och dokumentation som utförs av certifieringsorganet och behovet av oberoende konsulter.</a:t>
            </a:r>
          </a:p>
          <a:p>
            <a:r>
              <a:rPr lang="sv-SE" b="1" dirty="0"/>
              <a:t>Installation och Årliga Funktionstester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sv-SE" dirty="0"/>
              <a:t>Krav och riktlinjer för installation av DAHS, inklusive omgivningsmiljö, elektriska och dataanslutningar.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sv-SE" dirty="0"/>
              <a:t>Årliga funktionstester som omfattar </a:t>
            </a:r>
            <a:r>
              <a:rPr lang="sv-SE" dirty="0" err="1"/>
              <a:t>mätsignaler</a:t>
            </a:r>
            <a:r>
              <a:rPr lang="sv-SE" dirty="0"/>
              <a:t>, statussignaler, beräkningar och utdata/rapporter.</a:t>
            </a:r>
          </a:p>
          <a:p>
            <a:r>
              <a:rPr lang="sv-SE" b="1" dirty="0"/>
              <a:t>Löpande Kvalitetssäkring och Implementering av Kalibreringsfunktioner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sv-SE" dirty="0"/>
              <a:t>Daglig övervakning av rapportering, systemmeddelanden, varningar och överskridanden av Emission Limit </a:t>
            </a:r>
            <a:r>
              <a:rPr lang="sv-SE" dirty="0" err="1"/>
              <a:t>Values</a:t>
            </a:r>
            <a:r>
              <a:rPr lang="sv-SE" dirty="0"/>
              <a:t> (ELV).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sv-SE" dirty="0"/>
              <a:t>Verksamhetsutövarens ansvar för att implementera aktuella kalibreringsfunktioner i DAHS.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839123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16A761C-2E8D-EEC2-A452-05EFC99674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7234" y="512763"/>
            <a:ext cx="10835675" cy="637410"/>
          </a:xfrm>
        </p:spPr>
        <p:txBody>
          <a:bodyPr>
            <a:noAutofit/>
          </a:bodyPr>
          <a:lstStyle/>
          <a:p>
            <a:r>
              <a:rPr lang="sv-SE" sz="3200" dirty="0"/>
              <a:t>Skapa data på första nivån (FLD), inklusive QAL 3</a:t>
            </a:r>
          </a:p>
        </p:txBody>
      </p:sp>
      <p:pic>
        <p:nvPicPr>
          <p:cNvPr id="16" name="Bildobjekt 15" descr="En bild som visar text, skärmbild, Teckensnitt, nummer&#10;&#10;Automatiskt genererad beskrivning">
            <a:extLst>
              <a:ext uri="{FF2B5EF4-FFF2-40B4-BE49-F238E27FC236}">
                <a16:creationId xmlns:a16="http://schemas.microsoft.com/office/drawing/2014/main" id="{63ED4B71-1B53-7A17-9D70-E2D3BE3B1E2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68686" y="1397530"/>
            <a:ext cx="6161313" cy="4275474"/>
          </a:xfrm>
          <a:prstGeom prst="rect">
            <a:avLst/>
          </a:prstGeom>
        </p:spPr>
      </p:pic>
      <p:sp>
        <p:nvSpPr>
          <p:cNvPr id="17" name="Platshållare för text 2">
            <a:extLst>
              <a:ext uri="{FF2B5EF4-FFF2-40B4-BE49-F238E27FC236}">
                <a16:creationId xmlns:a16="http://schemas.microsoft.com/office/drawing/2014/main" id="{639D78FC-0A12-BA55-C914-2888FDA45AA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15937" y="1397530"/>
            <a:ext cx="4752749" cy="4258203"/>
          </a:xfrm>
        </p:spPr>
        <p:txBody>
          <a:bodyPr>
            <a:normAutofit/>
          </a:bodyPr>
          <a:lstStyle/>
          <a:p>
            <a:pPr marL="342900" indent="-342900">
              <a:buFont typeface="Wingdings" pitchFamily="2" charset="2"/>
              <a:buChar char="§"/>
            </a:pPr>
            <a:r>
              <a:rPr lang="sv-SE" dirty="0"/>
              <a:t>Diagrammet visar dataflödet för att skapa FLD från rådata. Hänvisning finns till respektive avsnitt i SS-EN 17255-1:2019 där utförligare information ges. 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sv-SE" dirty="0"/>
              <a:t>Under diagrammet i handboken ges en del rekommendationer och förklaringar.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8897716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16A761C-2E8D-EEC2-A452-05EFC99674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7234" y="512763"/>
            <a:ext cx="8658537" cy="637410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  <a:spcBef>
                <a:spcPts val="1000"/>
              </a:spcBef>
            </a:pPr>
            <a:r>
              <a:rPr lang="sv-SE" sz="3200" b="1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Skapa korttidsmedelvärden (STA)</a:t>
            </a:r>
          </a:p>
        </p:txBody>
      </p:sp>
      <p:sp>
        <p:nvSpPr>
          <p:cNvPr id="17" name="Platshållare för text 2">
            <a:extLst>
              <a:ext uri="{FF2B5EF4-FFF2-40B4-BE49-F238E27FC236}">
                <a16:creationId xmlns:a16="http://schemas.microsoft.com/office/drawing/2014/main" id="{639D78FC-0A12-BA55-C914-2888FDA45AA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15937" y="1397530"/>
            <a:ext cx="4752749" cy="4258203"/>
          </a:xfrm>
        </p:spPr>
        <p:txBody>
          <a:bodyPr>
            <a:normAutofit/>
          </a:bodyPr>
          <a:lstStyle/>
          <a:p>
            <a:pPr marL="285750" indent="-285750">
              <a:lnSpc>
                <a:spcPct val="112000"/>
              </a:lnSpc>
              <a:buFont typeface="Wingdings" pitchFamily="2" charset="2"/>
              <a:buChar char="§"/>
            </a:pPr>
            <a:r>
              <a:rPr lang="sv-SE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sv-SE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iagrammet visar dataflödet för att skapa STA från FLD. Hänvisning finns till respektive avsnitt i SS-EN 17255-1:2019 där utförligare information ges. </a:t>
            </a:r>
          </a:p>
          <a:p>
            <a:pPr marL="285750" indent="-285750">
              <a:lnSpc>
                <a:spcPct val="112000"/>
              </a:lnSpc>
              <a:buFont typeface="Wingdings" pitchFamily="2" charset="2"/>
              <a:buChar char="§"/>
            </a:pPr>
            <a:r>
              <a:rPr lang="sv-SE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Under diagrammet i handboken ges en del rekommendationer och förklaringar.</a:t>
            </a:r>
          </a:p>
        </p:txBody>
      </p:sp>
      <p:pic>
        <p:nvPicPr>
          <p:cNvPr id="4" name="Bildobjekt 3" descr="En bild som visar text, skärmbild, diagram, nummer&#10;&#10;Automatiskt genererad beskrivning">
            <a:extLst>
              <a:ext uri="{FF2B5EF4-FFF2-40B4-BE49-F238E27FC236}">
                <a16:creationId xmlns:a16="http://schemas.microsoft.com/office/drawing/2014/main" id="{1B2D1196-3521-EA5B-9CDC-3C0CDFCCF47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83328" y="1397530"/>
            <a:ext cx="6492735" cy="4902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94017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16A761C-2E8D-EEC2-A452-05EFC99674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7234" y="512763"/>
            <a:ext cx="8658537" cy="637410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  <a:spcBef>
                <a:spcPts val="1000"/>
              </a:spcBef>
            </a:pPr>
            <a:r>
              <a:rPr lang="sv-SE" sz="3200" b="1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Skapa långtidsmedelvärden (LTA)</a:t>
            </a:r>
          </a:p>
        </p:txBody>
      </p:sp>
      <p:sp>
        <p:nvSpPr>
          <p:cNvPr id="17" name="Platshållare för text 2">
            <a:extLst>
              <a:ext uri="{FF2B5EF4-FFF2-40B4-BE49-F238E27FC236}">
                <a16:creationId xmlns:a16="http://schemas.microsoft.com/office/drawing/2014/main" id="{639D78FC-0A12-BA55-C914-2888FDA45AA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15937" y="1397530"/>
            <a:ext cx="4752749" cy="4258203"/>
          </a:xfrm>
        </p:spPr>
        <p:txBody>
          <a:bodyPr>
            <a:normAutofit/>
          </a:bodyPr>
          <a:lstStyle/>
          <a:p>
            <a:pPr marL="285750" indent="-285750">
              <a:lnSpc>
                <a:spcPct val="112000"/>
              </a:lnSpc>
              <a:buFont typeface="Wingdings" pitchFamily="2" charset="2"/>
              <a:buChar char="§"/>
            </a:pPr>
            <a:r>
              <a:rPr lang="sv-SE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Diagrammet visar dataflödet för att skapa LTA från SSTA eller VSTA. Hänvisning finns till respektive avsnitt i SS-EN 17255-1:2019 där utförligare information ges. </a:t>
            </a:r>
          </a:p>
          <a:p>
            <a:pPr marL="285750" indent="-285750">
              <a:lnSpc>
                <a:spcPct val="112000"/>
              </a:lnSpc>
              <a:buFont typeface="Wingdings" pitchFamily="2" charset="2"/>
              <a:buChar char="§"/>
            </a:pPr>
            <a:r>
              <a:rPr lang="sv-SE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Under diagrammet i handboken ges en del rekommendationer och förklaringar.</a:t>
            </a:r>
          </a:p>
        </p:txBody>
      </p:sp>
      <p:pic>
        <p:nvPicPr>
          <p:cNvPr id="5" name="Bildobjekt 4" descr="En bild som visar text, skärmbild, Teckensnitt, nummer&#10;&#10;Automatiskt genererad beskrivning">
            <a:extLst>
              <a:ext uri="{FF2B5EF4-FFF2-40B4-BE49-F238E27FC236}">
                <a16:creationId xmlns:a16="http://schemas.microsoft.com/office/drawing/2014/main" id="{F4517461-BB7F-8A57-0B1F-C8F18857E9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21544" y="1397530"/>
            <a:ext cx="6254519" cy="45129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571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473639A-B709-AB4A-B384-F69AACAF85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3200" dirty="0"/>
              <a:t>Slutsatser</a:t>
            </a:r>
            <a:endParaRPr lang="sv-SE" dirty="0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1F5EF221-8C43-1E4F-8D84-27D8FEA1435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15937" y="1397530"/>
            <a:ext cx="11001149" cy="4258203"/>
          </a:xfrm>
        </p:spPr>
        <p:txBody>
          <a:bodyPr>
            <a:normAutofit fontScale="92500" lnSpcReduction="20000"/>
          </a:bodyPr>
          <a:lstStyle/>
          <a:p>
            <a:r>
              <a:rPr lang="sv-SE" b="1" dirty="0"/>
              <a:t>Uppbyggnad av Kompetens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sv-SE" dirty="0"/>
              <a:t>Betoning av behovet att bygga upp kompetens och erfarenhet inom branschen för att möta de nya kraven.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sv-SE" dirty="0"/>
              <a:t>Rekommendation om påbörjande av detta arbete omedelbart, särskilt på befintliga DAHS, certifierade eller ej.</a:t>
            </a:r>
          </a:p>
          <a:p>
            <a:r>
              <a:rPr lang="sv-SE" b="1" dirty="0"/>
              <a:t>Standardens Framtid och Användning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sv-SE" dirty="0"/>
              <a:t>Framtidens roll för SS-EN 17255 inom miljörapporteringssystem och dess relevans för olika intressenter.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sv-SE" dirty="0"/>
              <a:t>Förväntad användning för att säkerställa överensstämmelse och kvalitetssäkring inom hela branschen.</a:t>
            </a:r>
          </a:p>
          <a:p>
            <a:r>
              <a:rPr lang="sv-SE" b="1" dirty="0"/>
              <a:t>Åtgärder för Användare och Utvecklare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sv-SE" dirty="0"/>
              <a:t>Slutsatser kring användares ansvar för löpande kvalitetssäkring och implementering av kalibreringsfunktioner.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sv-SE" dirty="0"/>
              <a:t>Rekommendationer för DAHS-utvecklare att aktivt delta i och förbereda sig för certifieringsprocessen.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8717415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0C75405-E0AD-3E4D-A5AF-2AE73C42BD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v-SE" sz="3200" dirty="0"/>
              <a:t>Rapportinformation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D0ADCDA3-280B-4B40-998E-17282984CED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sv-SE" kern="0" dirty="0"/>
              <a:t>Rapporten finns för nedladdning (kostnadsfritt för Avfall Sveriges medlemmar) från </a:t>
            </a:r>
            <a:r>
              <a:rPr lang="sv-SE" kern="0" dirty="0">
                <a:hlinkClick r:id="rId2"/>
              </a:rPr>
              <a:t>www.avfallsverige.se</a:t>
            </a:r>
            <a:endParaRPr lang="sv-SE" kern="0" dirty="0"/>
          </a:p>
          <a:p>
            <a:endParaRPr lang="sv-SE" kern="0" dirty="0"/>
          </a:p>
          <a:p>
            <a:r>
              <a:rPr lang="sv-SE" kern="0" dirty="0"/>
              <a:t>Mer information om detta projekt kan du få från:</a:t>
            </a:r>
          </a:p>
          <a:p>
            <a:r>
              <a:rPr lang="sv-SE" kern="0" dirty="0"/>
              <a:t>Klas Svensson, rådgivare för energiåtervinning</a:t>
            </a:r>
          </a:p>
          <a:p>
            <a:r>
              <a:rPr lang="sv-SE" kern="0" dirty="0">
                <a:hlinkClick r:id="rId3"/>
              </a:rPr>
              <a:t>klas.svensson@avfallsverige.se</a:t>
            </a:r>
            <a:r>
              <a:rPr lang="sv-SE" kern="0" dirty="0"/>
              <a:t> </a:t>
            </a:r>
          </a:p>
          <a:p>
            <a:endParaRPr lang="sv-SE" dirty="0"/>
          </a:p>
        </p:txBody>
      </p:sp>
      <p:sp>
        <p:nvSpPr>
          <p:cNvPr id="4" name="Platshållare för bild 3">
            <a:extLst>
              <a:ext uri="{FF2B5EF4-FFF2-40B4-BE49-F238E27FC236}">
                <a16:creationId xmlns:a16="http://schemas.microsoft.com/office/drawing/2014/main" id="{47A8CD13-ABA9-554D-AD69-465ACB141EA8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80263107"/>
      </p:ext>
    </p:extLst>
  </p:cSld>
  <p:clrMapOvr>
    <a:masterClrMapping/>
  </p:clrMapOvr>
</p:sld>
</file>

<file path=ppt/theme/theme1.xml><?xml version="1.0" encoding="utf-8"?>
<a:theme xmlns:a="http://schemas.openxmlformats.org/drawingml/2006/main" name="AvfallSverige-mall">
  <a:themeElements>
    <a:clrScheme name="Avfall Sverige">
      <a:dk1>
        <a:sysClr val="windowText" lastClr="000000"/>
      </a:dk1>
      <a:lt1>
        <a:sysClr val="window" lastClr="FFFFFF"/>
      </a:lt1>
      <a:dk2>
        <a:srgbClr val="007079"/>
      </a:dk2>
      <a:lt2>
        <a:srgbClr val="669C9F"/>
      </a:lt2>
      <a:accent1>
        <a:srgbClr val="004C73"/>
      </a:accent1>
      <a:accent2>
        <a:srgbClr val="51B8CF"/>
      </a:accent2>
      <a:accent3>
        <a:srgbClr val="9B064A"/>
      </a:accent3>
      <a:accent4>
        <a:srgbClr val="EC9C00"/>
      </a:accent4>
      <a:accent5>
        <a:srgbClr val="44A12B"/>
      </a:accent5>
      <a:accent6>
        <a:srgbClr val="CC003A"/>
      </a:accent6>
      <a:hlink>
        <a:srgbClr val="0000FF"/>
      </a:hlink>
      <a:folHlink>
        <a:srgbClr val="800080"/>
      </a:folHlink>
    </a:clrScheme>
    <a:fontScheme name="Georgia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apportpresentation-mall 190429" id="{B66FCBE3-748F-3C4D-8ABD-947A9AFB897E}" vid="{BA1568FF-1C9B-9F49-924E-93DC5DC385A9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AvfallSverige-mall</Template>
  <TotalTime>1480</TotalTime>
  <Words>538</Words>
  <Application>Microsoft Macintosh PowerPoint</Application>
  <PresentationFormat>Bredbild</PresentationFormat>
  <Paragraphs>56</Paragraphs>
  <Slides>9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9</vt:i4>
      </vt:variant>
    </vt:vector>
  </HeadingPairs>
  <TitlesOfParts>
    <vt:vector size="14" baseType="lpstr">
      <vt:lpstr>Arial</vt:lpstr>
      <vt:lpstr>Calibri</vt:lpstr>
      <vt:lpstr>Georgia</vt:lpstr>
      <vt:lpstr>Wingdings</vt:lpstr>
      <vt:lpstr>AvfallSverige-mall</vt:lpstr>
      <vt:lpstr>Handbok för tillämpning av standardserien SS-EN 17255</vt:lpstr>
      <vt:lpstr>Projektorganisation</vt:lpstr>
      <vt:lpstr>Bakgrund</vt:lpstr>
      <vt:lpstr>Resultat</vt:lpstr>
      <vt:lpstr>Skapa data på första nivån (FLD), inklusive QAL 3</vt:lpstr>
      <vt:lpstr>Skapa korttidsmedelvärden (STA)</vt:lpstr>
      <vt:lpstr>Skapa långtidsmedelvärden (LTA)</vt:lpstr>
      <vt:lpstr>Slutsatser</vt:lpstr>
      <vt:lpstr>Rapportinformation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Rapporttitel</dc:title>
  <dc:subject/>
  <dc:creator>Carolina Tufvesson</dc:creator>
  <cp:keywords/>
  <dc:description/>
  <cp:lastModifiedBy>Carolina Tufvesson</cp:lastModifiedBy>
  <cp:revision>2</cp:revision>
  <dcterms:created xsi:type="dcterms:W3CDTF">2023-11-21T09:13:06Z</dcterms:created>
  <dcterms:modified xsi:type="dcterms:W3CDTF">2023-11-22T09:53:19Z</dcterms:modified>
  <cp:category/>
</cp:coreProperties>
</file>