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4" r:id="rId2"/>
    <p:sldId id="265" r:id="rId3"/>
    <p:sldId id="266" r:id="rId4"/>
    <p:sldId id="267" r:id="rId5"/>
    <p:sldId id="270" r:id="rId6"/>
    <p:sldId id="271" r:id="rId7"/>
    <p:sldId id="272" r:id="rId8"/>
    <p:sldId id="268" r:id="rId9"/>
    <p:sldId id="26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1"/>
    <p:restoredTop sz="94684"/>
  </p:normalViewPr>
  <p:slideViewPr>
    <p:cSldViewPr snapToGrid="0" snapToObjects="1">
      <p:cViewPr varScale="1">
        <p:scale>
          <a:sx n="118" d="100"/>
          <a:sy n="118" d="100"/>
        </p:scale>
        <p:origin x="50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las.svensso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2023:23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Handbok för tillämpning av standardserien SS-EN 17255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Projektorganisation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Projektgruppen har utöver Magnus Holmgren, Preem &amp; </a:t>
            </a:r>
            <a:r>
              <a:rPr lang="sv-SE" sz="2000" dirty="0" err="1">
                <a:solidFill>
                  <a:schemeClr val="tx1"/>
                </a:solidFill>
              </a:rPr>
              <a:t>Rise</a:t>
            </a:r>
            <a:r>
              <a:rPr lang="sv-SE" sz="2000" dirty="0">
                <a:solidFill>
                  <a:schemeClr val="tx1"/>
                </a:solidFill>
              </a:rPr>
              <a:t> bestått av Åsa </a:t>
            </a:r>
            <a:r>
              <a:rPr lang="sv-SE" sz="2000" dirty="0" err="1">
                <a:solidFill>
                  <a:schemeClr val="tx1"/>
                </a:solidFill>
              </a:rPr>
              <a:t>Benckert</a:t>
            </a:r>
            <a:r>
              <a:rPr lang="sv-SE" dirty="0">
                <a:solidFill>
                  <a:schemeClr val="tx1"/>
                </a:solidFill>
              </a:rPr>
              <a:t>, </a:t>
            </a:r>
            <a:r>
              <a:rPr lang="sv-SE" sz="2000" dirty="0">
                <a:solidFill>
                  <a:schemeClr val="tx1"/>
                </a:solidFill>
              </a:rPr>
              <a:t>Umeå Energi, Charlotta Larsson, E.ON och Sofia </a:t>
            </a:r>
            <a:r>
              <a:rPr lang="sv-SE" sz="2000" dirty="0" err="1">
                <a:solidFill>
                  <a:schemeClr val="tx1"/>
                </a:solidFill>
              </a:rPr>
              <a:t>Dannert</a:t>
            </a:r>
            <a:r>
              <a:rPr lang="sv-SE" dirty="0">
                <a:solidFill>
                  <a:schemeClr val="tx1"/>
                </a:solidFill>
              </a:rPr>
              <a:t>, </a:t>
            </a:r>
            <a:r>
              <a:rPr lang="sv-SE" sz="2000" dirty="0">
                <a:solidFill>
                  <a:schemeClr val="tx1"/>
                </a:solidFill>
              </a:rPr>
              <a:t>Tekniska Verken i Linköping. </a:t>
            </a:r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Magnus Holmgren, Preem &amp; </a:t>
            </a:r>
            <a:r>
              <a:rPr lang="sv-SE" sz="2000" dirty="0" err="1">
                <a:solidFill>
                  <a:schemeClr val="tx1"/>
                </a:solidFill>
              </a:rPr>
              <a:t>Rise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 Energiåtervinning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0990263" cy="4258203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Syfte och Kontext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Etablering av standarden SS-EN 17255 för certifiering och kvalitetssäkring av Data </a:t>
            </a:r>
            <a:r>
              <a:rPr lang="sv-SE" dirty="0" err="1"/>
              <a:t>Acquisition</a:t>
            </a:r>
            <a:r>
              <a:rPr lang="sv-SE" dirty="0"/>
              <a:t> and Handling Systems (DAHS) inom miljörapportering.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Syftar till att säkerställa överensstämmelse med europeisk lagstiftning, särskilt inom ramen för </a:t>
            </a:r>
            <a:r>
              <a:rPr lang="sv-SE" dirty="0" err="1"/>
              <a:t>Automatic</a:t>
            </a:r>
            <a:r>
              <a:rPr lang="sv-SE" dirty="0"/>
              <a:t> </a:t>
            </a:r>
            <a:r>
              <a:rPr lang="sv-SE" dirty="0" err="1"/>
              <a:t>Measuring</a:t>
            </a:r>
            <a:r>
              <a:rPr lang="sv-SE" dirty="0"/>
              <a:t> Systems (AMS) och Industrial Emissions </a:t>
            </a:r>
            <a:r>
              <a:rPr lang="sv-SE" dirty="0" err="1"/>
              <a:t>Directive</a:t>
            </a:r>
            <a:r>
              <a:rPr lang="sv-SE" dirty="0"/>
              <a:t> (IED).</a:t>
            </a:r>
          </a:p>
          <a:p>
            <a:r>
              <a:rPr lang="sv-SE" b="1" dirty="0"/>
              <a:t>Tillämpningsområde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Inriktning på nya installationer, med krav på försäkran om överensstämmelse även för befintliga system.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Certifiering av DAHS jämförs med certifiering av AMS och omfattar tester och årliga funktionstester.</a:t>
            </a:r>
          </a:p>
          <a:p>
            <a:r>
              <a:rPr lang="sv-SE" b="1" dirty="0"/>
              <a:t>Datamodeller och Utsläppsregister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Beskrivning av datanivåer inklusive första nivåns data (FLD), rapporterade utsläppsdata och beskrivande data.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Integrering av DAHS i </a:t>
            </a:r>
            <a:r>
              <a:rPr lang="sv-SE" dirty="0" err="1"/>
              <a:t>European</a:t>
            </a:r>
            <a:r>
              <a:rPr lang="sv-SE" dirty="0"/>
              <a:t> </a:t>
            </a:r>
            <a:r>
              <a:rPr lang="sv-SE" dirty="0" err="1"/>
              <a:t>Pollutant</a:t>
            </a:r>
            <a:r>
              <a:rPr lang="sv-SE" dirty="0"/>
              <a:t> Release and Transfer Register (E-PRTR).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6" y="1397530"/>
            <a:ext cx="10903177" cy="4258203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Certifieringsprocess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Genomgång av DAHS-certifieringsprocessen inklusive krav på hårdvara och mjukvara enligt SS-EN 17255-2.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Fokus på tester och dokumentation som utförs av certifieringsorganet och behovet av oberoende konsulter.</a:t>
            </a:r>
          </a:p>
          <a:p>
            <a:r>
              <a:rPr lang="sv-SE" b="1" dirty="0"/>
              <a:t>Installation och Årliga Funktionstester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Krav och riktlinjer för installation av DAHS, inklusive omgivningsmiljö, elektriska och dataanslutningar.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Årliga funktionstester som omfattar </a:t>
            </a:r>
            <a:r>
              <a:rPr lang="sv-SE" dirty="0" err="1"/>
              <a:t>mätsignaler</a:t>
            </a:r>
            <a:r>
              <a:rPr lang="sv-SE" dirty="0"/>
              <a:t>, statussignaler, beräkningar och utdata/rapporter.</a:t>
            </a:r>
          </a:p>
          <a:p>
            <a:r>
              <a:rPr lang="sv-SE" b="1" dirty="0"/>
              <a:t>Löpande Kvalitetssäkring och Implementering av Kalibreringsfunktioner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Daglig övervakning av rapportering, systemmeddelanden, varningar och överskridanden av Emission Limit </a:t>
            </a:r>
            <a:r>
              <a:rPr lang="sv-SE" dirty="0" err="1"/>
              <a:t>Values</a:t>
            </a:r>
            <a:r>
              <a:rPr lang="sv-SE" dirty="0"/>
              <a:t> (ELV).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Verksamhetsutövarens ansvar för att implementera aktuella kalibreringsfunktioner i DAHS.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6A761C-2E8D-EEC2-A452-05EFC9967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10835675" cy="637410"/>
          </a:xfrm>
        </p:spPr>
        <p:txBody>
          <a:bodyPr>
            <a:noAutofit/>
          </a:bodyPr>
          <a:lstStyle/>
          <a:p>
            <a:r>
              <a:rPr lang="sv-SE" sz="3200" dirty="0"/>
              <a:t>Skapa data på första nivån (FLD), inklusive QAL 3</a:t>
            </a:r>
          </a:p>
        </p:txBody>
      </p:sp>
      <p:pic>
        <p:nvPicPr>
          <p:cNvPr id="16" name="Bildobjekt 15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63ED4B71-1B53-7A17-9D70-E2D3BE3B1E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686" y="1397530"/>
            <a:ext cx="6161313" cy="4275474"/>
          </a:xfrm>
          <a:prstGeom prst="rect">
            <a:avLst/>
          </a:prstGeom>
        </p:spPr>
      </p:pic>
      <p:sp>
        <p:nvSpPr>
          <p:cNvPr id="17" name="Platshållare för text 2">
            <a:extLst>
              <a:ext uri="{FF2B5EF4-FFF2-40B4-BE49-F238E27FC236}">
                <a16:creationId xmlns:a16="http://schemas.microsoft.com/office/drawing/2014/main" id="{639D78FC-0A12-BA55-C914-2888FDA45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4752749" cy="425820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Diagrammet visar dataflödet för att skapa FLD från rådata. Hänvisning finns till respektive avsnitt i SS-EN 17255-1:2019 där utförligare information ges.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Under diagrammet i handboken ges en del rekommendationer och förklaringar.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9771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6A761C-2E8D-EEC2-A452-05EFC9967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8658537" cy="63741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sv-SE" sz="32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Skapa korttidsmedelvärden (STA)</a:t>
            </a:r>
          </a:p>
        </p:txBody>
      </p:sp>
      <p:sp>
        <p:nvSpPr>
          <p:cNvPr id="17" name="Platshållare för text 2">
            <a:extLst>
              <a:ext uri="{FF2B5EF4-FFF2-40B4-BE49-F238E27FC236}">
                <a16:creationId xmlns:a16="http://schemas.microsoft.com/office/drawing/2014/main" id="{639D78FC-0A12-BA55-C914-2888FDA45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4752749" cy="425820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2000"/>
              </a:lnSpc>
              <a:buFont typeface="Wingdings" pitchFamily="2" charset="2"/>
              <a:buChar char="§"/>
            </a:pPr>
            <a:r>
              <a:rPr lang="sv-SE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sv-S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iagrammet visar dataflödet för att skapa STA från FLD. Hänvisning finns till respektive avsnitt i SS-EN 17255-1:2019 där utförligare information ges. </a:t>
            </a:r>
          </a:p>
          <a:p>
            <a:pPr marL="285750" indent="-285750">
              <a:lnSpc>
                <a:spcPct val="112000"/>
              </a:lnSpc>
              <a:buFont typeface="Wingdings" pitchFamily="2" charset="2"/>
              <a:buChar char="§"/>
            </a:pPr>
            <a:r>
              <a:rPr lang="sv-S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diagrammet i handboken ges en del rekommendationer och förklaringar.</a:t>
            </a:r>
          </a:p>
        </p:txBody>
      </p:sp>
      <p:pic>
        <p:nvPicPr>
          <p:cNvPr id="4" name="Bildobjekt 3" descr="En bild som visar text, skärmbild, diagram, nummer&#10;&#10;Automatiskt genererad beskrivning">
            <a:extLst>
              <a:ext uri="{FF2B5EF4-FFF2-40B4-BE49-F238E27FC236}">
                <a16:creationId xmlns:a16="http://schemas.microsoft.com/office/drawing/2014/main" id="{1B2D1196-3521-EA5B-9CDC-3C0CDFCCF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328" y="1397530"/>
            <a:ext cx="6492735" cy="490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01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6A761C-2E8D-EEC2-A452-05EFC9967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8658537" cy="63741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sv-SE" sz="3200" b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Skapa långtidsmedelvärden (LTA)</a:t>
            </a:r>
          </a:p>
        </p:txBody>
      </p:sp>
      <p:sp>
        <p:nvSpPr>
          <p:cNvPr id="17" name="Platshållare för text 2">
            <a:extLst>
              <a:ext uri="{FF2B5EF4-FFF2-40B4-BE49-F238E27FC236}">
                <a16:creationId xmlns:a16="http://schemas.microsoft.com/office/drawing/2014/main" id="{639D78FC-0A12-BA55-C914-2888FDA45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4752749" cy="425820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2000"/>
              </a:lnSpc>
              <a:buFont typeface="Wingdings" pitchFamily="2" charset="2"/>
              <a:buChar char="§"/>
            </a:pPr>
            <a:r>
              <a:rPr lang="sv-SE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Diagrammet visar dataflödet för att skapa LTA från SSTA eller VSTA. Hänvisning finns till respektive avsnitt i SS-EN 17255-1:2019 där utförligare information ges. </a:t>
            </a:r>
          </a:p>
          <a:p>
            <a:pPr marL="285750" indent="-285750">
              <a:lnSpc>
                <a:spcPct val="112000"/>
              </a:lnSpc>
              <a:buFont typeface="Wingdings" pitchFamily="2" charset="2"/>
              <a:buChar char="§"/>
            </a:pPr>
            <a:r>
              <a:rPr lang="sv-SE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diagrammet i handboken ges en del rekommendationer och förklaringar.</a:t>
            </a:r>
          </a:p>
        </p:txBody>
      </p:sp>
      <p:pic>
        <p:nvPicPr>
          <p:cNvPr id="5" name="Bildobjekt 4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F4517461-BB7F-8A57-0B1F-C8F18857E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1544" y="1397530"/>
            <a:ext cx="6254519" cy="451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001149" cy="4258203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/>
              <a:t>Uppbyggnad av Kompetens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Betoning av behovet att bygga upp kompetens och erfarenhet inom branschen för att möta de nya kraven.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Rekommendation om påbörjande av detta arbete omedelbart, särskilt på befintliga DAHS, certifierade eller ej.</a:t>
            </a:r>
          </a:p>
          <a:p>
            <a:r>
              <a:rPr lang="sv-SE" b="1" dirty="0"/>
              <a:t>Standardens Framtid och Användning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Framtidens roll för SS-EN 17255 inom miljörapporteringssystem och dess relevans för olika intressenter.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Förväntad användning för att säkerställa överensstämmelse och kvalitetssäkring inom hela branschen.</a:t>
            </a:r>
          </a:p>
          <a:p>
            <a:r>
              <a:rPr lang="sv-SE" b="1" dirty="0"/>
              <a:t>Åtgärder för Användare och Utvecklare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Slutsatser kring användares ansvar för löpande kvalitetssäkring och implementering av kalibreringsfunktioner.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Rekommendationer för DAHS-utvecklare att aktivt delta i och förbereda sig för certifieringsprocessen.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Klas Svensson, rådgivare för energiåtervinning</a:t>
            </a:r>
          </a:p>
          <a:p>
            <a:r>
              <a:rPr lang="sv-SE" kern="0" dirty="0">
                <a:hlinkClick r:id="rId3"/>
              </a:rPr>
              <a:t>klas.svensson@avfallsverige.se</a:t>
            </a:r>
            <a:r>
              <a:rPr lang="sv-SE" kern="0" dirty="0"/>
              <a:t> </a:t>
            </a:r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1480</TotalTime>
  <Words>538</Words>
  <Application>Microsoft Macintosh PowerPoint</Application>
  <PresentationFormat>Bredbild</PresentationFormat>
  <Paragraphs>56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AvfallSverige-mall</vt:lpstr>
      <vt:lpstr>Handbok för tillämpning av standardserien SS-EN 17255</vt:lpstr>
      <vt:lpstr>Projektorganisation</vt:lpstr>
      <vt:lpstr>Bakgrund</vt:lpstr>
      <vt:lpstr>Resultat</vt:lpstr>
      <vt:lpstr>Skapa data på första nivån (FLD), inklusive QAL 3</vt:lpstr>
      <vt:lpstr>Skapa korttidsmedelvärden (STA)</vt:lpstr>
      <vt:lpstr>Skapa långtidsmedelvärden (LTA)</vt:lpstr>
      <vt:lpstr>Slutsatser</vt:lpstr>
      <vt:lpstr>Rapportinformation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subject/>
  <dc:creator>Carolina Tufvesson</dc:creator>
  <cp:keywords/>
  <dc:description/>
  <cp:lastModifiedBy>Carolina Tufvesson</cp:lastModifiedBy>
  <cp:revision>2</cp:revision>
  <dcterms:created xsi:type="dcterms:W3CDTF">2023-11-21T09:13:06Z</dcterms:created>
  <dcterms:modified xsi:type="dcterms:W3CDTF">2023-11-22T09:53:19Z</dcterms:modified>
  <cp:category/>
</cp:coreProperties>
</file>