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4" r:id="rId2"/>
    <p:sldId id="265" r:id="rId3"/>
    <p:sldId id="266" r:id="rId4"/>
    <p:sldId id="267" r:id="rId5"/>
    <p:sldId id="268" r:id="rId6"/>
    <p:sldId id="269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67A8E3-333C-0044-A9DD-0718A42B1638}" v="5" dt="2021-06-10T11:56:32.6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95"/>
    <p:restoredTop sz="95781"/>
  </p:normalViewPr>
  <p:slideViewPr>
    <p:cSldViewPr snapToGrid="0" snapToObjects="1">
      <p:cViewPr varScale="1">
        <p:scale>
          <a:sx n="101" d="100"/>
          <a:sy n="101" d="100"/>
        </p:scale>
        <p:origin x="123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623F8-B430-2046-B694-FB0FAFDB97CB}" type="datetimeFigureOut">
              <a:rPr lang="sv-SE" smtClean="0"/>
              <a:t>2021-06-10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C78AF-77EE-8146-868A-7BEA0BB9E5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29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_vit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296" y="3578111"/>
            <a:ext cx="4067408" cy="1840394"/>
          </a:xfrm>
          <a:prstGeom prst="rect">
            <a:avLst/>
          </a:prstGeom>
        </p:spPr>
      </p:pic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113755"/>
            <a:ext cx="9144000" cy="584371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Presentatör och datum</a:t>
            </a:r>
          </a:p>
        </p:txBody>
      </p:sp>
      <p:sp>
        <p:nvSpPr>
          <p:cNvPr id="9" name="Rubrik 6"/>
          <p:cNvSpPr>
            <a:spLocks noGrp="1"/>
          </p:cNvSpPr>
          <p:nvPr>
            <p:ph type="title" hasCustomPrompt="1"/>
          </p:nvPr>
        </p:nvSpPr>
        <p:spPr>
          <a:xfrm>
            <a:off x="838200" y="1275328"/>
            <a:ext cx="10515600" cy="68410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PRESENTATIONS RUBRIK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grundsida">
    <p:bg>
      <p:bgPr>
        <a:solidFill>
          <a:srgbClr val="555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bak grund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alphaModFix amt="9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11168829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11160126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913963"/>
            <a:ext cx="9144000" cy="1527658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Förnamn Efternamn</a:t>
            </a:r>
            <a:br>
              <a:rPr lang="sv-SE" dirty="0"/>
            </a:br>
            <a:r>
              <a:rPr lang="sv-SE" dirty="0" err="1"/>
              <a:t>Mobilnr</a:t>
            </a:r>
            <a:r>
              <a:rPr lang="sv-SE" dirty="0"/>
              <a:t>, </a:t>
            </a:r>
            <a:r>
              <a:rPr lang="sv-SE" dirty="0" err="1"/>
              <a:t>Telefonnr</a:t>
            </a:r>
            <a:r>
              <a:rPr lang="sv-SE" dirty="0"/>
              <a:t>, e-postadress</a:t>
            </a:r>
            <a:br>
              <a:rPr lang="sv-SE" dirty="0"/>
            </a:br>
            <a:r>
              <a:rPr lang="sv-SE" dirty="0" err="1"/>
              <a:t>avfallsverige.se</a:t>
            </a:r>
            <a:endParaRPr lang="sv-SE" dirty="0"/>
          </a:p>
        </p:txBody>
      </p:sp>
      <p:pic>
        <p:nvPicPr>
          <p:cNvPr id="5" name="Picture 2" descr="log_green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597" y="1444510"/>
            <a:ext cx="5084778" cy="2300175"/>
          </a:xfrm>
          <a:prstGeom prst="rect">
            <a:avLst/>
          </a:prstGeom>
        </p:spPr>
      </p:pic>
      <p:sp>
        <p:nvSpPr>
          <p:cNvPr id="6" name="textruta 5"/>
          <p:cNvSpPr txBox="1"/>
          <p:nvPr userDrawn="1"/>
        </p:nvSpPr>
        <p:spPr>
          <a:xfrm>
            <a:off x="5206524" y="4329592"/>
            <a:ext cx="1778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>
                <a:solidFill>
                  <a:schemeClr val="bg2"/>
                </a:solidFill>
              </a:rPr>
              <a:t>TACK!</a:t>
            </a:r>
            <a:endParaRPr lang="sv-SE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89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913963"/>
            <a:ext cx="9144000" cy="1527658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Förnamn Efternamn</a:t>
            </a:r>
            <a:br>
              <a:rPr lang="sv-SE" dirty="0"/>
            </a:br>
            <a:r>
              <a:rPr lang="sv-SE" dirty="0" err="1"/>
              <a:t>Mobilnr</a:t>
            </a:r>
            <a:r>
              <a:rPr lang="sv-SE" dirty="0"/>
              <a:t>, </a:t>
            </a:r>
            <a:r>
              <a:rPr lang="sv-SE" dirty="0" err="1"/>
              <a:t>Telefonnr</a:t>
            </a:r>
            <a:r>
              <a:rPr lang="sv-SE" dirty="0"/>
              <a:t>, e-postadress</a:t>
            </a:r>
            <a:br>
              <a:rPr lang="sv-SE" dirty="0"/>
            </a:br>
            <a:r>
              <a:rPr lang="sv-SE" dirty="0" err="1"/>
              <a:t>avfallsverige.se</a:t>
            </a:r>
            <a:endParaRPr lang="sv-SE" dirty="0"/>
          </a:p>
        </p:txBody>
      </p:sp>
      <p:pic>
        <p:nvPicPr>
          <p:cNvPr id="5" name="Picture 2" descr="log_green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597" y="1444510"/>
            <a:ext cx="5084778" cy="2300175"/>
          </a:xfrm>
          <a:prstGeom prst="rect">
            <a:avLst/>
          </a:prstGeom>
        </p:spPr>
      </p:pic>
      <p:sp>
        <p:nvSpPr>
          <p:cNvPr id="6" name="textruta 5"/>
          <p:cNvSpPr txBox="1"/>
          <p:nvPr userDrawn="1"/>
        </p:nvSpPr>
        <p:spPr>
          <a:xfrm>
            <a:off x="4645680" y="4329592"/>
            <a:ext cx="2900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>
                <a:solidFill>
                  <a:schemeClr val="bg2"/>
                </a:solidFill>
              </a:rPr>
              <a:t>THANK YOU</a:t>
            </a:r>
            <a:endParaRPr lang="sv-SE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0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 För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113755"/>
            <a:ext cx="9144000" cy="584371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Presentatör och datum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838200" y="1275328"/>
            <a:ext cx="10515600" cy="6841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PRESENTATIONS RUBRIK</a:t>
            </a:r>
          </a:p>
        </p:txBody>
      </p:sp>
      <p:pic>
        <p:nvPicPr>
          <p:cNvPr id="8" name="Picture 2" descr="log_green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225" y="3578111"/>
            <a:ext cx="4068384" cy="184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3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5" name="Picture 4" descr="log_green_lig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158"/>
          </a:xfrm>
          <a:prstGeom prst="rect">
            <a:avLst/>
          </a:prstGeom>
        </p:spPr>
      </p:pic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941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ön grund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grund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öd grundsid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blå grundsi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röd grundsi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grön grundsi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15938" y="500062"/>
            <a:ext cx="10515600" cy="715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15938" y="158029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4270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62" r:id="rId10"/>
    <p:sldLayoutId id="2147483659" r:id="rId11"/>
    <p:sldLayoutId id="2147483660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ohan.fagerqvist@avfallsverige.se" TargetMode="External"/><Relationship Id="rId2" Type="http://schemas.openxmlformats.org/officeDocument/2006/relationships/hyperlink" Target="http://www.avfallsverige.se/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>
          <a:xfrm>
            <a:off x="1524000" y="2113755"/>
            <a:ext cx="9144000" cy="395269"/>
          </a:xfrm>
        </p:spPr>
        <p:txBody>
          <a:bodyPr/>
          <a:lstStyle/>
          <a:p>
            <a:r>
              <a:rPr lang="sv-SE" dirty="0"/>
              <a:t>2021:05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4000" dirty="0"/>
              <a:t>Utvärdering av reningseffekten för PFAS i två fullskaleanläggningar</a:t>
            </a:r>
            <a:br>
              <a:rPr lang="sv-SE" sz="4000" dirty="0"/>
            </a:br>
            <a:endParaRPr lang="sv-SE" sz="4000" dirty="0"/>
          </a:p>
        </p:txBody>
      </p:sp>
      <p:sp>
        <p:nvSpPr>
          <p:cNvPr id="4" name="Underrubrik 1">
            <a:extLst>
              <a:ext uri="{FF2B5EF4-FFF2-40B4-BE49-F238E27FC236}">
                <a16:creationId xmlns:a16="http://schemas.microsoft.com/office/drawing/2014/main" id="{51CDAAEA-E451-6E4A-8182-3FAB62012F74}"/>
              </a:ext>
            </a:extLst>
          </p:cNvPr>
          <p:cNvSpPr txBox="1">
            <a:spLocks/>
          </p:cNvSpPr>
          <p:nvPr/>
        </p:nvSpPr>
        <p:spPr>
          <a:xfrm>
            <a:off x="1501697" y="2605507"/>
            <a:ext cx="9144000" cy="395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Mars 2021</a:t>
            </a:r>
          </a:p>
        </p:txBody>
      </p:sp>
    </p:spTree>
    <p:extLst>
      <p:ext uri="{BB962C8B-B14F-4D97-AF65-F5344CB8AC3E}">
        <p14:creationId xmlns:p14="http://schemas.microsoft.com/office/powerpoint/2010/main" val="925900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A81EBA25-F9FC-9444-8372-339677D02A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D4C68242-003B-9E4A-91C1-577E63AB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v-SE" sz="3200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E5B19FCA-C79B-424E-AE84-04A7C935B287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3206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rgbClr val="68A2A6"/>
                </a:solidFill>
              </a:rPr>
              <a:t>Genomförare:</a:t>
            </a:r>
          </a:p>
          <a:p>
            <a:r>
              <a:rPr lang="sv-SE" dirty="0">
                <a:solidFill>
                  <a:schemeClr val="tx1"/>
                </a:solidFill>
              </a:rPr>
              <a:t>Viktoria Edvardsson, Renova och Linda </a:t>
            </a:r>
            <a:r>
              <a:rPr lang="sv-SE" dirty="0" err="1">
                <a:solidFill>
                  <a:schemeClr val="tx1"/>
                </a:solidFill>
              </a:rPr>
              <a:t>Önnby</a:t>
            </a:r>
            <a:r>
              <a:rPr lang="sv-SE" dirty="0">
                <a:solidFill>
                  <a:schemeClr val="tx1"/>
                </a:solidFill>
              </a:rPr>
              <a:t>, Sweco</a:t>
            </a:r>
          </a:p>
          <a:p>
            <a:endParaRPr lang="sv-SE" sz="2000" dirty="0"/>
          </a:p>
          <a:p>
            <a:r>
              <a:rPr lang="sv-SE" sz="2000" dirty="0">
                <a:solidFill>
                  <a:srgbClr val="68A2A6"/>
                </a:solidFill>
              </a:rPr>
              <a:t>Projektledare:</a:t>
            </a:r>
          </a:p>
          <a:p>
            <a:r>
              <a:rPr lang="sv-SE" sz="2000" dirty="0">
                <a:solidFill>
                  <a:schemeClr val="tx1"/>
                </a:solidFill>
              </a:rPr>
              <a:t>Viktoria Edvardsson, Renova</a:t>
            </a:r>
          </a:p>
          <a:p>
            <a:endParaRPr lang="sv-SE" sz="2000" dirty="0"/>
          </a:p>
          <a:p>
            <a:r>
              <a:rPr lang="sv-SE" sz="2000" dirty="0">
                <a:solidFill>
                  <a:srgbClr val="68A2A6"/>
                </a:solidFill>
              </a:rPr>
              <a:t>Finansiär(er):</a:t>
            </a:r>
          </a:p>
          <a:p>
            <a:r>
              <a:rPr lang="sv-SE" sz="2000" dirty="0">
                <a:solidFill>
                  <a:schemeClr val="tx1"/>
                </a:solidFill>
              </a:rPr>
              <a:t>Avfall Sveriges utvecklingssatsning och Renova AB</a:t>
            </a:r>
          </a:p>
        </p:txBody>
      </p:sp>
    </p:spTree>
    <p:extLst>
      <p:ext uri="{BB962C8B-B14F-4D97-AF65-F5344CB8AC3E}">
        <p14:creationId xmlns:p14="http://schemas.microsoft.com/office/powerpoint/2010/main" val="2070675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6BDF98-E1AE-BD40-A7A8-34F968D01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Bakgrund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A6304C6-AD8C-DA49-A719-7CC8868479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sv-SE" dirty="0"/>
              <a:t>PFAS-föreningar har under de senaste åren fått ökad uppmärksamhet på grund av sin stora spridning och negativa miljö och hälsopåverkan. </a:t>
            </a:r>
          </a:p>
          <a:p>
            <a:pPr>
              <a:lnSpc>
                <a:spcPct val="110000"/>
              </a:lnSpc>
            </a:pPr>
            <a:r>
              <a:rPr lang="sv-SE" dirty="0"/>
              <a:t>Mot bakgrund av detta har Renova byggt två nya fullskaleanläggningar med syfte att bland annat rena PFAS från lakvatten med hjälp av aktivt kol. </a:t>
            </a:r>
          </a:p>
          <a:p>
            <a:pPr>
              <a:lnSpc>
                <a:spcPct val="110000"/>
              </a:lnSpc>
            </a:pPr>
            <a:r>
              <a:rPr lang="sv-SE" dirty="0"/>
              <a:t>Reningsanläggningarna behandlar lakvatten från deponierna Fläskebo, en modern deponi som startades 2003, och Tagene som varit i bruk sedan 70-talet. </a:t>
            </a:r>
          </a:p>
          <a:p>
            <a:pPr>
              <a:lnSpc>
                <a:spcPct val="110000"/>
              </a:lnSpc>
            </a:pPr>
            <a:r>
              <a:rPr lang="sv-SE" dirty="0"/>
              <a:t>Anläggningarnas lakvatten skiljer sig åt i framför allt halterna PFAS och DOC (löst organiskt kol). </a:t>
            </a:r>
          </a:p>
          <a:p>
            <a:pPr>
              <a:lnSpc>
                <a:spcPct val="110000"/>
              </a:lnSpc>
            </a:pPr>
            <a:r>
              <a:rPr lang="sv-SE" dirty="0"/>
              <a:t>Analyser gjordes av PFAS11 och EOF (</a:t>
            </a:r>
            <a:r>
              <a:rPr lang="sv-SE" dirty="0" err="1"/>
              <a:t>extraherbara</a:t>
            </a:r>
            <a:r>
              <a:rPr lang="sv-SE" dirty="0"/>
              <a:t> fluorerade organiska ämnen) i lakvatten före och efter reningsanläggningarna. </a:t>
            </a:r>
          </a:p>
          <a:p>
            <a:endParaRPr lang="sv-SE" dirty="0"/>
          </a:p>
        </p:txBody>
      </p:sp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3795832E-5F8D-4BDC-8FD8-7646912BC13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24" r="22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80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06418E-9900-E646-9474-81CD92A32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Resultat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87D9A21-1E20-9246-B39A-E6E61DCD37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sv-SE" dirty="0"/>
              <a:t>Reduktionen av  både PFOS och PFOA var över 90% under hela perioden (4000 bäddvolymer) på Fläskebo.</a:t>
            </a:r>
          </a:p>
          <a:p>
            <a:pPr>
              <a:lnSpc>
                <a:spcPct val="120000"/>
              </a:lnSpc>
            </a:pPr>
            <a:r>
              <a:rPr lang="sv-SE" dirty="0"/>
              <a:t>Reduktionen av PFOS var över 82% fram till 800 bäddvolymer på Tagene.</a:t>
            </a:r>
          </a:p>
          <a:p>
            <a:pPr>
              <a:lnSpc>
                <a:spcPct val="120000"/>
              </a:lnSpc>
            </a:pPr>
            <a:r>
              <a:rPr lang="sv-SE" dirty="0"/>
              <a:t>Korta PFAS (PFBA och PFPeA) ökade i vissa fall över kolfiltret på både Fläskebo och Tagene.</a:t>
            </a:r>
          </a:p>
          <a:p>
            <a:pPr>
              <a:lnSpc>
                <a:spcPct val="120000"/>
              </a:lnSpc>
            </a:pPr>
            <a:r>
              <a:rPr lang="sv-SE" dirty="0"/>
              <a:t>Ingen av anläggningarna hade kontakttider som begränsade reningen.</a:t>
            </a:r>
          </a:p>
          <a:p>
            <a:pPr>
              <a:lnSpc>
                <a:spcPct val="120000"/>
              </a:lnSpc>
            </a:pPr>
            <a:r>
              <a:rPr lang="sv-SE" dirty="0"/>
              <a:t>Reduktionen av DOC avtog med ökande mängd lakvatten som behandlats och den relativa reduktionen av DOC var vid varje mätning lägre än för PFAS11.</a:t>
            </a:r>
          </a:p>
          <a:p>
            <a:pPr>
              <a:lnSpc>
                <a:spcPct val="120000"/>
              </a:lnSpc>
            </a:pPr>
            <a:r>
              <a:rPr lang="sv-SE" dirty="0"/>
              <a:t>DOC-reduktionen visade inget självklart samband med reduktion av PFOS och PFOA.</a:t>
            </a:r>
          </a:p>
          <a:p>
            <a:pPr>
              <a:lnSpc>
                <a:spcPct val="120000"/>
              </a:lnSpc>
            </a:pPr>
            <a:r>
              <a:rPr lang="sv-SE" dirty="0"/>
              <a:t>På Fläskebo kunde ca 3,8 m</a:t>
            </a:r>
            <a:r>
              <a:rPr lang="sv-SE" baseline="30000" dirty="0"/>
              <a:t>3</a:t>
            </a:r>
            <a:r>
              <a:rPr lang="sv-SE" dirty="0"/>
              <a:t> lakvatten per kilo aktivt kol renas då målet var 100 ng/l PFAS11 i utgående vatten.</a:t>
            </a:r>
          </a:p>
          <a:p>
            <a:pPr>
              <a:lnSpc>
                <a:spcPct val="120000"/>
              </a:lnSpc>
            </a:pPr>
            <a:r>
              <a:rPr lang="sv-SE" dirty="0"/>
              <a:t>På Tagene kunde ca 3,4 m</a:t>
            </a:r>
            <a:r>
              <a:rPr lang="sv-SE" baseline="30000" dirty="0"/>
              <a:t>3</a:t>
            </a:r>
            <a:r>
              <a:rPr lang="sv-SE" dirty="0"/>
              <a:t> lakvatten per kilo aktivt kol renas då målet var 100 ng/l PFOS i utgående vatten.</a:t>
            </a:r>
          </a:p>
          <a:p>
            <a:pPr>
              <a:lnSpc>
                <a:spcPct val="120000"/>
              </a:lnSpc>
            </a:pPr>
            <a:r>
              <a:rPr lang="sv-SE" dirty="0"/>
              <a:t>EOF-mätningarna visade att den allra största delen av PFAS-föreningarna i lakvattnet var oidentifierade.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D10E139-71E2-6F4B-8C4D-8D198283C8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41734" y="1299898"/>
            <a:ext cx="3734330" cy="4258203"/>
          </a:xfrm>
        </p:spPr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CE0F157-2713-4373-ACB0-F05A4B6B1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635" y="1267298"/>
            <a:ext cx="3897948" cy="176298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B1B793A9-5981-468C-B84A-32B96045F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635" y="3250920"/>
            <a:ext cx="4368527" cy="188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12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73639A-B709-AB4A-B384-F69AACAF8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Slutsatser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F5EF221-8C43-1E4F-8D84-27D8FEA143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v-SE" dirty="0"/>
              <a:t>Lakvattnets sammansättning påverkar i hög grad möjligheten att rena det. </a:t>
            </a:r>
          </a:p>
          <a:p>
            <a:r>
              <a:rPr lang="sv-SE" dirty="0"/>
              <a:t>Långkedjiga PFAS renas bra i kolfilter vid båda anläggningarna i projektet.</a:t>
            </a:r>
          </a:p>
          <a:p>
            <a:r>
              <a:rPr lang="sv-SE" dirty="0"/>
              <a:t>Kortkedjiga PFAS är svårare att rena och reningseffekten avtog snabbt vid båda anläggningarna. </a:t>
            </a:r>
          </a:p>
          <a:p>
            <a:r>
              <a:rPr lang="sv-SE" dirty="0"/>
              <a:t>Det blir kostsamt att rena höga halter PFAS med kolfilter då kolet förbrukas snabbt.</a:t>
            </a:r>
          </a:p>
          <a:p>
            <a:r>
              <a:rPr lang="sv-SE" dirty="0"/>
              <a:t>DOC-reduktionen kan inte självklart användas som driftparameter för PFOS och PFOA. </a:t>
            </a:r>
          </a:p>
          <a:p>
            <a:r>
              <a:rPr lang="sv-SE" dirty="0"/>
              <a:t>Analyser av EOF visar att det finns en stor mängd PFAS i lakvattnet som inte kan förklaras med PFAS11.</a:t>
            </a:r>
          </a:p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9FD2E4E-5D9B-E142-BF31-A5E7F3F88F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36C1973-36CA-4C13-BA3D-9004CD931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172257" y="1424097"/>
            <a:ext cx="5291481" cy="396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41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C75405-E0AD-3E4D-A5AF-2AE73C42B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200" dirty="0"/>
              <a:t>Rapportinformation (fylls i av Avfall Sverige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0ADCDA3-280B-4B40-998E-17282984CE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kern="0" dirty="0"/>
              <a:t>Rapporten finns för nedladdning (kostnadsfritt för Avfall Sveriges medlemmar) från </a:t>
            </a:r>
            <a:r>
              <a:rPr lang="sv-SE" kern="0" dirty="0">
                <a:hlinkClick r:id="rId2"/>
              </a:rPr>
              <a:t>www.avfallsverige.se</a:t>
            </a:r>
            <a:endParaRPr lang="sv-SE" kern="0" dirty="0"/>
          </a:p>
          <a:p>
            <a:endParaRPr lang="sv-SE" kern="0" dirty="0"/>
          </a:p>
          <a:p>
            <a:r>
              <a:rPr lang="sv-SE" kern="0" dirty="0"/>
              <a:t>Mer information om detta projekt kan du få från Johan Fagerqvist, </a:t>
            </a:r>
            <a:r>
              <a:rPr lang="sv-SE" dirty="0">
                <a:hlinkClick r:id="rId3"/>
              </a:rPr>
              <a:t>johan.fagerqvist@avfallsverige.se</a:t>
            </a:r>
            <a:r>
              <a:rPr lang="sv-SE" dirty="0"/>
              <a:t> 040-35 66 24.</a:t>
            </a:r>
          </a:p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7A8CD13-ABA9-554D-AD69-465ACB141E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580263107"/>
      </p:ext>
    </p:extLst>
  </p:cSld>
  <p:clrMapOvr>
    <a:masterClrMapping/>
  </p:clrMapOvr>
</p:sld>
</file>

<file path=ppt/theme/theme1.xml><?xml version="1.0" encoding="utf-8"?>
<a:theme xmlns:a="http://schemas.openxmlformats.org/drawingml/2006/main" name="AvfallSverige-mall">
  <a:themeElements>
    <a:clrScheme name="Avfall Sverige">
      <a:dk1>
        <a:sysClr val="windowText" lastClr="000000"/>
      </a:dk1>
      <a:lt1>
        <a:sysClr val="window" lastClr="FFFFFF"/>
      </a:lt1>
      <a:dk2>
        <a:srgbClr val="007079"/>
      </a:dk2>
      <a:lt2>
        <a:srgbClr val="669C9F"/>
      </a:lt2>
      <a:accent1>
        <a:srgbClr val="004C73"/>
      </a:accent1>
      <a:accent2>
        <a:srgbClr val="51B8CF"/>
      </a:accent2>
      <a:accent3>
        <a:srgbClr val="9B064A"/>
      </a:accent3>
      <a:accent4>
        <a:srgbClr val="EC9C00"/>
      </a:accent4>
      <a:accent5>
        <a:srgbClr val="44A12B"/>
      </a:accent5>
      <a:accent6>
        <a:srgbClr val="CC003A"/>
      </a:accent6>
      <a:hlink>
        <a:srgbClr val="0000FF"/>
      </a:hlink>
      <a:folHlink>
        <a:srgbClr val="800080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pportpresentation-mall 190429" id="{B66FCBE3-748F-3C4D-8ABD-947A9AFB897E}" vid="{BA1568FF-1C9B-9F49-924E-93DC5DC385A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Rapportpresentation-mall 191204</Template>
  <TotalTime>294</TotalTime>
  <Words>439</Words>
  <Application>Microsoft Macintosh PowerPoint</Application>
  <PresentationFormat>Bredbild</PresentationFormat>
  <Paragraphs>40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Calibri</vt:lpstr>
      <vt:lpstr>Georgia</vt:lpstr>
      <vt:lpstr>AvfallSverige-mall</vt:lpstr>
      <vt:lpstr>Utvärdering av reningseffekten för PFAS i två fullskaleanläggningar </vt:lpstr>
      <vt:lpstr>PowerPoint-presentation</vt:lpstr>
      <vt:lpstr>Bakgrund</vt:lpstr>
      <vt:lpstr>Resultat</vt:lpstr>
      <vt:lpstr>Slutsatser</vt:lpstr>
      <vt:lpstr>Rapportinformation (fylls i av Avfall Sverige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Rapporttitel</dc:title>
  <dc:creator>Viktoria Edvardsson</dc:creator>
  <cp:lastModifiedBy>Josefin Lindh</cp:lastModifiedBy>
  <cp:revision>18</cp:revision>
  <dcterms:created xsi:type="dcterms:W3CDTF">2021-04-15T10:55:01Z</dcterms:created>
  <dcterms:modified xsi:type="dcterms:W3CDTF">2021-06-10T12:05:20Z</dcterms:modified>
</cp:coreProperties>
</file>