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8" r:id="rId4"/>
    <p:sldId id="262" r:id="rId5"/>
    <p:sldId id="259" r:id="rId6"/>
    <p:sldId id="260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A2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02"/>
    <p:restoredTop sz="94712"/>
  </p:normalViewPr>
  <p:slideViewPr>
    <p:cSldViewPr snapToGrid="0" snapToObjects="1">
      <p:cViewPr>
        <p:scale>
          <a:sx n="93" d="100"/>
          <a:sy n="93" d="100"/>
        </p:scale>
        <p:origin x="816" y="3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9008F-3CAE-4FD6-9F55-AF7CF9A9A77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BFBFE83E-03CF-4BB4-A581-59EBC56CC238}">
      <dgm:prSet phldrT="[Text]"/>
      <dgm:spPr/>
      <dgm:t>
        <a:bodyPr/>
        <a:lstStyle/>
        <a:p>
          <a:r>
            <a:rPr lang="sv-SE" dirty="0" smtClean="0"/>
            <a:t>Företagens data</a:t>
          </a:r>
          <a:endParaRPr lang="sv-SE" dirty="0"/>
        </a:p>
      </dgm:t>
    </dgm:pt>
    <dgm:pt modelId="{6F3753F7-55AD-472A-BE07-022DD11E3BBF}" type="parTrans" cxnId="{48F7FE76-1383-4DED-9A15-D5A01B7A6807}">
      <dgm:prSet/>
      <dgm:spPr/>
      <dgm:t>
        <a:bodyPr/>
        <a:lstStyle/>
        <a:p>
          <a:endParaRPr lang="sv-SE"/>
        </a:p>
      </dgm:t>
    </dgm:pt>
    <dgm:pt modelId="{F1E26AB2-93DA-449C-86BE-F63E5B213978}" type="sibTrans" cxnId="{48F7FE76-1383-4DED-9A15-D5A01B7A6807}">
      <dgm:prSet/>
      <dgm:spPr/>
      <dgm:t>
        <a:bodyPr/>
        <a:lstStyle/>
        <a:p>
          <a:endParaRPr lang="sv-SE"/>
        </a:p>
      </dgm:t>
    </dgm:pt>
    <dgm:pt modelId="{690D9B31-A09E-4155-80ED-8E504975CB3E}">
      <dgm:prSet phldrT="[Text]"/>
      <dgm:spPr/>
      <dgm:t>
        <a:bodyPr/>
        <a:lstStyle/>
        <a:p>
          <a:r>
            <a:rPr lang="sv-SE" dirty="0" smtClean="0"/>
            <a:t>Svenska krav</a:t>
          </a:r>
          <a:endParaRPr lang="sv-SE" dirty="0"/>
        </a:p>
      </dgm:t>
    </dgm:pt>
    <dgm:pt modelId="{3574CD16-B33E-4001-99AF-B1F8944E5AE9}" type="parTrans" cxnId="{6919BD17-CED8-4CE5-945A-50A7DCEDE062}">
      <dgm:prSet/>
      <dgm:spPr/>
      <dgm:t>
        <a:bodyPr/>
        <a:lstStyle/>
        <a:p>
          <a:endParaRPr lang="sv-SE"/>
        </a:p>
      </dgm:t>
    </dgm:pt>
    <dgm:pt modelId="{FCBD278D-C6C5-48C8-AC11-BA91736A5EE3}" type="sibTrans" cxnId="{6919BD17-CED8-4CE5-945A-50A7DCEDE062}">
      <dgm:prSet/>
      <dgm:spPr/>
      <dgm:t>
        <a:bodyPr/>
        <a:lstStyle/>
        <a:p>
          <a:endParaRPr lang="sv-SE"/>
        </a:p>
      </dgm:t>
    </dgm:pt>
    <dgm:pt modelId="{6D954C51-FDCA-4341-A40D-BAC3A7FA9563}">
      <dgm:prSet phldrT="[Text]"/>
      <dgm:spPr/>
      <dgm:t>
        <a:bodyPr/>
        <a:lstStyle/>
        <a:p>
          <a:r>
            <a:rPr lang="sv-SE" dirty="0" smtClean="0"/>
            <a:t>EU-krav</a:t>
          </a:r>
          <a:endParaRPr lang="sv-SE" dirty="0"/>
        </a:p>
      </dgm:t>
    </dgm:pt>
    <dgm:pt modelId="{6543E4DD-D0C8-45D2-8B57-240F5180D75A}" type="parTrans" cxnId="{A1675626-17D2-4D1D-AC9B-07DBA0198909}">
      <dgm:prSet/>
      <dgm:spPr/>
      <dgm:t>
        <a:bodyPr/>
        <a:lstStyle/>
        <a:p>
          <a:endParaRPr lang="sv-SE"/>
        </a:p>
      </dgm:t>
    </dgm:pt>
    <dgm:pt modelId="{E07FB304-DBF9-49D0-970F-C1C0E712E60A}" type="sibTrans" cxnId="{A1675626-17D2-4D1D-AC9B-07DBA0198909}">
      <dgm:prSet/>
      <dgm:spPr/>
      <dgm:t>
        <a:bodyPr/>
        <a:lstStyle/>
        <a:p>
          <a:endParaRPr lang="sv-SE"/>
        </a:p>
      </dgm:t>
    </dgm:pt>
    <dgm:pt modelId="{18722081-13A3-4208-AF47-30798E562419}">
      <dgm:prSet phldrT="[Text]"/>
      <dgm:spPr/>
      <dgm:t>
        <a:bodyPr/>
        <a:lstStyle/>
        <a:p>
          <a:r>
            <a:rPr lang="sv-SE" dirty="0" smtClean="0"/>
            <a:t>Branschens behov</a:t>
          </a:r>
          <a:endParaRPr lang="sv-SE" dirty="0"/>
        </a:p>
      </dgm:t>
    </dgm:pt>
    <dgm:pt modelId="{7C9525FC-8F06-4EEB-91BC-FA9BB73580AC}" type="parTrans" cxnId="{A457C5DE-F24D-47B3-A9D2-42592D72AD4B}">
      <dgm:prSet/>
      <dgm:spPr/>
      <dgm:t>
        <a:bodyPr/>
        <a:lstStyle/>
        <a:p>
          <a:endParaRPr lang="sv-SE"/>
        </a:p>
      </dgm:t>
    </dgm:pt>
    <dgm:pt modelId="{B81596EF-1FD9-4736-9A5D-885FC266A033}" type="sibTrans" cxnId="{A457C5DE-F24D-47B3-A9D2-42592D72AD4B}">
      <dgm:prSet/>
      <dgm:spPr/>
      <dgm:t>
        <a:bodyPr/>
        <a:lstStyle/>
        <a:p>
          <a:endParaRPr lang="sv-SE"/>
        </a:p>
      </dgm:t>
    </dgm:pt>
    <dgm:pt modelId="{A87C1299-9689-435F-B666-3F691B4FEC94}">
      <dgm:prSet phldrT="[Text]"/>
      <dgm:spPr/>
      <dgm:t>
        <a:bodyPr/>
        <a:lstStyle/>
        <a:p>
          <a:r>
            <a:rPr lang="sv-SE" dirty="0" smtClean="0"/>
            <a:t>Internationella behov</a:t>
          </a:r>
          <a:endParaRPr lang="sv-SE" dirty="0"/>
        </a:p>
      </dgm:t>
    </dgm:pt>
    <dgm:pt modelId="{95D5DAF4-A905-4638-85D4-9F1D709571FA}" type="parTrans" cxnId="{D2226A50-E5E1-4DC0-BFA7-9B32626B70F4}">
      <dgm:prSet/>
      <dgm:spPr/>
      <dgm:t>
        <a:bodyPr/>
        <a:lstStyle/>
        <a:p>
          <a:endParaRPr lang="sv-SE"/>
        </a:p>
      </dgm:t>
    </dgm:pt>
    <dgm:pt modelId="{26C4F119-6988-4AB0-850B-65131D5C5183}" type="sibTrans" cxnId="{D2226A50-E5E1-4DC0-BFA7-9B32626B70F4}">
      <dgm:prSet/>
      <dgm:spPr/>
      <dgm:t>
        <a:bodyPr/>
        <a:lstStyle/>
        <a:p>
          <a:endParaRPr lang="sv-SE"/>
        </a:p>
      </dgm:t>
    </dgm:pt>
    <dgm:pt modelId="{79B0C04B-769D-4D10-90F7-1DEADBF1F724}" type="pres">
      <dgm:prSet presAssocID="{E679008F-3CAE-4FD6-9F55-AF7CF9A9A77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F2088F97-1B4D-4EE5-A308-4400F88B2AEA}" type="pres">
      <dgm:prSet presAssocID="{BFBFE83E-03CF-4BB4-A581-59EBC56CC238}" presName="centerShape" presStyleLbl="node0" presStyleIdx="0" presStyleCnt="1"/>
      <dgm:spPr/>
      <dgm:t>
        <a:bodyPr/>
        <a:lstStyle/>
        <a:p>
          <a:endParaRPr lang="sv-SE"/>
        </a:p>
      </dgm:t>
    </dgm:pt>
    <dgm:pt modelId="{69E1153E-2B19-4FA1-8BF4-92DAB44A974F}" type="pres">
      <dgm:prSet presAssocID="{3574CD16-B33E-4001-99AF-B1F8944E5AE9}" presName="parTrans" presStyleLbl="bgSibTrans2D1" presStyleIdx="0" presStyleCnt="4"/>
      <dgm:spPr/>
      <dgm:t>
        <a:bodyPr/>
        <a:lstStyle/>
        <a:p>
          <a:endParaRPr lang="sv-SE"/>
        </a:p>
      </dgm:t>
    </dgm:pt>
    <dgm:pt modelId="{8162F9C6-6DDC-4D32-8466-1A4D3C98E51B}" type="pres">
      <dgm:prSet presAssocID="{690D9B31-A09E-4155-80ED-8E504975CB3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8761127-FD39-4E69-8E54-7D83DF5847E6}" type="pres">
      <dgm:prSet presAssocID="{6543E4DD-D0C8-45D2-8B57-240F5180D75A}" presName="parTrans" presStyleLbl="bgSibTrans2D1" presStyleIdx="1" presStyleCnt="4"/>
      <dgm:spPr/>
      <dgm:t>
        <a:bodyPr/>
        <a:lstStyle/>
        <a:p>
          <a:endParaRPr lang="sv-SE"/>
        </a:p>
      </dgm:t>
    </dgm:pt>
    <dgm:pt modelId="{55FE0F58-612A-4D0C-ACB1-2FE92F3BC21A}" type="pres">
      <dgm:prSet presAssocID="{6D954C51-FDCA-4341-A40D-BAC3A7FA956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CFADC90-FD16-43D1-8F2F-6DC431616337}" type="pres">
      <dgm:prSet presAssocID="{7C9525FC-8F06-4EEB-91BC-FA9BB73580AC}" presName="parTrans" presStyleLbl="bgSibTrans2D1" presStyleIdx="2" presStyleCnt="4"/>
      <dgm:spPr/>
      <dgm:t>
        <a:bodyPr/>
        <a:lstStyle/>
        <a:p>
          <a:endParaRPr lang="sv-SE"/>
        </a:p>
      </dgm:t>
    </dgm:pt>
    <dgm:pt modelId="{36490C3D-034F-45A7-B3AD-CEF24149F183}" type="pres">
      <dgm:prSet presAssocID="{18722081-13A3-4208-AF47-30798E56241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82E20EE-1F75-4122-B1FD-60D448335389}" type="pres">
      <dgm:prSet presAssocID="{95D5DAF4-A905-4638-85D4-9F1D709571FA}" presName="parTrans" presStyleLbl="bgSibTrans2D1" presStyleIdx="3" presStyleCnt="4"/>
      <dgm:spPr/>
      <dgm:t>
        <a:bodyPr/>
        <a:lstStyle/>
        <a:p>
          <a:endParaRPr lang="sv-SE"/>
        </a:p>
      </dgm:t>
    </dgm:pt>
    <dgm:pt modelId="{877284B8-436B-49CA-B40E-0A5B545F1339}" type="pres">
      <dgm:prSet presAssocID="{A87C1299-9689-435F-B666-3F691B4FEC9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D2226A50-E5E1-4DC0-BFA7-9B32626B70F4}" srcId="{BFBFE83E-03CF-4BB4-A581-59EBC56CC238}" destId="{A87C1299-9689-435F-B666-3F691B4FEC94}" srcOrd="3" destOrd="0" parTransId="{95D5DAF4-A905-4638-85D4-9F1D709571FA}" sibTransId="{26C4F119-6988-4AB0-850B-65131D5C5183}"/>
    <dgm:cxn modelId="{D1E6E053-32DC-1D41-BB31-97DF88238E4C}" type="presOf" srcId="{6543E4DD-D0C8-45D2-8B57-240F5180D75A}" destId="{F8761127-FD39-4E69-8E54-7D83DF5847E6}" srcOrd="0" destOrd="0" presId="urn:microsoft.com/office/officeart/2005/8/layout/radial4"/>
    <dgm:cxn modelId="{A6050272-1023-0949-856F-9170116134A2}" type="presOf" srcId="{3574CD16-B33E-4001-99AF-B1F8944E5AE9}" destId="{69E1153E-2B19-4FA1-8BF4-92DAB44A974F}" srcOrd="0" destOrd="0" presId="urn:microsoft.com/office/officeart/2005/8/layout/radial4"/>
    <dgm:cxn modelId="{5AE191FA-F2ED-2543-BCE2-774E93B759F3}" type="presOf" srcId="{A87C1299-9689-435F-B666-3F691B4FEC94}" destId="{877284B8-436B-49CA-B40E-0A5B545F1339}" srcOrd="0" destOrd="0" presId="urn:microsoft.com/office/officeart/2005/8/layout/radial4"/>
    <dgm:cxn modelId="{2ED832DA-C279-8442-808A-AC1517439FF5}" type="presOf" srcId="{18722081-13A3-4208-AF47-30798E562419}" destId="{36490C3D-034F-45A7-B3AD-CEF24149F183}" srcOrd="0" destOrd="0" presId="urn:microsoft.com/office/officeart/2005/8/layout/radial4"/>
    <dgm:cxn modelId="{A87A4FA9-EEF0-E945-AD7A-5366121A12B6}" type="presOf" srcId="{6D954C51-FDCA-4341-A40D-BAC3A7FA9563}" destId="{55FE0F58-612A-4D0C-ACB1-2FE92F3BC21A}" srcOrd="0" destOrd="0" presId="urn:microsoft.com/office/officeart/2005/8/layout/radial4"/>
    <dgm:cxn modelId="{64EF7DC8-E613-804E-983A-E55107ADED4E}" type="presOf" srcId="{95D5DAF4-A905-4638-85D4-9F1D709571FA}" destId="{082E20EE-1F75-4122-B1FD-60D448335389}" srcOrd="0" destOrd="0" presId="urn:microsoft.com/office/officeart/2005/8/layout/radial4"/>
    <dgm:cxn modelId="{A1675626-17D2-4D1D-AC9B-07DBA0198909}" srcId="{BFBFE83E-03CF-4BB4-A581-59EBC56CC238}" destId="{6D954C51-FDCA-4341-A40D-BAC3A7FA9563}" srcOrd="1" destOrd="0" parTransId="{6543E4DD-D0C8-45D2-8B57-240F5180D75A}" sibTransId="{E07FB304-DBF9-49D0-970F-C1C0E712E60A}"/>
    <dgm:cxn modelId="{C1CD60FA-A23C-5043-BE48-BA674F00801A}" type="presOf" srcId="{E679008F-3CAE-4FD6-9F55-AF7CF9A9A77F}" destId="{79B0C04B-769D-4D10-90F7-1DEADBF1F724}" srcOrd="0" destOrd="0" presId="urn:microsoft.com/office/officeart/2005/8/layout/radial4"/>
    <dgm:cxn modelId="{48F7FE76-1383-4DED-9A15-D5A01B7A6807}" srcId="{E679008F-3CAE-4FD6-9F55-AF7CF9A9A77F}" destId="{BFBFE83E-03CF-4BB4-A581-59EBC56CC238}" srcOrd="0" destOrd="0" parTransId="{6F3753F7-55AD-472A-BE07-022DD11E3BBF}" sibTransId="{F1E26AB2-93DA-449C-86BE-F63E5B213978}"/>
    <dgm:cxn modelId="{6919BD17-CED8-4CE5-945A-50A7DCEDE062}" srcId="{BFBFE83E-03CF-4BB4-A581-59EBC56CC238}" destId="{690D9B31-A09E-4155-80ED-8E504975CB3E}" srcOrd="0" destOrd="0" parTransId="{3574CD16-B33E-4001-99AF-B1F8944E5AE9}" sibTransId="{FCBD278D-C6C5-48C8-AC11-BA91736A5EE3}"/>
    <dgm:cxn modelId="{DB02D0A3-3AE9-1540-8696-5692B2034DD9}" type="presOf" srcId="{BFBFE83E-03CF-4BB4-A581-59EBC56CC238}" destId="{F2088F97-1B4D-4EE5-A308-4400F88B2AEA}" srcOrd="0" destOrd="0" presId="urn:microsoft.com/office/officeart/2005/8/layout/radial4"/>
    <dgm:cxn modelId="{A457C5DE-F24D-47B3-A9D2-42592D72AD4B}" srcId="{BFBFE83E-03CF-4BB4-A581-59EBC56CC238}" destId="{18722081-13A3-4208-AF47-30798E562419}" srcOrd="2" destOrd="0" parTransId="{7C9525FC-8F06-4EEB-91BC-FA9BB73580AC}" sibTransId="{B81596EF-1FD9-4736-9A5D-885FC266A033}"/>
    <dgm:cxn modelId="{56170C60-91CD-484E-B3A9-8042AF255F95}" type="presOf" srcId="{7C9525FC-8F06-4EEB-91BC-FA9BB73580AC}" destId="{DCFADC90-FD16-43D1-8F2F-6DC431616337}" srcOrd="0" destOrd="0" presId="urn:microsoft.com/office/officeart/2005/8/layout/radial4"/>
    <dgm:cxn modelId="{BDE2A476-EFB6-B34C-8724-18B6C72D4464}" type="presOf" srcId="{690D9B31-A09E-4155-80ED-8E504975CB3E}" destId="{8162F9C6-6DDC-4D32-8466-1A4D3C98E51B}" srcOrd="0" destOrd="0" presId="urn:microsoft.com/office/officeart/2005/8/layout/radial4"/>
    <dgm:cxn modelId="{C52AA2A1-0EFA-8245-8E00-9FC2F1172AE8}" type="presParOf" srcId="{79B0C04B-769D-4D10-90F7-1DEADBF1F724}" destId="{F2088F97-1B4D-4EE5-A308-4400F88B2AEA}" srcOrd="0" destOrd="0" presId="urn:microsoft.com/office/officeart/2005/8/layout/radial4"/>
    <dgm:cxn modelId="{9069B26B-DE57-204C-89EC-F7C960FA1EFA}" type="presParOf" srcId="{79B0C04B-769D-4D10-90F7-1DEADBF1F724}" destId="{69E1153E-2B19-4FA1-8BF4-92DAB44A974F}" srcOrd="1" destOrd="0" presId="urn:microsoft.com/office/officeart/2005/8/layout/radial4"/>
    <dgm:cxn modelId="{3F4D2B14-529A-6F41-84BF-E6202554F6D3}" type="presParOf" srcId="{79B0C04B-769D-4D10-90F7-1DEADBF1F724}" destId="{8162F9C6-6DDC-4D32-8466-1A4D3C98E51B}" srcOrd="2" destOrd="0" presId="urn:microsoft.com/office/officeart/2005/8/layout/radial4"/>
    <dgm:cxn modelId="{508C1E9C-1227-7F47-A2B4-5E2F9A627B35}" type="presParOf" srcId="{79B0C04B-769D-4D10-90F7-1DEADBF1F724}" destId="{F8761127-FD39-4E69-8E54-7D83DF5847E6}" srcOrd="3" destOrd="0" presId="urn:microsoft.com/office/officeart/2005/8/layout/radial4"/>
    <dgm:cxn modelId="{7316BE44-7311-BE42-A88F-96C86BA1C0B3}" type="presParOf" srcId="{79B0C04B-769D-4D10-90F7-1DEADBF1F724}" destId="{55FE0F58-612A-4D0C-ACB1-2FE92F3BC21A}" srcOrd="4" destOrd="0" presId="urn:microsoft.com/office/officeart/2005/8/layout/radial4"/>
    <dgm:cxn modelId="{4DA8BCD6-551A-C945-82F5-5ACFC6FEBFD7}" type="presParOf" srcId="{79B0C04B-769D-4D10-90F7-1DEADBF1F724}" destId="{DCFADC90-FD16-43D1-8F2F-6DC431616337}" srcOrd="5" destOrd="0" presId="urn:microsoft.com/office/officeart/2005/8/layout/radial4"/>
    <dgm:cxn modelId="{06C0C161-4FFE-294A-B366-63AD05D5B7A6}" type="presParOf" srcId="{79B0C04B-769D-4D10-90F7-1DEADBF1F724}" destId="{36490C3D-034F-45A7-B3AD-CEF24149F183}" srcOrd="6" destOrd="0" presId="urn:microsoft.com/office/officeart/2005/8/layout/radial4"/>
    <dgm:cxn modelId="{857C9018-9A6C-AF41-836F-FD6D6F5B89D6}" type="presParOf" srcId="{79B0C04B-769D-4D10-90F7-1DEADBF1F724}" destId="{082E20EE-1F75-4122-B1FD-60D448335389}" srcOrd="7" destOrd="0" presId="urn:microsoft.com/office/officeart/2005/8/layout/radial4"/>
    <dgm:cxn modelId="{BA4F3752-4542-2048-A4A3-7041EDB5A6B4}" type="presParOf" srcId="{79B0C04B-769D-4D10-90F7-1DEADBF1F724}" destId="{877284B8-436B-49CA-B40E-0A5B545F1339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088F97-1B4D-4EE5-A308-4400F88B2AEA}">
      <dsp:nvSpPr>
        <dsp:cNvPr id="0" name=""/>
        <dsp:cNvSpPr/>
      </dsp:nvSpPr>
      <dsp:spPr>
        <a:xfrm>
          <a:off x="2198313" y="1124448"/>
          <a:ext cx="1072983" cy="10729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Företagens data</a:t>
          </a:r>
          <a:endParaRPr lang="sv-SE" sz="1100" kern="1200" dirty="0"/>
        </a:p>
      </dsp:txBody>
      <dsp:txXfrm>
        <a:off x="2355448" y="1281583"/>
        <a:ext cx="758713" cy="758713"/>
      </dsp:txXfrm>
    </dsp:sp>
    <dsp:sp modelId="{69E1153E-2B19-4FA1-8BF4-92DAB44A974F}">
      <dsp:nvSpPr>
        <dsp:cNvPr id="0" name=""/>
        <dsp:cNvSpPr/>
      </dsp:nvSpPr>
      <dsp:spPr>
        <a:xfrm rot="11700000">
          <a:off x="1385933" y="1253702"/>
          <a:ext cx="799341" cy="30580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2F9C6-6DDC-4D32-8466-1A4D3C98E51B}">
      <dsp:nvSpPr>
        <dsp:cNvPr id="0" name=""/>
        <dsp:cNvSpPr/>
      </dsp:nvSpPr>
      <dsp:spPr>
        <a:xfrm>
          <a:off x="889884" y="895427"/>
          <a:ext cx="1019334" cy="8154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Svenska krav</a:t>
          </a:r>
          <a:endParaRPr lang="sv-SE" sz="1100" kern="1200" dirty="0"/>
        </a:p>
      </dsp:txBody>
      <dsp:txXfrm>
        <a:off x="913768" y="919311"/>
        <a:ext cx="971566" cy="767699"/>
      </dsp:txXfrm>
    </dsp:sp>
    <dsp:sp modelId="{F8761127-FD39-4E69-8E54-7D83DF5847E6}">
      <dsp:nvSpPr>
        <dsp:cNvPr id="0" name=""/>
        <dsp:cNvSpPr/>
      </dsp:nvSpPr>
      <dsp:spPr>
        <a:xfrm rot="14700000">
          <a:off x="1919833" y="617425"/>
          <a:ext cx="799341" cy="30580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FE0F58-612A-4D0C-ACB1-2FE92F3BC21A}">
      <dsp:nvSpPr>
        <dsp:cNvPr id="0" name=""/>
        <dsp:cNvSpPr/>
      </dsp:nvSpPr>
      <dsp:spPr>
        <a:xfrm>
          <a:off x="1640929" y="367"/>
          <a:ext cx="1019334" cy="8154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EU-krav</a:t>
          </a:r>
          <a:endParaRPr lang="sv-SE" sz="1100" kern="1200" dirty="0"/>
        </a:p>
      </dsp:txBody>
      <dsp:txXfrm>
        <a:off x="1664813" y="24251"/>
        <a:ext cx="971566" cy="767699"/>
      </dsp:txXfrm>
    </dsp:sp>
    <dsp:sp modelId="{DCFADC90-FD16-43D1-8F2F-6DC431616337}">
      <dsp:nvSpPr>
        <dsp:cNvPr id="0" name=""/>
        <dsp:cNvSpPr/>
      </dsp:nvSpPr>
      <dsp:spPr>
        <a:xfrm rot="17700000">
          <a:off x="2750435" y="617425"/>
          <a:ext cx="799341" cy="30580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490C3D-034F-45A7-B3AD-CEF24149F183}">
      <dsp:nvSpPr>
        <dsp:cNvPr id="0" name=""/>
        <dsp:cNvSpPr/>
      </dsp:nvSpPr>
      <dsp:spPr>
        <a:xfrm>
          <a:off x="2809346" y="367"/>
          <a:ext cx="1019334" cy="8154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Branschens behov</a:t>
          </a:r>
          <a:endParaRPr lang="sv-SE" sz="1100" kern="1200" dirty="0"/>
        </a:p>
      </dsp:txBody>
      <dsp:txXfrm>
        <a:off x="2833230" y="24251"/>
        <a:ext cx="971566" cy="767699"/>
      </dsp:txXfrm>
    </dsp:sp>
    <dsp:sp modelId="{082E20EE-1F75-4122-B1FD-60D448335389}">
      <dsp:nvSpPr>
        <dsp:cNvPr id="0" name=""/>
        <dsp:cNvSpPr/>
      </dsp:nvSpPr>
      <dsp:spPr>
        <a:xfrm rot="20700000">
          <a:off x="3284335" y="1253702"/>
          <a:ext cx="799341" cy="30580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7284B8-436B-49CA-B40E-0A5B545F1339}">
      <dsp:nvSpPr>
        <dsp:cNvPr id="0" name=""/>
        <dsp:cNvSpPr/>
      </dsp:nvSpPr>
      <dsp:spPr>
        <a:xfrm>
          <a:off x="3560390" y="895427"/>
          <a:ext cx="1019334" cy="8154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Internationella behov</a:t>
          </a:r>
          <a:endParaRPr lang="sv-SE" sz="1100" kern="1200" dirty="0"/>
        </a:p>
      </dsp:txBody>
      <dsp:txXfrm>
        <a:off x="3584274" y="919311"/>
        <a:ext cx="971566" cy="767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FF3AC-8C3E-6D4B-A3E7-E079B4621608}" type="datetimeFigureOut">
              <a:rPr lang="sv-SE" smtClean="0"/>
              <a:t>2019-03-26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7DEBD-AC2C-5348-8611-B91E0BA19E24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490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7DEBD-AC2C-5348-8611-B91E0BA19E2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88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296" y="4148486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Rapportnummer (fylls i av Avfall Sverige)</a:t>
            </a:r>
            <a:endParaRPr lang="sv-SE" dirty="0"/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Rapporttitel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2882407"/>
            <a:ext cx="9144000" cy="583846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sv-SE" sz="200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 dirty="0" smtClean="0"/>
              <a:t>Datum (YYYY-MM-DD)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Fylls i av Avfall Sverige</a:t>
            </a:r>
            <a:endParaRPr lang="sv-SE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smtClean="0"/>
              <a:t>Fylls i av Avfall Sverige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Läggs in av Avfall Sverige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Fylls i av Avfall Sverige</a:t>
            </a:r>
            <a:endParaRPr lang="sv-SE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smtClean="0"/>
              <a:t>Fylls i av Avfall Sverige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Läggs in av Avfall Sverige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430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Fylls i av Avfall Sverige</a:t>
            </a:r>
            <a:endParaRPr lang="sv-SE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smtClean="0"/>
              <a:t>Fylls i av Avfall Sverige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Läggs in av Avfall Sverige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_green_s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green_lig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8685728" y="1177380"/>
            <a:ext cx="2990336" cy="4478354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 noProof="0" dirty="0" smtClean="0"/>
              <a:t>Omslagsbild (läggs in av Avfall Sverige)</a:t>
            </a:r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Bakgrund</a:t>
            </a:r>
            <a:endParaRPr lang="sv-SE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noProof="0" dirty="0" smtClean="0"/>
              <a:t>Dra eventuell bild till platshållaren eller klicka på ikonen för att lägga till den</a:t>
            </a:r>
            <a:endParaRPr lang="sv-SE" noProof="0" dirty="0"/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Resultat</a:t>
            </a:r>
            <a:endParaRPr lang="sv-SE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noProof="0" dirty="0" smtClean="0"/>
              <a:t>Dra eventuell bild till platshållaren eller klicka på ikonen för att lägga till den</a:t>
            </a:r>
            <a:endParaRPr lang="sv-SE" noProof="0" dirty="0"/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982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Slutsatser</a:t>
            </a:r>
            <a:endParaRPr lang="sv-SE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 marL="285750" indent="-285750">
              <a:buFont typeface="Arial"/>
              <a:buChar char="•"/>
              <a:defRPr>
                <a:solidFill>
                  <a:schemeClr val="bg1"/>
                </a:solidFill>
              </a:defRPr>
            </a:lvl1pPr>
            <a:lvl2pPr marL="742950" indent="-285750">
              <a:buFont typeface="Arial"/>
              <a:buChar char="•"/>
              <a:defRPr>
                <a:solidFill>
                  <a:schemeClr val="bg1"/>
                </a:solidFill>
              </a:defRPr>
            </a:lvl2pPr>
            <a:lvl3pPr marL="1200150" indent="-285750">
              <a:buFont typeface="Arial"/>
              <a:buChar char="•"/>
              <a:defRPr>
                <a:solidFill>
                  <a:schemeClr val="bg1"/>
                </a:solidFill>
              </a:defRPr>
            </a:lvl3pPr>
            <a:lvl4pPr marL="1657350" indent="-285750"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114550" indent="-285750">
              <a:buFont typeface="Arial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Dra </a:t>
            </a:r>
            <a:r>
              <a:rPr lang="sv-SE" noProof="0" dirty="0" smtClean="0"/>
              <a:t>eventuell bild </a:t>
            </a:r>
            <a:r>
              <a:rPr lang="sv-SE" dirty="0" smtClean="0"/>
              <a:t>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096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Fylls i Av Avfall Sverige</a:t>
            </a:r>
            <a:endParaRPr lang="sv-SE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smtClean="0"/>
              <a:t>Fylls i av Avfall Sverige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Läggs in av Avfall Sverige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Fylls i av Avfall Sverige</a:t>
            </a:r>
            <a:endParaRPr lang="sv-SE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smtClean="0"/>
              <a:t>Fylls i av Avfall Sverige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Läggs in av Avfall Sverige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Fylls i av Avfall Sverige</a:t>
            </a:r>
            <a:endParaRPr lang="sv-SE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smtClean="0"/>
              <a:t>Fylls i av Avfall Sverige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 dirty="0" smtClean="0"/>
              <a:t>Läggs in av Avfall Sverige</a:t>
            </a:r>
            <a:endParaRPr lang="sv-SE" noProof="0" dirty="0"/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l grundsid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Fylls i av Avfall Sverige</a:t>
            </a:r>
            <a:endParaRPr lang="sv-SE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smtClean="0"/>
              <a:t>Fylls i av Avfall Sverige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Läggs in av Avfall Sverige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formatet för bakgrundsrubriken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65" r:id="rId4"/>
    <p:sldLayoutId id="2147483663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4" r:id="rId11"/>
    <p:sldLayoutId id="2147483662" r:id="rId12"/>
    <p:sldLayoutId id="2147483660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>
          <p15:clr>
            <a:srgbClr val="F26B43"/>
          </p15:clr>
        </p15:guide>
        <p15:guide id="2" pos="325">
          <p15:clr>
            <a:srgbClr val="F26B43"/>
          </p15:clr>
        </p15:guide>
        <p15:guide id="3" pos="7355">
          <p15:clr>
            <a:srgbClr val="F26B43"/>
          </p15:clr>
        </p15:guide>
        <p15:guide id="4" orient="horz" pos="356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avfallsverige.se/" TargetMode="External"/><Relationship Id="rId3" Type="http://schemas.openxmlformats.org/officeDocument/2006/relationships/hyperlink" Target="mailto:klas.svensson@avfallsverige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Rapport 2019:10</a:t>
            </a:r>
            <a:endParaRPr lang="sv-SE" dirty="0"/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Nulägesanalys av energibranschens </a:t>
            </a:r>
            <a:br>
              <a:rPr lang="sv-SE" dirty="0" smtClean="0"/>
            </a:br>
            <a:r>
              <a:rPr lang="sv-SE" dirty="0" smtClean="0"/>
              <a:t>flöde av miljödata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 smtClean="0"/>
              <a:t>mars 2019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9700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textruta 2"/>
          <p:cNvSpPr txBox="1"/>
          <p:nvPr/>
        </p:nvSpPr>
        <p:spPr>
          <a:xfrm>
            <a:off x="927751" y="754289"/>
            <a:ext cx="736120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2000" dirty="0"/>
              <a:t>Ingrid </a:t>
            </a:r>
            <a:r>
              <a:rPr lang="sv-SE" sz="2000" dirty="0" err="1"/>
              <a:t>Mawdsley</a:t>
            </a:r>
            <a:r>
              <a:rPr lang="sv-SE" sz="2000" dirty="0"/>
              <a:t>, IVL Svenska Miljöinstitutet</a:t>
            </a:r>
          </a:p>
          <a:p>
            <a:r>
              <a:rPr lang="sv-SE" sz="2000" dirty="0" smtClean="0"/>
              <a:t>Tina </a:t>
            </a:r>
            <a:r>
              <a:rPr lang="sv-SE" sz="2000" dirty="0"/>
              <a:t>Skårman, IVL Svenska </a:t>
            </a:r>
            <a:r>
              <a:rPr lang="sv-SE" sz="2000" dirty="0" smtClean="0"/>
              <a:t>Miljöinstitutet</a:t>
            </a:r>
          </a:p>
          <a:p>
            <a:r>
              <a:rPr lang="sv-SE" sz="2000" dirty="0" smtClean="0"/>
              <a:t>Anna </a:t>
            </a:r>
            <a:r>
              <a:rPr lang="sv-SE" sz="2000" dirty="0" err="1" smtClean="0"/>
              <a:t>Fråne</a:t>
            </a:r>
            <a:r>
              <a:rPr lang="sv-SE" sz="2000" dirty="0" smtClean="0"/>
              <a:t>, </a:t>
            </a:r>
            <a:r>
              <a:rPr lang="sv-SE" sz="2000" dirty="0"/>
              <a:t>IVL Svenska </a:t>
            </a:r>
            <a:r>
              <a:rPr lang="sv-SE" sz="2000" dirty="0" smtClean="0"/>
              <a:t>Miljöinstitutet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dirty="0" smtClean="0"/>
              <a:t>Ingrid </a:t>
            </a:r>
            <a:r>
              <a:rPr lang="sv-SE" sz="2000" dirty="0" err="1" smtClean="0"/>
              <a:t>Mawdsley</a:t>
            </a:r>
            <a:r>
              <a:rPr lang="sv-SE" sz="2000" dirty="0" smtClean="0"/>
              <a:t>, IVL Svenska Miljöinstitutet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Finansiär(er):</a:t>
            </a:r>
          </a:p>
          <a:p>
            <a:r>
              <a:rPr lang="sv-SE" sz="2000" dirty="0" smtClean="0"/>
              <a:t>Avfall Sveriges utvecklingssatsning Energiåtervinning</a:t>
            </a:r>
          </a:p>
          <a:p>
            <a:r>
              <a:rPr lang="sv-SE" sz="2000" dirty="0" smtClean="0"/>
              <a:t>Stiftelsen IVL</a:t>
            </a:r>
          </a:p>
          <a:p>
            <a:r>
              <a:rPr lang="sv-SE" sz="2000" dirty="0" smtClean="0"/>
              <a:t>Skellefteå Kraft</a:t>
            </a:r>
          </a:p>
          <a:p>
            <a:r>
              <a:rPr lang="sv-SE" sz="2000" dirty="0" err="1" smtClean="0"/>
              <a:t>Jämtkraft</a:t>
            </a:r>
            <a:endParaRPr lang="sv-SE" sz="2000" dirty="0" smtClean="0"/>
          </a:p>
          <a:p>
            <a:r>
              <a:rPr lang="sv-SE" sz="2000" dirty="0" smtClean="0"/>
              <a:t>E.ON</a:t>
            </a:r>
          </a:p>
          <a:p>
            <a:r>
              <a:rPr lang="sv-SE" sz="2000" dirty="0" smtClean="0"/>
              <a:t>Göteborg Energi  </a:t>
            </a:r>
          </a:p>
          <a:p>
            <a:endParaRPr lang="sv-SE" sz="2000" dirty="0"/>
          </a:p>
          <a:p>
            <a:r>
              <a:rPr lang="sv-SE" sz="2000" dirty="0" smtClean="0"/>
              <a:t>I samarbete med Energiföretagen Sverige</a:t>
            </a:r>
            <a:endParaRPr lang="sv-SE" sz="20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8958" y="1080398"/>
            <a:ext cx="3466022" cy="4901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098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6194829" cy="4258203"/>
          </a:xfrm>
        </p:spPr>
        <p:txBody>
          <a:bodyPr/>
          <a:lstStyle/>
          <a:p>
            <a:r>
              <a:rPr lang="sv-SE" sz="2000" dirty="0" smtClean="0"/>
              <a:t>Kartläggning av </a:t>
            </a:r>
            <a:r>
              <a:rPr lang="sv-SE" sz="2000" b="1" dirty="0"/>
              <a:t>vilka data</a:t>
            </a:r>
            <a:r>
              <a:rPr lang="sv-SE" sz="2000" dirty="0"/>
              <a:t> som rapporteras, </a:t>
            </a:r>
            <a:r>
              <a:rPr lang="sv-SE" sz="2000" b="1" dirty="0"/>
              <a:t>hur</a:t>
            </a:r>
            <a:r>
              <a:rPr lang="sv-SE" sz="2000" dirty="0"/>
              <a:t> de rapporteras och i </a:t>
            </a:r>
            <a:r>
              <a:rPr lang="sv-SE" sz="2000" b="1" dirty="0"/>
              <a:t>vilket format</a:t>
            </a:r>
            <a:r>
              <a:rPr lang="sv-SE" sz="2000" dirty="0"/>
              <a:t>,</a:t>
            </a:r>
          </a:p>
          <a:p>
            <a:r>
              <a:rPr lang="sv-SE" sz="2000" dirty="0"/>
              <a:t>för att identifiera förbättringsförslag.</a:t>
            </a:r>
          </a:p>
          <a:p>
            <a:endParaRPr lang="sv-SE" sz="2000" dirty="0"/>
          </a:p>
          <a:p>
            <a:r>
              <a:rPr lang="sv-SE" sz="2000" dirty="0"/>
              <a:t>Analysen kan fungera som underlag för att:</a:t>
            </a:r>
          </a:p>
          <a:p>
            <a:pPr marL="285750" indent="-285750">
              <a:buFont typeface="Arial" charset="0"/>
              <a:buChar char="•"/>
            </a:pPr>
            <a:r>
              <a:rPr lang="sv-SE" sz="2000" dirty="0"/>
              <a:t>Minska företagens rapporteringsbörda</a:t>
            </a:r>
          </a:p>
          <a:p>
            <a:pPr marL="285750" indent="-285750">
              <a:buFont typeface="Arial" charset="0"/>
              <a:buChar char="•"/>
            </a:pPr>
            <a:r>
              <a:rPr lang="sv-SE" sz="2000" dirty="0"/>
              <a:t>Bidra till ökad förståelse av data så att data används på rätt sätt</a:t>
            </a:r>
          </a:p>
          <a:p>
            <a:pPr marL="285750" indent="-285750">
              <a:buFont typeface="Arial" charset="0"/>
              <a:buChar char="•"/>
            </a:pPr>
            <a:r>
              <a:rPr lang="sv-SE" sz="2000" dirty="0"/>
              <a:t>Bidra till ökad användning av data</a:t>
            </a:r>
          </a:p>
          <a:p>
            <a:endParaRPr lang="sv-SE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271368"/>
              </p:ext>
            </p:extLst>
          </p:nvPr>
        </p:nvGraphicFramePr>
        <p:xfrm>
          <a:off x="7239002" y="2324748"/>
          <a:ext cx="5469610" cy="219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ruta 5"/>
          <p:cNvSpPr txBox="1"/>
          <p:nvPr/>
        </p:nvSpPr>
        <p:spPr>
          <a:xfrm>
            <a:off x="8210833" y="1821820"/>
            <a:ext cx="35365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b="1" dirty="0" smtClean="0">
                <a:solidFill>
                  <a:schemeClr val="bg1"/>
                </a:solidFill>
              </a:rPr>
              <a:t>Energibranschens rapportering</a:t>
            </a:r>
            <a:endParaRPr lang="sv-SE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29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sv-SE" sz="2000" dirty="0" smtClean="0"/>
              <a:t>646 parametrar efterfrågas för branschen som helhet</a:t>
            </a:r>
          </a:p>
          <a:p>
            <a:pPr marL="285750" indent="-285750">
              <a:buFont typeface="Arial" charset="0"/>
              <a:buChar char="•"/>
            </a:pPr>
            <a:r>
              <a:rPr lang="sv-SE" sz="2000" dirty="0" smtClean="0"/>
              <a:t>Vissa parametrar efterfrågas av flera rapporteringar</a:t>
            </a:r>
          </a:p>
          <a:p>
            <a:pPr marL="742950" lvl="1" indent="-285750">
              <a:buFont typeface="Arial" charset="0"/>
              <a:buChar char="•"/>
            </a:pPr>
            <a:r>
              <a:rPr lang="sv-SE" sz="2000" dirty="0" smtClean="0"/>
              <a:t>Ofta ska dock parametern rapporteras i olika format till olika rapporteringar</a:t>
            </a:r>
          </a:p>
          <a:p>
            <a:pPr marL="285750" indent="-285750">
              <a:buFont typeface="Arial" charset="0"/>
              <a:buChar char="•"/>
            </a:pPr>
            <a:r>
              <a:rPr lang="sv-SE" sz="2000" dirty="0" smtClean="0"/>
              <a:t>Även vissa administrativa uppgifter förekommer i flera rapporteringar</a:t>
            </a:r>
            <a:endParaRPr lang="sv-SE" sz="2000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382" y="4584947"/>
            <a:ext cx="6329551" cy="181843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898" y="1754354"/>
            <a:ext cx="2727035" cy="283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4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0415299" cy="4258203"/>
          </a:xfrm>
        </p:spPr>
        <p:txBody>
          <a:bodyPr>
            <a:normAutofit lnSpcReduction="10000"/>
          </a:bodyPr>
          <a:lstStyle/>
          <a:p>
            <a:pPr lvl="0"/>
            <a:r>
              <a:rPr lang="sv-SE" sz="2200" dirty="0"/>
              <a:t>Företagen och anläggningarna rapporterar en stor mängd parametrar. Parametrarna efterfrågas i många olika format och ska rapporteras till många olika inrapporteringsportaler och formulär.</a:t>
            </a:r>
          </a:p>
          <a:p>
            <a:pPr lvl="0"/>
            <a:r>
              <a:rPr lang="sv-SE" sz="2200" dirty="0"/>
              <a:t>För att uppnå ett effektivare dataflöde är det viktigt att det förs en dialog mellan intressenter och myndigheter. Det behöver därför skapas ett forum för detta.</a:t>
            </a:r>
          </a:p>
          <a:p>
            <a:pPr lvl="0"/>
            <a:r>
              <a:rPr lang="sv-SE" sz="2200" dirty="0"/>
              <a:t>Syftet med rapporterade data bör tydliggöras för att vidare användning och bearbetning av data ska kunna ske på ett korrekt sätt.</a:t>
            </a:r>
          </a:p>
          <a:p>
            <a:pPr lvl="0"/>
            <a:r>
              <a:rPr lang="sv-SE" sz="2200" dirty="0"/>
              <a:t>Vid presentation av miljödata för allmänheten är det viktigt att hjälpa användaren att tolka data på rätt sätt. T.ex. kan en anläggnings utsläpp relateras till dess produktion. </a:t>
            </a:r>
          </a:p>
          <a:p>
            <a:pPr lvl="0"/>
            <a:r>
              <a:rPr lang="sv-SE" sz="2200" dirty="0"/>
              <a:t>Miljödata bör i största möjliga mån vara allmänt tillgänglig.</a:t>
            </a:r>
          </a:p>
          <a:p>
            <a:pPr lvl="0"/>
            <a:r>
              <a:rPr lang="sv-SE" sz="2200" dirty="0"/>
              <a:t>All rapportering bör ske i strukturerat, digitalt format så att informationen går att återanvända.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0291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Rapportinformation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9196099" cy="4258203"/>
          </a:xfrm>
        </p:spPr>
        <p:txBody>
          <a:bodyPr/>
          <a:lstStyle/>
          <a:p>
            <a:r>
              <a:rPr lang="sv-SE" dirty="0"/>
              <a:t>Rapporten finns för nedladdning (kostnadsfritt för Avfall Sveriges medlemmar) från </a:t>
            </a:r>
            <a:r>
              <a:rPr lang="sv-SE" dirty="0">
                <a:hlinkClick r:id="rId2"/>
              </a:rPr>
              <a:t>www.avfallsverige.se</a:t>
            </a:r>
            <a:endParaRPr lang="sv-SE" dirty="0"/>
          </a:p>
          <a:p>
            <a:endParaRPr lang="sv-SE" dirty="0"/>
          </a:p>
          <a:p>
            <a:r>
              <a:rPr lang="sv-SE" dirty="0"/>
              <a:t>Mer information om detta projekt kan du få från:</a:t>
            </a:r>
          </a:p>
          <a:p>
            <a:r>
              <a:rPr lang="sv-SE" dirty="0" smtClean="0"/>
              <a:t>Klas Svensson, </a:t>
            </a:r>
            <a:r>
              <a:rPr lang="sv-SE" dirty="0"/>
              <a:t>rådgivare för </a:t>
            </a:r>
            <a:r>
              <a:rPr lang="sv-SE" dirty="0" smtClean="0"/>
              <a:t>energiåtervinning</a:t>
            </a:r>
            <a:endParaRPr lang="sv-SE" dirty="0"/>
          </a:p>
          <a:p>
            <a:r>
              <a:rPr lang="sv-SE" dirty="0"/>
              <a:t>Tel.040-35 66 </a:t>
            </a:r>
            <a:r>
              <a:rPr lang="sv-SE" dirty="0" smtClean="0"/>
              <a:t>16, </a:t>
            </a:r>
            <a:r>
              <a:rPr lang="sv-SE" dirty="0"/>
              <a:t>e-post: </a:t>
            </a:r>
            <a:r>
              <a:rPr lang="sv-SE" dirty="0" smtClean="0">
                <a:hlinkClick r:id="rId3"/>
              </a:rPr>
              <a:t>klas.svensson@avfallsverige.se</a:t>
            </a:r>
            <a:endParaRPr lang="sv-SE" dirty="0"/>
          </a:p>
          <a:p>
            <a:endParaRPr lang="sv-SE" dirty="0"/>
          </a:p>
          <a:p>
            <a:r>
              <a:rPr lang="sv-SE" dirty="0"/>
              <a:t>Läs mer om </a:t>
            </a:r>
            <a:r>
              <a:rPr lang="sv-SE" dirty="0" smtClean="0"/>
              <a:t>energiåtervinning:</a:t>
            </a:r>
          </a:p>
          <a:p>
            <a:r>
              <a:rPr lang="sv-SE" dirty="0" smtClean="0"/>
              <a:t>2018:28 Hur </a:t>
            </a:r>
            <a:r>
              <a:rPr lang="sv-SE" dirty="0"/>
              <a:t>når vi en fossilfri avfallsförbränning? – En </a:t>
            </a:r>
            <a:r>
              <a:rPr lang="sv-SE" dirty="0" smtClean="0"/>
              <a:t>scenarioanalys</a:t>
            </a:r>
          </a:p>
          <a:p>
            <a:r>
              <a:rPr lang="sv-SE" dirty="0" smtClean="0"/>
              <a:t>2018:22 Förekomstformer </a:t>
            </a:r>
            <a:r>
              <a:rPr lang="sv-SE" dirty="0"/>
              <a:t>av bly, koppar och zink i askor från avfallsförbränningsanläggningar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1777371"/>
      </p:ext>
    </p:extLst>
  </p:cSld>
  <p:clrMapOvr>
    <a:masterClrMapping/>
  </p:clrMapOvr>
</p:sld>
</file>

<file path=ppt/theme/theme1.xml><?xml version="1.0" encoding="utf-8"?>
<a:theme xmlns:a="http://schemas.openxmlformats.org/drawingml/2006/main" name="Rapport-ppt_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vfallSverige" id="{1C63E865-F61C-484E-8E98-B73CB32795AC}" vid="{5534D309-B542-D242-A697-A898A1443A6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Rapport-ppt_mall.potx</Template>
  <TotalTime>2954</TotalTime>
  <Words>344</Words>
  <Application>Microsoft Macintosh PowerPoint</Application>
  <PresentationFormat>Bredbild</PresentationFormat>
  <Paragraphs>54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Calibri</vt:lpstr>
      <vt:lpstr>Georgia</vt:lpstr>
      <vt:lpstr>Arial</vt:lpstr>
      <vt:lpstr>Rapport-ppt_mall</vt:lpstr>
      <vt:lpstr>Nulägesanalys av energibranschens  flöde av miljödata</vt:lpstr>
      <vt:lpstr>PowerPoint-presentation</vt:lpstr>
      <vt:lpstr>PowerPoint-presentation</vt:lpstr>
      <vt:lpstr>PowerPoint-presentation</vt:lpstr>
      <vt:lpstr>PowerPoint-presentation</vt:lpstr>
      <vt:lpstr>Rapportinformation</vt:lpstr>
    </vt:vector>
  </TitlesOfParts>
  <Company>Avfall Sverige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 Nilzén</dc:creator>
  <cp:lastModifiedBy>Jessica Christiansen</cp:lastModifiedBy>
  <cp:revision>21</cp:revision>
  <dcterms:created xsi:type="dcterms:W3CDTF">2019-01-08T09:30:34Z</dcterms:created>
  <dcterms:modified xsi:type="dcterms:W3CDTF">2019-03-26T08:23:26Z</dcterms:modified>
</cp:coreProperties>
</file>