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sldIdLst>
    <p:sldId id="288" r:id="rId5"/>
    <p:sldId id="272" r:id="rId6"/>
    <p:sldId id="284" r:id="rId7"/>
    <p:sldId id="273" r:id="rId8"/>
    <p:sldId id="277" r:id="rId9"/>
    <p:sldId id="285" r:id="rId10"/>
    <p:sldId id="286" r:id="rId11"/>
    <p:sldId id="28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1E6589-A183-3EB7-0BAE-FF687B383E80}" name="Yevgeniya Arushanyan" initials="YA" userId="S::yevgeniya.arushanyan@ramboll.se::57ddd114-c0d8-4644-b64d-47d1c9a54e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6B69"/>
    <a:srgbClr val="487574"/>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p:restoredTop sz="96197"/>
  </p:normalViewPr>
  <p:slideViewPr>
    <p:cSldViewPr snapToGrid="0" snapToObjects="1">
      <p:cViewPr varScale="1">
        <p:scale>
          <a:sx n="119" d="100"/>
          <a:sy n="119" d="100"/>
        </p:scale>
        <p:origin x="81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2024-12-18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286000"/>
            <a:ext cx="5980771" cy="1865861"/>
          </a:xfrm>
        </p:spPr>
        <p:txBody>
          <a:bodyPr anchor="b">
            <a:noAutofit/>
          </a:bodyPr>
          <a:lstStyle>
            <a:lvl1pPr algn="r">
              <a:defRPr sz="4000">
                <a:solidFill>
                  <a:srgbClr val="006766"/>
                </a:solidFill>
              </a:defRPr>
            </a:lvl1pPr>
          </a:lstStyle>
          <a:p>
            <a:r>
              <a:rPr lang="sv-SE" dirty="0"/>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321801"/>
            <a:ext cx="598077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6095999" y="4856866"/>
            <a:ext cx="5980771" cy="365125"/>
          </a:xfrm>
        </p:spPr>
        <p:txBody>
          <a:bodyPr>
            <a:noAutofit/>
          </a:bodyPr>
          <a:lstStyle>
            <a:lvl1pPr marL="0" indent="0" algn="r">
              <a:buNone/>
              <a:defRPr sz="2400">
                <a:solidFill>
                  <a:srgbClr val="006766"/>
                </a:solidFill>
              </a:defRPr>
            </a:lvl1pPr>
          </a:lstStyle>
          <a:p>
            <a:pPr lvl="0"/>
            <a:r>
              <a:rPr lang="sv-SE" dirty="0"/>
              <a:t>Datum</a:t>
            </a:r>
          </a:p>
        </p:txBody>
      </p:sp>
    </p:spTree>
    <p:extLst>
      <p:ext uri="{BB962C8B-B14F-4D97-AF65-F5344CB8AC3E}">
        <p14:creationId xmlns:p14="http://schemas.microsoft.com/office/powerpoint/2010/main" val="398741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ige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lvl1pPr>
            <a:lvl2pPr>
              <a:defRPr sz="2000"/>
            </a:lvl2pPr>
            <a:lvl3pPr>
              <a:defRPr sz="16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213908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å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chemeClr val="tx2"/>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400">
                <a:solidFill>
                  <a:srgbClr val="0F6B69"/>
                </a:solidFill>
              </a:defRPr>
            </a:lvl2pPr>
            <a:lvl3pPr>
              <a:defRPr sz="2400">
                <a:solidFill>
                  <a:srgbClr val="0F6B69"/>
                </a:solidFill>
              </a:defRPr>
            </a:lvl3pPr>
            <a:lvl4pPr>
              <a:defRPr sz="2400">
                <a:solidFill>
                  <a:srgbClr val="0F6B69"/>
                </a:solidFill>
              </a:defRPr>
            </a:lvl4pPr>
            <a:lvl5pPr>
              <a:defRPr sz="2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44250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å text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400">
                <a:solidFill>
                  <a:srgbClr val="0F6B69"/>
                </a:solidFill>
              </a:defRPr>
            </a:lvl2pPr>
            <a:lvl3pPr>
              <a:defRPr sz="2400">
                <a:solidFill>
                  <a:srgbClr val="0F6B69"/>
                </a:solidFill>
              </a:defRPr>
            </a:lvl3pPr>
            <a:lvl4pPr>
              <a:defRPr sz="2400">
                <a:solidFill>
                  <a:srgbClr val="0F6B69"/>
                </a:solidFill>
              </a:defRPr>
            </a:lvl4pPr>
            <a:lvl5pPr>
              <a:defRPr sz="2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597009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5103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1398896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003345"/>
            <a:ext cx="5980771" cy="1865861"/>
          </a:xfrm>
        </p:spPr>
        <p:txBody>
          <a:bodyPr anchor="b">
            <a:noAutofit/>
          </a:bodyPr>
          <a:lstStyle>
            <a:lvl1pPr algn="r">
              <a:defRPr sz="3200">
                <a:solidFill>
                  <a:srgbClr val="006766"/>
                </a:solidFill>
              </a:defRPr>
            </a:lvl1pPr>
          </a:lstStyle>
          <a:p>
            <a:r>
              <a:rPr lang="sv-SE" dirty="0"/>
              <a:t>TITLE OF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039146"/>
            <a:ext cx="5980771" cy="365125"/>
          </a:xfrm>
        </p:spPr>
        <p:txBody>
          <a:bodyPr>
            <a:normAutofit/>
          </a:bodyPr>
          <a:lstStyle>
            <a:lvl1pPr marL="0" indent="0" algn="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a:t>
            </a:r>
            <a:r>
              <a:rPr lang="sv-SE" dirty="0" err="1"/>
              <a:t>Nameworth</a:t>
            </a:r>
            <a:endParaRPr lang="sv-SE" dirty="0"/>
          </a:p>
        </p:txBody>
      </p:sp>
      <p:sp>
        <p:nvSpPr>
          <p:cNvPr id="5" name="Platshållare för datum 3">
            <a:extLst>
              <a:ext uri="{FF2B5EF4-FFF2-40B4-BE49-F238E27FC236}">
                <a16:creationId xmlns:a16="http://schemas.microsoft.com/office/drawing/2014/main" id="{D74099FE-86F5-FADB-BF8D-1E512CBFF8C1}"/>
              </a:ext>
            </a:extLst>
          </p:cNvPr>
          <p:cNvSpPr>
            <a:spLocks noGrp="1"/>
          </p:cNvSpPr>
          <p:nvPr>
            <p:ph type="dt" sz="half" idx="10"/>
          </p:nvPr>
        </p:nvSpPr>
        <p:spPr>
          <a:xfrm>
            <a:off x="6095999" y="5704538"/>
            <a:ext cx="5980771" cy="365125"/>
          </a:xfrm>
          <a:prstGeom prst="rect">
            <a:avLst/>
          </a:prstGeom>
        </p:spPr>
        <p:txBody>
          <a:bodyPr/>
          <a:lstStyle>
            <a:lvl1pPr algn="r">
              <a:defRPr sz="1600">
                <a:solidFill>
                  <a:srgbClr val="006766"/>
                </a:solidFill>
              </a:defRPr>
            </a:lvl1pPr>
          </a:lstStyle>
          <a:p>
            <a:fld id="{70FFE6F2-7FCD-DC46-A11F-774055623A4E}" type="datetime4">
              <a:rPr lang="sv-SE" smtClean="0"/>
              <a:pPr/>
              <a:t>18 december 2024</a:t>
            </a:fld>
            <a:endParaRPr lang="sv-SE" dirty="0"/>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770645"/>
            <a:ext cx="3575642" cy="734284"/>
          </a:xfrm>
          <a:prstGeom prst="rect">
            <a:avLst/>
          </a:prstGeom>
        </p:spPr>
      </p:pic>
    </p:spTree>
    <p:extLst>
      <p:ext uri="{BB962C8B-B14F-4D97-AF65-F5344CB8AC3E}">
        <p14:creationId xmlns:p14="http://schemas.microsoft.com/office/powerpoint/2010/main" val="22246916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till vänst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flipH="1">
            <a:off x="34656" y="0"/>
            <a:ext cx="7534543"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1798732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EA2BF088-528F-E2AF-9E97-B19DF8CD7291}"/>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4" name="textruta 3">
            <a:extLst>
              <a:ext uri="{FF2B5EF4-FFF2-40B4-BE49-F238E27FC236}">
                <a16:creationId xmlns:a16="http://schemas.microsoft.com/office/drawing/2014/main" id="{5ABE3EF2-AB19-447A-B08B-251A67F28DF4}"/>
              </a:ext>
            </a:extLst>
          </p:cNvPr>
          <p:cNvSpPr txBox="1"/>
          <p:nvPr userDrawn="1"/>
        </p:nvSpPr>
        <p:spPr>
          <a:xfrm rot="5400000">
            <a:off x="10503416" y="3632228"/>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5" name="textruta 4">
            <a:extLst>
              <a:ext uri="{FF2B5EF4-FFF2-40B4-BE49-F238E27FC236}">
                <a16:creationId xmlns:a16="http://schemas.microsoft.com/office/drawing/2014/main" id="{3C51C6E5-D182-6F84-0B02-EFB61D892CB0}"/>
              </a:ext>
            </a:extLst>
          </p:cNvPr>
          <p:cNvSpPr txBox="1"/>
          <p:nvPr userDrawn="1"/>
        </p:nvSpPr>
        <p:spPr>
          <a:xfrm rot="16200000">
            <a:off x="-2057916" y="2831039"/>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6" name="textruta 5">
            <a:extLst>
              <a:ext uri="{FF2B5EF4-FFF2-40B4-BE49-F238E27FC236}">
                <a16:creationId xmlns:a16="http://schemas.microsoft.com/office/drawing/2014/main" id="{8B14622D-3438-FA13-78EF-249BF0F37762}"/>
              </a:ext>
            </a:extLst>
          </p:cNvPr>
          <p:cNvSpPr txBox="1"/>
          <p:nvPr userDrawn="1"/>
        </p:nvSpPr>
        <p:spPr>
          <a:xfrm>
            <a:off x="801551" y="686489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Tree>
    <p:extLst>
      <p:ext uri="{BB962C8B-B14F-4D97-AF65-F5344CB8AC3E}">
        <p14:creationId xmlns:p14="http://schemas.microsoft.com/office/powerpoint/2010/main" val="263965274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Platshållare för rubrik 1">
            <a:extLst>
              <a:ext uri="{FF2B5EF4-FFF2-40B4-BE49-F238E27FC236}">
                <a16:creationId xmlns:a16="http://schemas.microsoft.com/office/drawing/2014/main" id="{238F0E7C-DCCB-E014-7CC4-F2DD74E57CD6}"/>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ctr">
            <a:normAutofit/>
          </a:bodyPr>
          <a:lstStyle>
            <a:lvl1pPr>
              <a:defRPr sz="4000">
                <a:solidFill>
                  <a:srgbClr val="416D70"/>
                </a:solidFill>
              </a:defRPr>
            </a:lvl1pPr>
          </a:lstStyle>
          <a:p>
            <a:r>
              <a:rPr lang="sv-SE" dirty="0"/>
              <a:t>Klicka här för att ändra rubrik</a:t>
            </a:r>
          </a:p>
        </p:txBody>
      </p:sp>
    </p:spTree>
    <p:extLst>
      <p:ext uri="{BB962C8B-B14F-4D97-AF65-F5344CB8AC3E}">
        <p14:creationId xmlns:p14="http://schemas.microsoft.com/office/powerpoint/2010/main" val="22191579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352825904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Platshållare för bild 9">
            <a:extLst>
              <a:ext uri="{FF2B5EF4-FFF2-40B4-BE49-F238E27FC236}">
                <a16:creationId xmlns:a16="http://schemas.microsoft.com/office/drawing/2014/main" id="{B208098D-9026-51FB-D81B-2E43E1799CC3}"/>
              </a:ext>
            </a:extLst>
          </p:cNvPr>
          <p:cNvSpPr>
            <a:spLocks noGrp="1"/>
          </p:cNvSpPr>
          <p:nvPr>
            <p:ph type="pic" sz="quarter" idx="11" hasCustomPrompt="1"/>
          </p:nvPr>
        </p:nvSpPr>
        <p:spPr>
          <a:xfrm>
            <a:off x="3052803" y="2606273"/>
            <a:ext cx="2651527" cy="2651528"/>
          </a:xfrm>
        </p:spPr>
        <p:txBody>
          <a:bodyPr anchor="ctr"/>
          <a:lstStyle>
            <a:lvl1pPr marL="0" indent="0" algn="ctr">
              <a:buNone/>
              <a:defRPr>
                <a:solidFill>
                  <a:schemeClr val="accent2">
                    <a:lumMod val="60000"/>
                    <a:lumOff val="40000"/>
                  </a:schemeClr>
                </a:solidFill>
                <a:latin typeface="Arial" panose="020B0604020202020204" pitchFamily="34" charset="0"/>
                <a:cs typeface="Arial" panose="020B0604020202020204" pitchFamily="34" charset="0"/>
              </a:defRPr>
            </a:lvl1pPr>
          </a:lstStyle>
          <a:p>
            <a:r>
              <a:rPr lang="sv-SE" dirty="0"/>
              <a:t>PLATS FÖR QR-KOD TILL RAPPORTEN</a:t>
            </a:r>
          </a:p>
        </p:txBody>
      </p:sp>
    </p:spTree>
    <p:extLst>
      <p:ext uri="{BB962C8B-B14F-4D97-AF65-F5344CB8AC3E}">
        <p14:creationId xmlns:p14="http://schemas.microsoft.com/office/powerpoint/2010/main" val="31590073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059057" y="-461665"/>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9BB89D6E-7A4D-3F9C-3608-0522041549D4}"/>
              </a:ext>
            </a:extLst>
          </p:cNvPr>
          <p:cNvSpPr txBox="1"/>
          <p:nvPr userDrawn="1"/>
        </p:nvSpPr>
        <p:spPr>
          <a:xfrm rot="5400000">
            <a:off x="9663864" y="2971731"/>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92D383B8-B3DB-7A0E-7F36-6A725FF5902A}"/>
              </a:ext>
            </a:extLst>
          </p:cNvPr>
          <p:cNvSpPr txBox="1"/>
          <p:nvPr userDrawn="1"/>
        </p:nvSpPr>
        <p:spPr>
          <a:xfrm>
            <a:off x="4509478" y="6858000"/>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96913279-1974-1507-AD2A-68E3578782DF}"/>
              </a:ext>
            </a:extLst>
          </p:cNvPr>
          <p:cNvSpPr txBox="1"/>
          <p:nvPr userDrawn="1"/>
        </p:nvSpPr>
        <p:spPr>
          <a:xfrm rot="16200000">
            <a:off x="-2510064" y="2510064"/>
            <a:ext cx="50201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10000"/>
                  </a:schemeClr>
                </a:solidFill>
                <a:latin typeface="Arial" panose="020B0604020202020204" pitchFamily="34" charset="0"/>
                <a:cs typeface="Arial" panose="020B0604020202020204" pitchFamily="34" charset="0"/>
              </a:rPr>
              <a:t>GUIDE GUIDE GUIDE GUIDE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077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till höger med anvisning, samfinansier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9E7AABA9-F143-6EEF-EDB7-E4BD310C78B5}"/>
              </a:ext>
            </a:extLst>
          </p:cNvPr>
          <p:cNvSpPr>
            <a:spLocks noGrp="1"/>
          </p:cNvSpPr>
          <p:nvPr>
            <p:ph type="pic" sz="quarter" idx="10" hasCustomPrompt="1"/>
          </p:nvPr>
        </p:nvSpPr>
        <p:spPr>
          <a:xfrm>
            <a:off x="8928100" y="8001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5" name="Platshållare för bild 3">
            <a:extLst>
              <a:ext uri="{FF2B5EF4-FFF2-40B4-BE49-F238E27FC236}">
                <a16:creationId xmlns:a16="http://schemas.microsoft.com/office/drawing/2014/main" id="{25F9AD34-92DE-06BC-A99E-DF8BFF0CC12E}"/>
              </a:ext>
            </a:extLst>
          </p:cNvPr>
          <p:cNvSpPr>
            <a:spLocks noGrp="1"/>
          </p:cNvSpPr>
          <p:nvPr>
            <p:ph type="pic" sz="quarter" idx="11" hasCustomPrompt="1"/>
          </p:nvPr>
        </p:nvSpPr>
        <p:spPr>
          <a:xfrm>
            <a:off x="8928100" y="36703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7" name="textruta 6">
            <a:extLst>
              <a:ext uri="{FF2B5EF4-FFF2-40B4-BE49-F238E27FC236}">
                <a16:creationId xmlns:a16="http://schemas.microsoft.com/office/drawing/2014/main" id="{C7B17F9D-D650-1BA4-AAED-8A52F75592F7}"/>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2" name="textruta 1">
            <a:extLst>
              <a:ext uri="{FF2B5EF4-FFF2-40B4-BE49-F238E27FC236}">
                <a16:creationId xmlns:a16="http://schemas.microsoft.com/office/drawing/2014/main" id="{35EEF13C-A2E8-FF03-DC28-2C2C60AFACE2}"/>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textruta 5">
            <a:extLst>
              <a:ext uri="{FF2B5EF4-FFF2-40B4-BE49-F238E27FC236}">
                <a16:creationId xmlns:a16="http://schemas.microsoft.com/office/drawing/2014/main" id="{617B2353-C162-E222-5386-36C1E7712BC3}"/>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E5DB9C15-3DB3-7300-E1EA-3001EA3CF98D}"/>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13314106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3346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712" r:id="rId4"/>
    <p:sldLayoutId id="2147483720" r:id="rId5"/>
    <p:sldLayoutId id="2147483715" r:id="rId6"/>
    <p:sldLayoutId id="2147483719" r:id="rId7"/>
    <p:sldLayoutId id="2147483718" r:id="rId8"/>
    <p:sldLayoutId id="2147483713" r:id="rId9"/>
    <p:sldLayoutId id="2147483714" r:id="rId10"/>
    <p:sldLayoutId id="2147483717" r:id="rId11"/>
    <p:sldLayoutId id="2147483716" r:id="rId12"/>
    <p:sldLayoutId id="2147483708" r:id="rId13"/>
  </p:sldLayoutIdLst>
  <p:transition spd="slow">
    <p:push dir="u"/>
  </p:transition>
  <p:txStyles>
    <p:title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Systemtypsnitt normalt"/>
        <a:buChar char="-"/>
        <a:defRPr sz="24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avfallsverige.se/rapporter-utveckling/rapporter/" TargetMode="External"/><Relationship Id="rId2" Type="http://schemas.openxmlformats.org/officeDocument/2006/relationships/hyperlink" Target="mailto:rad.givarsson@avfallsverige.se"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67E3E7F-ACF1-55B8-1762-ED7E9463E604}"/>
              </a:ext>
            </a:extLst>
          </p:cNvPr>
          <p:cNvSpPr/>
          <p:nvPr/>
        </p:nvSpPr>
        <p:spPr>
          <a:xfrm>
            <a:off x="4896478" y="-8717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DAF8DBB-0CCE-6F9C-C08C-4B74609EF199}"/>
              </a:ext>
            </a:extLst>
          </p:cNvPr>
          <p:cNvSpPr>
            <a:spLocks noGrp="1"/>
          </p:cNvSpPr>
          <p:nvPr>
            <p:ph type="ctrTitle"/>
          </p:nvPr>
        </p:nvSpPr>
        <p:spPr>
          <a:xfrm>
            <a:off x="5676900" y="2496069"/>
            <a:ext cx="6399871" cy="1865861"/>
          </a:xfrm>
        </p:spPr>
        <p:txBody>
          <a:bodyPr/>
          <a:lstStyle/>
          <a:p>
            <a:r>
              <a:rPr lang="sv-SE" sz="4000" dirty="0">
                <a:solidFill>
                  <a:srgbClr val="0F6B69"/>
                </a:solidFill>
              </a:rPr>
              <a:t>I mål med matavfallet</a:t>
            </a:r>
            <a:endParaRPr lang="sv-SE" sz="4000" dirty="0"/>
          </a:p>
        </p:txBody>
      </p:sp>
      <p:sp>
        <p:nvSpPr>
          <p:cNvPr id="4" name="Platshållare för text 3">
            <a:extLst>
              <a:ext uri="{FF2B5EF4-FFF2-40B4-BE49-F238E27FC236}">
                <a16:creationId xmlns:a16="http://schemas.microsoft.com/office/drawing/2014/main" id="{210785B9-FF2F-1FDA-5D49-0E25ADF16765}"/>
              </a:ext>
            </a:extLst>
          </p:cNvPr>
          <p:cNvSpPr>
            <a:spLocks noGrp="1"/>
          </p:cNvSpPr>
          <p:nvPr>
            <p:ph type="body" sz="quarter" idx="10"/>
          </p:nvPr>
        </p:nvSpPr>
        <p:spPr>
          <a:xfrm>
            <a:off x="6095999" y="4779107"/>
            <a:ext cx="5980771" cy="365125"/>
          </a:xfrm>
        </p:spPr>
        <p:txBody>
          <a:bodyPr>
            <a:normAutofit fontScale="92500" lnSpcReduction="10000"/>
          </a:bodyPr>
          <a:lstStyle/>
          <a:p>
            <a:r>
              <a:rPr lang="sv-SE" dirty="0">
                <a:solidFill>
                  <a:srgbClr val="0F6B69"/>
                </a:solidFill>
              </a:rPr>
              <a:t>December</a:t>
            </a:r>
            <a:r>
              <a:rPr lang="sv-SE" sz="2400" dirty="0">
                <a:solidFill>
                  <a:srgbClr val="0F6B69"/>
                </a:solidFill>
              </a:rPr>
              <a:t> 2024</a:t>
            </a:r>
          </a:p>
        </p:txBody>
      </p:sp>
      <p:sp>
        <p:nvSpPr>
          <p:cNvPr id="5" name="Underrubrik 1">
            <a:extLst>
              <a:ext uri="{FF2B5EF4-FFF2-40B4-BE49-F238E27FC236}">
                <a16:creationId xmlns:a16="http://schemas.microsoft.com/office/drawing/2014/main" id="{76657F26-6EC7-7E81-CA82-E0EDB3AE5B09}"/>
              </a:ext>
            </a:extLst>
          </p:cNvPr>
          <p:cNvSpPr txBox="1">
            <a:spLocks noGrp="1"/>
          </p:cNvSpPr>
          <p:nvPr>
            <p:ph type="subTitle" idx="1"/>
          </p:nvPr>
        </p:nvSpPr>
        <p:spPr>
          <a:xfrm>
            <a:off x="6095999" y="4387956"/>
            <a:ext cx="5980771" cy="36512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sv-SE" sz="2400" dirty="0">
                <a:solidFill>
                  <a:srgbClr val="0F6B69"/>
                </a:solidFill>
              </a:rPr>
              <a:t>Rapportnummer 2024:16</a:t>
            </a:r>
          </a:p>
        </p:txBody>
      </p:sp>
    </p:spTree>
    <p:extLst>
      <p:ext uri="{BB962C8B-B14F-4D97-AF65-F5344CB8AC3E}">
        <p14:creationId xmlns:p14="http://schemas.microsoft.com/office/powerpoint/2010/main" val="35183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8551" y="-1219368"/>
            <a:ext cx="9254897" cy="9295973"/>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3105435" y="493625"/>
            <a:ext cx="5981125" cy="1323439"/>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Avfall Sveriges</a:t>
            </a:r>
            <a:br>
              <a:rPr lang="sv-SE" sz="4000" b="1" dirty="0">
                <a:solidFill>
                  <a:srgbClr val="0F6B69"/>
                </a:solidFill>
                <a:latin typeface="Georgia" panose="02040502050405020303" pitchFamily="18" charset="0"/>
              </a:rPr>
            </a:br>
            <a:r>
              <a:rPr lang="sv-SE" sz="4000" b="1" dirty="0">
                <a:solidFill>
                  <a:srgbClr val="0F6B69"/>
                </a:solidFill>
                <a:latin typeface="Georgia" panose="02040502050405020303" pitchFamily="18" charset="0"/>
              </a:rPr>
              <a:t>utvecklingssatsningar</a:t>
            </a:r>
            <a:endParaRPr lang="sv-SE" sz="48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2591937" y="1817064"/>
            <a:ext cx="7008123" cy="501675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000" dirty="0">
                <a:solidFill>
                  <a:srgbClr val="0F6B69"/>
                </a:solidFill>
              </a:rPr>
              <a:t>Syftet med Avfall Sveriges utvecklingssatsning är att genom </a:t>
            </a:r>
            <a:r>
              <a:rPr lang="sv-SE" sz="2000" b="1" dirty="0">
                <a:solidFill>
                  <a:srgbClr val="0F6B69"/>
                </a:solidFill>
              </a:rPr>
              <a:t>samordnade</a:t>
            </a:r>
            <a:r>
              <a:rPr lang="sv-SE" sz="2000" dirty="0">
                <a:solidFill>
                  <a:srgbClr val="0F6B69"/>
                </a:solidFill>
              </a:rPr>
              <a:t> insatser </a:t>
            </a:r>
            <a:r>
              <a:rPr lang="sv-SE" sz="2000" b="1" dirty="0">
                <a:solidFill>
                  <a:srgbClr val="0F6B69"/>
                </a:solidFill>
              </a:rPr>
              <a:t>främja</a:t>
            </a:r>
            <a:r>
              <a:rPr lang="sv-SE" sz="2000" dirty="0">
                <a:solidFill>
                  <a:srgbClr val="0F6B69"/>
                </a:solidFill>
              </a:rPr>
              <a:t> </a:t>
            </a:r>
            <a:r>
              <a:rPr lang="sv-SE" sz="2000" b="1" dirty="0">
                <a:solidFill>
                  <a:srgbClr val="0F6B69"/>
                </a:solidFill>
              </a:rPr>
              <a:t>medlemmarnas</a:t>
            </a:r>
            <a:r>
              <a:rPr lang="sv-SE" sz="2000" dirty="0">
                <a:solidFill>
                  <a:srgbClr val="0F6B69"/>
                </a:solidFill>
              </a:rPr>
              <a:t> </a:t>
            </a:r>
            <a:r>
              <a:rPr lang="sv-SE" sz="2000" i="1" dirty="0">
                <a:solidFill>
                  <a:srgbClr val="0F6B69"/>
                </a:solidFill>
              </a:rPr>
              <a:t>verksamhetsutveckling</a:t>
            </a:r>
            <a:r>
              <a:rPr lang="sv-SE" sz="2000" dirty="0">
                <a:solidFill>
                  <a:srgbClr val="0F6B69"/>
                </a:solidFill>
              </a:rPr>
              <a:t> för en </a:t>
            </a:r>
            <a:r>
              <a:rPr lang="sv-SE" sz="2000" b="1" dirty="0">
                <a:solidFill>
                  <a:srgbClr val="0F6B69"/>
                </a:solidFill>
              </a:rPr>
              <a:t>avfallshantering</a:t>
            </a:r>
            <a:r>
              <a:rPr lang="sv-SE" sz="2000" dirty="0">
                <a:solidFill>
                  <a:srgbClr val="0F6B69"/>
                </a:solidFill>
              </a:rPr>
              <a:t> som är miljöriktig och hållbar utifrån ett samhällsansvar. </a:t>
            </a:r>
            <a:br>
              <a:rPr lang="sv-SE" sz="2000" dirty="0">
                <a:solidFill>
                  <a:srgbClr val="0F6B69"/>
                </a:solidFill>
              </a:rPr>
            </a:br>
            <a:endParaRPr lang="sv-SE" sz="2000" dirty="0">
              <a:solidFill>
                <a:srgbClr val="0F6B69"/>
              </a:solidFill>
            </a:endParaRPr>
          </a:p>
          <a:p>
            <a:pPr algn="ctr"/>
            <a:r>
              <a:rPr lang="sv-SE" sz="2000" dirty="0">
                <a:solidFill>
                  <a:srgbClr val="0F6B69"/>
                </a:solidFill>
              </a:rPr>
              <a:t>Utvecklingssatsningens </a:t>
            </a:r>
            <a:r>
              <a:rPr lang="sv-SE" sz="2000" i="1" dirty="0">
                <a:solidFill>
                  <a:srgbClr val="0F6B69"/>
                </a:solidFill>
              </a:rPr>
              <a:t>inriktning</a:t>
            </a:r>
            <a:r>
              <a:rPr lang="sv-SE" sz="2000" dirty="0">
                <a:solidFill>
                  <a:srgbClr val="0F6B69"/>
                </a:solidFill>
              </a:rPr>
              <a:t> utgår från medlemmarnas behov, är starkt </a:t>
            </a:r>
            <a:r>
              <a:rPr lang="sv-SE" sz="2000" i="1" dirty="0">
                <a:solidFill>
                  <a:srgbClr val="0F6B69"/>
                </a:solidFill>
              </a:rPr>
              <a:t>medlemsförankrad</a:t>
            </a:r>
            <a:r>
              <a:rPr lang="sv-SE" sz="2000" dirty="0">
                <a:solidFill>
                  <a:srgbClr val="0F6B69"/>
                </a:solidFill>
              </a:rPr>
              <a:t>, framförallt genom arbetsgrupperna, och har sin grund i </a:t>
            </a:r>
            <a:r>
              <a:rPr lang="sv-SE" sz="2000" i="1" dirty="0">
                <a:solidFill>
                  <a:srgbClr val="0F6B69"/>
                </a:solidFill>
              </a:rPr>
              <a:t>Avfall Sveriges vision </a:t>
            </a:r>
            <a:r>
              <a:rPr lang="sv-SE" sz="2000" b="1" i="1" dirty="0">
                <a:solidFill>
                  <a:srgbClr val="0F6B69"/>
                </a:solidFill>
              </a:rPr>
              <a:t>”Det finns inget avfall”. </a:t>
            </a:r>
            <a:br>
              <a:rPr lang="sv-SE" sz="2000" b="1" i="1" dirty="0">
                <a:solidFill>
                  <a:srgbClr val="0F6B69"/>
                </a:solidFill>
              </a:rPr>
            </a:br>
            <a:endParaRPr lang="sv-SE" sz="2000" b="1" i="1" dirty="0">
              <a:solidFill>
                <a:srgbClr val="0F6B69"/>
              </a:solidFill>
            </a:endParaRPr>
          </a:p>
          <a:p>
            <a:pPr algn="ctr"/>
            <a:r>
              <a:rPr lang="sv-SE" sz="2000" b="1" dirty="0">
                <a:solidFill>
                  <a:srgbClr val="0F6B69"/>
                </a:solidFill>
              </a:rPr>
              <a:t>Särskilda satsningar</a:t>
            </a:r>
          </a:p>
          <a:p>
            <a:pPr algn="ctr"/>
            <a:r>
              <a:rPr lang="sv-SE" sz="2000" dirty="0">
                <a:solidFill>
                  <a:srgbClr val="0F6B69"/>
                </a:solidFill>
              </a:rPr>
              <a:t>Arbetsgrupperna för energiåtervinning, biologisk återvinning och avfallsanläggningar har </a:t>
            </a:r>
            <a:r>
              <a:rPr lang="sv-SE" sz="2000" i="1" dirty="0">
                <a:solidFill>
                  <a:srgbClr val="0F6B69"/>
                </a:solidFill>
              </a:rPr>
              <a:t>egna utvecklingssatsningar</a:t>
            </a:r>
            <a:r>
              <a:rPr lang="sv-SE" sz="2000" dirty="0">
                <a:solidFill>
                  <a:srgbClr val="0F6B69"/>
                </a:solidFill>
              </a:rPr>
              <a:t> som de själva bekostar och beslutar om.  </a:t>
            </a:r>
          </a:p>
          <a:p>
            <a:pPr algn="ctr"/>
            <a:endParaRPr lang="sv-SE" sz="2000" b="1" i="1" dirty="0">
              <a:solidFill>
                <a:srgbClr val="0F6B69"/>
              </a:solidFill>
            </a:endParaRP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52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2023766" y="-1829937"/>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516654" y="1992917"/>
            <a:ext cx="7008123" cy="378565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i="1" dirty="0">
                <a:solidFill>
                  <a:srgbClr val="0F6B69"/>
                </a:solidFill>
              </a:rPr>
              <a:t>Sökande:</a:t>
            </a:r>
          </a:p>
          <a:p>
            <a:r>
              <a:rPr lang="sv-SE" sz="2000" dirty="0">
                <a:solidFill>
                  <a:srgbClr val="0F6B69"/>
                </a:solidFill>
              </a:rPr>
              <a:t>Verksamhetsgrupp Matavfallsinsamling</a:t>
            </a:r>
          </a:p>
          <a:p>
            <a:endParaRPr lang="sv-SE" sz="2000" dirty="0">
              <a:solidFill>
                <a:srgbClr val="0F6B69"/>
              </a:solidFill>
            </a:endParaRPr>
          </a:p>
          <a:p>
            <a:r>
              <a:rPr lang="sv-SE" sz="2000" b="1" i="1" dirty="0">
                <a:solidFill>
                  <a:srgbClr val="0F6B69"/>
                </a:solidFill>
              </a:rPr>
              <a:t>Genomförare:</a:t>
            </a:r>
          </a:p>
          <a:p>
            <a:r>
              <a:rPr lang="sv-SE" sz="2000" dirty="0">
                <a:solidFill>
                  <a:srgbClr val="0F6B69"/>
                </a:solidFill>
              </a:rPr>
              <a:t>Angelika Blom NSR AB samt Hanna Hellström, Sanna Andersson och Eddie Nyberg, samtliga från Göteborgsregionen</a:t>
            </a:r>
          </a:p>
          <a:p>
            <a:endParaRPr lang="sv-SE" sz="2000" dirty="0">
              <a:solidFill>
                <a:srgbClr val="0F6B69"/>
              </a:solidFill>
            </a:endParaRPr>
          </a:p>
          <a:p>
            <a:endParaRPr lang="sv-SE" sz="2000" dirty="0">
              <a:solidFill>
                <a:srgbClr val="0F6B69"/>
              </a:solidFill>
            </a:endParaRPr>
          </a:p>
          <a:p>
            <a:endParaRPr lang="sv-SE" sz="2000" dirty="0">
              <a:solidFill>
                <a:srgbClr val="0F6B69"/>
              </a:solidFill>
            </a:endParaRPr>
          </a:p>
          <a:p>
            <a:r>
              <a:rPr lang="sv-SE" sz="2000" b="1" i="1" dirty="0">
                <a:solidFill>
                  <a:srgbClr val="0F6B69"/>
                </a:solidFill>
              </a:rPr>
              <a:t>Finansiär:</a:t>
            </a:r>
          </a:p>
          <a:p>
            <a:r>
              <a:rPr lang="sv-SE" sz="2000" dirty="0">
                <a:solidFill>
                  <a:srgbClr val="0F6B69"/>
                </a:solidFill>
              </a:rPr>
              <a:t>Avfall Sverige, Utvecklingssatsningen</a:t>
            </a: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 13">
            <a:extLst>
              <a:ext uri="{FF2B5EF4-FFF2-40B4-BE49-F238E27FC236}">
                <a16:creationId xmlns:a16="http://schemas.microsoft.com/office/drawing/2014/main" id="{4F9B835D-C3EC-5672-DAF7-92FD0E082D64}"/>
              </a:ext>
            </a:extLst>
          </p:cNvPr>
          <p:cNvSpPr>
            <a:spLocks noGrp="1"/>
          </p:cNvSpPr>
          <p:nvPr>
            <p:ph type="pic" sz="quarter" idx="10"/>
          </p:nvPr>
        </p:nvSpPr>
        <p:spPr/>
        <p:txBody>
          <a:bodyPr/>
          <a:lstStyle/>
          <a:p>
            <a:endParaRPr lang="sv-SE"/>
          </a:p>
        </p:txBody>
      </p:sp>
      <p:sp>
        <p:nvSpPr>
          <p:cNvPr id="15" name="Platshållare för bild 14">
            <a:extLst>
              <a:ext uri="{FF2B5EF4-FFF2-40B4-BE49-F238E27FC236}">
                <a16:creationId xmlns:a16="http://schemas.microsoft.com/office/drawing/2014/main" id="{0A969D43-E36F-C3C3-02EC-DC6508F1E0D2}"/>
              </a:ext>
            </a:extLst>
          </p:cNvPr>
          <p:cNvSpPr>
            <a:spLocks noGrp="1"/>
          </p:cNvSpPr>
          <p:nvPr>
            <p:ph type="pic" sz="quarter" idx="11"/>
          </p:nvPr>
        </p:nvSpPr>
        <p:spPr/>
        <p:txBody>
          <a:bodyPr/>
          <a:lstStyle/>
          <a:p>
            <a:endParaRPr lang="sv-SE"/>
          </a:p>
        </p:txBody>
      </p:sp>
      <p:pic>
        <p:nvPicPr>
          <p:cNvPr id="3" name="Bildobjekt 2">
            <a:extLst>
              <a:ext uri="{FF2B5EF4-FFF2-40B4-BE49-F238E27FC236}">
                <a16:creationId xmlns:a16="http://schemas.microsoft.com/office/drawing/2014/main" id="{FDD30448-A3FE-9A9F-2E05-D8F09C8DDE50}"/>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 name="Rubrik 2">
            <a:extLst>
              <a:ext uri="{FF2B5EF4-FFF2-40B4-BE49-F238E27FC236}">
                <a16:creationId xmlns:a16="http://schemas.microsoft.com/office/drawing/2014/main" id="{5DC22768-B8CA-D367-ACE9-2DF336B32E1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Projektinformation</a:t>
            </a:r>
            <a:endParaRPr lang="sv-SE" sz="4800" b="1" dirty="0">
              <a:solidFill>
                <a:srgbClr val="0F6B69"/>
              </a:solidFill>
              <a:latin typeface="Georgia" panose="02040502050405020303" pitchFamily="18" charset="0"/>
            </a:endParaRPr>
          </a:p>
        </p:txBody>
      </p:sp>
    </p:spTree>
    <p:extLst>
      <p:ext uri="{BB962C8B-B14F-4D97-AF65-F5344CB8AC3E}">
        <p14:creationId xmlns:p14="http://schemas.microsoft.com/office/powerpoint/2010/main" val="23428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3" name="Platshållare för bild 22">
            <a:extLst>
              <a:ext uri="{FF2B5EF4-FFF2-40B4-BE49-F238E27FC236}">
                <a16:creationId xmlns:a16="http://schemas.microsoft.com/office/drawing/2014/main" id="{79F8A3DF-80B5-DC45-25DF-1268CD2EC0DE}"/>
              </a:ext>
            </a:extLst>
          </p:cNvPr>
          <p:cNvSpPr>
            <a:spLocks noGrp="1"/>
          </p:cNvSpPr>
          <p:nvPr>
            <p:ph type="pic" sz="quarter" idx="10"/>
          </p:nvPr>
        </p:nvSpPr>
        <p:spPr/>
        <p:txBody>
          <a:bodyPr/>
          <a:lstStyle/>
          <a:p>
            <a:endParaRPr lang="sv-SE"/>
          </a:p>
        </p:txBody>
      </p:sp>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a:xfrm>
            <a:off x="358697" y="2047682"/>
            <a:ext cx="6791403" cy="4035618"/>
          </a:xfrm>
        </p:spPr>
        <p:txBody>
          <a:bodyPr>
            <a:normAutofit/>
          </a:bodyPr>
          <a:lstStyle/>
          <a:p>
            <a:r>
              <a:rPr lang="sv-SE" dirty="0"/>
              <a:t>Syfte</a:t>
            </a:r>
          </a:p>
          <a:p>
            <a:pPr lvl="1"/>
            <a:r>
              <a:rPr lang="sv-SE" sz="2000" dirty="0"/>
              <a:t>att underlätta för aktörerna längs hela matavfallskedjan att uppnå etappmålet om 75 procent till biologisk återvinning senast 2023 samt, </a:t>
            </a:r>
          </a:p>
          <a:p>
            <a:pPr lvl="1"/>
            <a:r>
              <a:rPr lang="sv-SE" sz="2000" dirty="0"/>
              <a:t>stötta de kommuner som med anledning av obligatoriet skulle införa källsortering av matavfall senast 1 januari, 2024</a:t>
            </a:r>
          </a:p>
          <a:p>
            <a:r>
              <a:rPr lang="sv-SE" dirty="0"/>
              <a:t>Genomförande </a:t>
            </a:r>
          </a:p>
          <a:p>
            <a:pPr lvl="1"/>
            <a:r>
              <a:rPr lang="sv-SE" dirty="0"/>
              <a:t>Kartläggning av nuläget, behov av utveckling och goda exempel längs hela aktörskedjan för lyckad återvinning av matavfall</a:t>
            </a:r>
          </a:p>
          <a:p>
            <a:pPr>
              <a:lnSpc>
                <a:spcPct val="100000"/>
              </a:lnSpc>
            </a:pPr>
            <a:endParaRPr lang="sv-SE" dirty="0"/>
          </a:p>
          <a:p>
            <a:pPr>
              <a:lnSpc>
                <a:spcPct val="100000"/>
              </a:lnSpc>
            </a:pPr>
            <a:endParaRPr lang="sv-SE" dirty="0"/>
          </a:p>
          <a:p>
            <a:pPr>
              <a:lnSpc>
                <a:spcPct val="100000"/>
              </a:lnSpc>
            </a:pPr>
            <a:endParaRPr lang="sv-SE" dirty="0"/>
          </a:p>
        </p:txBody>
      </p:sp>
      <p:sp>
        <p:nvSpPr>
          <p:cNvPr id="2" name="Rubrik 2">
            <a:extLst>
              <a:ext uri="{FF2B5EF4-FFF2-40B4-BE49-F238E27FC236}">
                <a16:creationId xmlns:a16="http://schemas.microsoft.com/office/drawing/2014/main" id="{4398B3F3-469C-37D0-ABA1-0E29CF7646D7}"/>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Syfte &amp; Genomförande</a:t>
            </a:r>
            <a:endParaRPr lang="sv-SE" sz="4800" b="1" dirty="0">
              <a:solidFill>
                <a:srgbClr val="0F6B69"/>
              </a:solidFill>
              <a:latin typeface="Georgia" panose="02040502050405020303" pitchFamily="18" charset="0"/>
            </a:endParaRPr>
          </a:p>
        </p:txBody>
      </p:sp>
    </p:spTree>
    <p:extLst>
      <p:ext uri="{BB962C8B-B14F-4D97-AF65-F5344CB8AC3E}">
        <p14:creationId xmlns:p14="http://schemas.microsoft.com/office/powerpoint/2010/main" val="210370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9006157" y="6104965"/>
            <a:ext cx="4341126" cy="436039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C8EEFAA-C212-278E-9308-5127F3E6A888}"/>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bild 12">
            <a:extLst>
              <a:ext uri="{FF2B5EF4-FFF2-40B4-BE49-F238E27FC236}">
                <a16:creationId xmlns:a16="http://schemas.microsoft.com/office/drawing/2014/main" id="{D1DDD83F-1288-025E-174D-BC57B496A982}"/>
              </a:ext>
            </a:extLst>
          </p:cNvPr>
          <p:cNvSpPr>
            <a:spLocks noGrp="1"/>
          </p:cNvSpPr>
          <p:nvPr>
            <p:ph type="pic" sz="quarter" idx="10"/>
          </p:nvPr>
        </p:nvSpPr>
        <p:spPr/>
        <p:txBody>
          <a:bodyPr/>
          <a:lstStyle/>
          <a:p>
            <a:endParaRPr lang="sv-SE"/>
          </a:p>
        </p:txBody>
      </p:sp>
      <p:sp>
        <p:nvSpPr>
          <p:cNvPr id="14" name="Platshållare för text 13">
            <a:extLst>
              <a:ext uri="{FF2B5EF4-FFF2-40B4-BE49-F238E27FC236}">
                <a16:creationId xmlns:a16="http://schemas.microsoft.com/office/drawing/2014/main" id="{5630B07C-94CE-2445-F353-EABA3C1ED74F}"/>
              </a:ext>
            </a:extLst>
          </p:cNvPr>
          <p:cNvSpPr>
            <a:spLocks noGrp="1"/>
          </p:cNvSpPr>
          <p:nvPr>
            <p:ph type="body" sz="quarter" idx="11"/>
          </p:nvPr>
        </p:nvSpPr>
        <p:spPr>
          <a:xfrm>
            <a:off x="358697" y="2047682"/>
            <a:ext cx="6791403" cy="4035618"/>
          </a:xfrm>
        </p:spPr>
        <p:txBody>
          <a:bodyPr/>
          <a:lstStyle/>
          <a:p>
            <a:pPr>
              <a:lnSpc>
                <a:spcPct val="100000"/>
              </a:lnSpc>
            </a:pPr>
            <a:r>
              <a:rPr lang="sv-SE" dirty="0"/>
              <a:t>Kartläggningen visade</a:t>
            </a:r>
          </a:p>
          <a:p>
            <a:pPr lvl="1">
              <a:lnSpc>
                <a:spcPct val="100000"/>
              </a:lnSpc>
            </a:pPr>
            <a:r>
              <a:rPr lang="sv-SE" dirty="0"/>
              <a:t>Att det finns ett önskemål om nationell, långsiktig informationskampanj om matavfall</a:t>
            </a:r>
          </a:p>
          <a:p>
            <a:pPr lvl="1">
              <a:lnSpc>
                <a:spcPct val="100000"/>
              </a:lnSpc>
            </a:pPr>
            <a:r>
              <a:rPr lang="sv-SE" dirty="0"/>
              <a:t>På behov av att kunna mäta avfallsmängder på lägenhetsnivå</a:t>
            </a:r>
          </a:p>
          <a:p>
            <a:pPr lvl="1">
              <a:lnSpc>
                <a:spcPct val="100000"/>
              </a:lnSpc>
            </a:pPr>
            <a:r>
              <a:rPr lang="sv-SE" dirty="0"/>
              <a:t>Att mer data från renhållaren är önskvärt från fastighetsägare, bland annat för riktade informationsinsatser</a:t>
            </a:r>
          </a:p>
          <a:p>
            <a:pPr lvl="1">
              <a:lnSpc>
                <a:spcPct val="100000"/>
              </a:lnSpc>
            </a:pPr>
            <a:r>
              <a:rPr lang="sv-SE" dirty="0"/>
              <a:t>Behov av att utveckla ”bäraren” av matavfall</a:t>
            </a:r>
          </a:p>
          <a:p>
            <a:pPr lvl="1">
              <a:lnSpc>
                <a:spcPct val="100000"/>
              </a:lnSpc>
            </a:pPr>
            <a:r>
              <a:rPr lang="sv-SE" dirty="0"/>
              <a:t>Att det finns massor av goda exempel från både renhållare och fastighetsägare att inspireras av! </a:t>
            </a:r>
          </a:p>
          <a:p>
            <a:pPr>
              <a:lnSpc>
                <a:spcPct val="100000"/>
              </a:lnSpc>
            </a:pPr>
            <a:endParaRPr lang="sv-SE" dirty="0"/>
          </a:p>
          <a:p>
            <a:pPr>
              <a:lnSpc>
                <a:spcPct val="100000"/>
              </a:lnSpc>
            </a:pPr>
            <a:endParaRPr lang="sv-SE" dirty="0"/>
          </a:p>
          <a:p>
            <a:pPr>
              <a:lnSpc>
                <a:spcPct val="100000"/>
              </a:lnSpc>
            </a:pPr>
            <a:endParaRPr lang="sv-SE" dirty="0"/>
          </a:p>
        </p:txBody>
      </p:sp>
      <p:sp>
        <p:nvSpPr>
          <p:cNvPr id="2" name="Rubrik 2">
            <a:extLst>
              <a:ext uri="{FF2B5EF4-FFF2-40B4-BE49-F238E27FC236}">
                <a16:creationId xmlns:a16="http://schemas.microsoft.com/office/drawing/2014/main" id="{3F860522-DF86-777E-5CBB-63A009796F4E}"/>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chemeClr val="bg1"/>
                </a:solidFill>
                <a:latin typeface="Georgia" panose="02040502050405020303" pitchFamily="18" charset="0"/>
              </a:rPr>
              <a:t>Nyckelresultat</a:t>
            </a:r>
            <a:endParaRPr lang="sv-SE"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050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bild 14">
            <a:extLst>
              <a:ext uri="{FF2B5EF4-FFF2-40B4-BE49-F238E27FC236}">
                <a16:creationId xmlns:a16="http://schemas.microsoft.com/office/drawing/2014/main" id="{29AEB6E9-8E83-D1D1-EAC5-72384EE1A693}"/>
              </a:ext>
            </a:extLst>
          </p:cNvPr>
          <p:cNvSpPr>
            <a:spLocks noGrp="1"/>
          </p:cNvSpPr>
          <p:nvPr>
            <p:ph type="pic" sz="quarter" idx="10"/>
          </p:nvPr>
        </p:nvSpPr>
        <p:spPr/>
        <p:txBody>
          <a:bodyPr/>
          <a:lstStyle/>
          <a:p>
            <a:endParaRPr lang="sv-SE"/>
          </a:p>
        </p:txBody>
      </p:sp>
      <p:sp>
        <p:nvSpPr>
          <p:cNvPr id="16" name="Platshållare för text 15">
            <a:extLst>
              <a:ext uri="{FF2B5EF4-FFF2-40B4-BE49-F238E27FC236}">
                <a16:creationId xmlns:a16="http://schemas.microsoft.com/office/drawing/2014/main" id="{9233F123-9175-35FD-349A-B73D8CF87F62}"/>
              </a:ext>
            </a:extLst>
          </p:cNvPr>
          <p:cNvSpPr>
            <a:spLocks noGrp="1"/>
          </p:cNvSpPr>
          <p:nvPr>
            <p:ph type="body" sz="quarter" idx="11"/>
          </p:nvPr>
        </p:nvSpPr>
        <p:spPr/>
        <p:txBody>
          <a:bodyPr/>
          <a:lstStyle/>
          <a:p>
            <a:r>
              <a:rPr lang="sv-SE" dirty="0"/>
              <a:t>Projektet identifierade såväl behov av utveckling som massor av goda exempel. Nu är det upp till matavfallskedjans aktörer, berörda branschorganisationer och myndigheter samt utvecklare och konsulter att jobba vidare med projektets alla resultat, så att vi tillsammans ökar återvinning av matavfall. </a:t>
            </a:r>
          </a:p>
          <a:p>
            <a:endParaRPr lang="sv-SE" dirty="0"/>
          </a:p>
          <a:p>
            <a:endParaRPr lang="sv-SE" dirty="0"/>
          </a:p>
          <a:p>
            <a:endParaRPr lang="sv-SE" dirty="0"/>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sp>
        <p:nvSpPr>
          <p:cNvPr id="2" name="Rubrik 2">
            <a:extLst>
              <a:ext uri="{FF2B5EF4-FFF2-40B4-BE49-F238E27FC236}">
                <a16:creationId xmlns:a16="http://schemas.microsoft.com/office/drawing/2014/main" id="{38954D98-D255-248B-625B-F3E6469A7B6C}"/>
              </a:ext>
            </a:extLst>
          </p:cNvPr>
          <p:cNvSpPr txBox="1">
            <a:spLocks/>
          </p:cNvSpPr>
          <p:nvPr/>
        </p:nvSpPr>
        <p:spPr>
          <a:xfrm>
            <a:off x="358697" y="294075"/>
            <a:ext cx="7194104" cy="1753607"/>
          </a:xfrm>
          <a:prstGeom prst="rect">
            <a:avLst/>
          </a:prstGeom>
        </p:spPr>
        <p:txBody>
          <a:bodyPr anchor="ctr"/>
          <a:lstStyle>
            <a:lvl1pPr algn="l" defTabSz="914400" rtl="0" eaLnBrk="1" latinLnBrk="0" hangingPunct="1">
              <a:lnSpc>
                <a:spcPct val="90000"/>
              </a:lnSpc>
              <a:spcBef>
                <a:spcPct val="0"/>
              </a:spcBef>
              <a:buNone/>
              <a:defRPr sz="4000" b="1" kern="1200">
                <a:solidFill>
                  <a:srgbClr val="FAF5E6"/>
                </a:solidFill>
                <a:latin typeface="Georgia" panose="02040502050405020303" pitchFamily="18" charset="0"/>
                <a:ea typeface="+mj-ea"/>
                <a:cs typeface="+mj-cs"/>
              </a:defRPr>
            </a:lvl1pPr>
          </a:lstStyle>
          <a:p>
            <a:r>
              <a:rPr lang="sv-SE" sz="4000" b="1" dirty="0">
                <a:solidFill>
                  <a:srgbClr val="0F6B69"/>
                </a:solidFill>
                <a:latin typeface="Georgia" panose="02040502050405020303" pitchFamily="18" charset="0"/>
              </a:rPr>
              <a:t>Insikter &amp; slutsatser</a:t>
            </a:r>
            <a:endParaRPr lang="sv-SE" sz="4800" b="1" dirty="0">
              <a:solidFill>
                <a:srgbClr val="0F6B69"/>
              </a:solidFill>
              <a:latin typeface="Georgia" panose="02040502050405020303" pitchFamily="18" charset="0"/>
            </a:endParaRPr>
          </a:p>
        </p:txBody>
      </p:sp>
    </p:spTree>
    <p:extLst>
      <p:ext uri="{BB962C8B-B14F-4D97-AF65-F5344CB8AC3E}">
        <p14:creationId xmlns:p14="http://schemas.microsoft.com/office/powerpoint/2010/main" val="1176078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6B69"/>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998117" y="-420151"/>
            <a:ext cx="8355777" cy="8392862"/>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6176006" y="4392090"/>
            <a:ext cx="3780794"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kern="0" dirty="0">
                <a:solidFill>
                  <a:srgbClr val="0F6B69"/>
                </a:solidFill>
              </a:rPr>
              <a:t>MER INFORMATION </a:t>
            </a:r>
            <a:br>
              <a:rPr lang="sv-SE" sz="2000" b="1" kern="0" dirty="0">
                <a:solidFill>
                  <a:srgbClr val="0F6B69"/>
                </a:solidFill>
              </a:rPr>
            </a:br>
            <a:r>
              <a:rPr lang="sv-SE" sz="2000" dirty="0">
                <a:solidFill>
                  <a:srgbClr val="0F6B69"/>
                </a:solidFill>
              </a:rPr>
              <a:t>Angelika Blom</a:t>
            </a:r>
          </a:p>
          <a:p>
            <a:r>
              <a:rPr lang="sv-SE" sz="2000" dirty="0">
                <a:solidFill>
                  <a:srgbClr val="0F6B69"/>
                </a:solidFill>
                <a:hlinkClick r:id="rId2">
                  <a:extLst>
                    <a:ext uri="{A12FA001-AC4F-418D-AE19-62706E023703}">
                      <ahyp:hlinkClr xmlns:ahyp="http://schemas.microsoft.com/office/drawing/2018/hyperlinkcolor" val="tx"/>
                    </a:ext>
                  </a:extLst>
                </a:hlinkClick>
              </a:rPr>
              <a:t>Angelika.blom@avfallsverige.se</a:t>
            </a:r>
            <a:endParaRPr lang="sv-SE" sz="2000" dirty="0">
              <a:solidFill>
                <a:srgbClr val="0F6B69"/>
              </a:solidFill>
            </a:endParaRPr>
          </a:p>
        </p:txBody>
      </p:sp>
      <p:cxnSp>
        <p:nvCxnSpPr>
          <p:cNvPr id="2" name="Rak 1">
            <a:extLst>
              <a:ext uri="{FF2B5EF4-FFF2-40B4-BE49-F238E27FC236}">
                <a16:creationId xmlns:a16="http://schemas.microsoft.com/office/drawing/2014/main" id="{8A7A11D4-FD0C-A067-1CF7-A811BCB082D6}"/>
              </a:ext>
            </a:extLst>
          </p:cNvPr>
          <p:cNvCxnSpPr>
            <a:cxnSpLocks/>
          </p:cNvCxnSpPr>
          <p:nvPr/>
        </p:nvCxnSpPr>
        <p:spPr>
          <a:xfrm>
            <a:off x="6094816" y="2095500"/>
            <a:ext cx="0" cy="3691761"/>
          </a:xfrm>
          <a:prstGeom prst="line">
            <a:avLst/>
          </a:prstGeom>
          <a:ln w="57150">
            <a:solidFill>
              <a:srgbClr val="416D6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19BF29D1-13AB-97C0-8639-106F9390BC44}"/>
              </a:ext>
            </a:extLst>
          </p:cNvPr>
          <p:cNvSpPr txBox="1"/>
          <p:nvPr/>
        </p:nvSpPr>
        <p:spPr>
          <a:xfrm>
            <a:off x="6176005" y="2453872"/>
            <a:ext cx="3625019" cy="1569660"/>
          </a:xfrm>
          <a:prstGeom prst="rect">
            <a:avLst/>
          </a:prstGeom>
          <a:noFill/>
        </p:spPr>
        <p:txBody>
          <a:bodyPr wrap="square">
            <a:spAutoFit/>
          </a:bodyPr>
          <a:lstStyle/>
          <a:p>
            <a:r>
              <a:rPr lang="sv-SE" sz="2000" b="1" kern="0" dirty="0">
                <a:solidFill>
                  <a:srgbClr val="0F6B69"/>
                </a:solidFill>
              </a:rPr>
              <a:t>RAPPORTEN FINNS FÖR NEDLADDNING </a:t>
            </a:r>
            <a:br>
              <a:rPr lang="sv-SE" sz="2000" kern="0" dirty="0">
                <a:solidFill>
                  <a:srgbClr val="0F6B69"/>
                </a:solidFill>
              </a:rPr>
            </a:br>
            <a:r>
              <a:rPr lang="sv-SE" i="1" kern="0" dirty="0">
                <a:solidFill>
                  <a:srgbClr val="0F6B69"/>
                </a:solidFill>
              </a:rPr>
              <a:t>(kostnadsfritt för Avfall Sveriges medlemmar) </a:t>
            </a:r>
            <a:br>
              <a:rPr lang="sv-SE" kern="0" dirty="0">
                <a:solidFill>
                  <a:srgbClr val="0F6B69"/>
                </a:solidFill>
              </a:rPr>
            </a:br>
            <a:r>
              <a:rPr lang="sv-SE" sz="2000" kern="0" dirty="0">
                <a:solidFill>
                  <a:srgbClr val="0F6B69"/>
                </a:solidFill>
              </a:rPr>
              <a:t>på </a:t>
            </a:r>
            <a:r>
              <a:rPr lang="sv-SE" sz="2000" b="1" kern="0" dirty="0">
                <a:solidFill>
                  <a:srgbClr val="0F6B69"/>
                </a:solidFill>
                <a:hlinkClick r:id="rId3">
                  <a:extLst>
                    <a:ext uri="{A12FA001-AC4F-418D-AE19-62706E023703}">
                      <ahyp:hlinkClr xmlns:ahyp="http://schemas.microsoft.com/office/drawing/2018/hyperlinkcolor" val="tx"/>
                    </a:ext>
                  </a:extLst>
                </a:hlinkClick>
              </a:rPr>
              <a:t>Avfall Sveriges hemsida</a:t>
            </a:r>
            <a:endParaRPr lang="sv-SE" sz="2000" b="1" kern="0" dirty="0">
              <a:solidFill>
                <a:srgbClr val="0F6B69"/>
              </a:solidFill>
            </a:endParaRPr>
          </a:p>
        </p:txBody>
      </p:sp>
      <p:sp>
        <p:nvSpPr>
          <p:cNvPr id="16" name="Rektangel 15">
            <a:extLst>
              <a:ext uri="{FF2B5EF4-FFF2-40B4-BE49-F238E27FC236}">
                <a16:creationId xmlns:a16="http://schemas.microsoft.com/office/drawing/2014/main" id="{10CF6F9A-F1BF-0ABA-2B4D-A427CCAC69EE}"/>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19440B7-162A-35CD-ADF0-7DE6D2C3A07B}"/>
              </a:ext>
            </a:extLst>
          </p:cNvPr>
          <p:cNvSpPr txBox="1"/>
          <p:nvPr/>
        </p:nvSpPr>
        <p:spPr>
          <a:xfrm>
            <a:off x="3300625" y="1255136"/>
            <a:ext cx="5588388" cy="707886"/>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Rapportinformation</a:t>
            </a:r>
            <a:endParaRPr lang="sv-SE" sz="4400" b="1" dirty="0">
              <a:solidFill>
                <a:srgbClr val="0F6B69"/>
              </a:solidFill>
              <a:latin typeface="Georgia" panose="02040502050405020303" pitchFamily="18" charset="0"/>
            </a:endParaRPr>
          </a:p>
        </p:txBody>
      </p:sp>
      <p:pic>
        <p:nvPicPr>
          <p:cNvPr id="6" name="Platshållare för bild 5" descr="En bild som visar mönster, stygn&#10;&#10;Automatiskt genererad beskrivning">
            <a:extLst>
              <a:ext uri="{FF2B5EF4-FFF2-40B4-BE49-F238E27FC236}">
                <a16:creationId xmlns:a16="http://schemas.microsoft.com/office/drawing/2014/main" id="{438AB422-DB02-EB09-ADC4-75B2488E9876}"/>
              </a:ext>
            </a:extLst>
          </p:cNvPr>
          <p:cNvPicPr>
            <a:picLocks noGrp="1" noChangeAspect="1"/>
          </p:cNvPicPr>
          <p:nvPr>
            <p:ph type="pic" sz="quarter" idx="11"/>
          </p:nvPr>
        </p:nvPicPr>
        <p:blipFill>
          <a:blip r:embed="rId4"/>
          <a:srcRect/>
          <a:stretch>
            <a:fillRect/>
          </a:stretch>
        </p:blipFill>
        <p:spPr/>
      </p:pic>
    </p:spTree>
    <p:extLst>
      <p:ext uri="{BB962C8B-B14F-4D97-AF65-F5344CB8AC3E}">
        <p14:creationId xmlns:p14="http://schemas.microsoft.com/office/powerpoint/2010/main" val="15021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97EAF60-8526-38FE-8132-E01A1ADB6FE2}"/>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id="{AD0D48FF-D1B6-E84E-AA82-E77ADDBEF91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7" name="textruta 6">
            <a:extLst>
              <a:ext uri="{FF2B5EF4-FFF2-40B4-BE49-F238E27FC236}">
                <a16:creationId xmlns:a16="http://schemas.microsoft.com/office/drawing/2014/main" id="{BFED93B9-C310-48FB-9657-E75C0A9A3917}"/>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spTree>
    <p:extLst>
      <p:ext uri="{BB962C8B-B14F-4D97-AF65-F5344CB8AC3E}">
        <p14:creationId xmlns:p14="http://schemas.microsoft.com/office/powerpoint/2010/main" val="1663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vfallSverige-tema_2024">
  <a:themeElements>
    <a:clrScheme name="AVS_2024">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tema_2024" id="{4CD7FB37-0B74-A14B-A430-8392E12B5DFB}" vid="{128B1696-8250-8945-AB4F-7FA4F89C1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8ba2db-5b99-4acc-b3cd-7930f6769ac6">
      <Terms xmlns="http://schemas.microsoft.com/office/infopath/2007/PartnerControls"/>
    </lcf76f155ced4ddcb4097134ff3c332f>
    <TaxCatchAll xmlns="1611cc7e-243d-4120-a4b3-dc62a26f08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874F0A39259EE4080EFAF63AD509D66" ma:contentTypeVersion="16" ma:contentTypeDescription="Skapa ett nytt dokument." ma:contentTypeScope="" ma:versionID="0ad8517290fa28e16db542b74ba499dd">
  <xsd:schema xmlns:xsd="http://www.w3.org/2001/XMLSchema" xmlns:xs="http://www.w3.org/2001/XMLSchema" xmlns:p="http://schemas.microsoft.com/office/2006/metadata/properties" xmlns:ns2="a98ba2db-5b99-4acc-b3cd-7930f6769ac6" xmlns:ns3="fbe7ad95-0d9e-46ae-9350-333e0f496a9e" xmlns:ns4="1611cc7e-243d-4120-a4b3-dc62a26f08e1" targetNamespace="http://schemas.microsoft.com/office/2006/metadata/properties" ma:root="true" ma:fieldsID="5c76eb74648a875d357670ece24a7951" ns2:_="" ns3:_="" ns4:_="">
    <xsd:import namespace="a98ba2db-5b99-4acc-b3cd-7930f6769ac6"/>
    <xsd:import namespace="fbe7ad95-0d9e-46ae-9350-333e0f496a9e"/>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ba2db-5b99-4acc-b3cd-7930f6769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e7ad95-0d9e-46ae-9350-333e0f496a9e"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7a62ae6-8cf5-4525-adfe-6f2b8bf284e6}" ma:internalName="TaxCatchAll" ma:showField="CatchAllData" ma:web="fbe7ad95-0d9e-46ae-9350-333e0f496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AE442-C8D1-4F5B-B22B-84ABF0F83C11}">
  <ds:schemaRefs>
    <ds:schemaRef ds:uri="http://schemas.microsoft.com/sharepoint/v3/contenttype/forms"/>
  </ds:schemaRefs>
</ds:datastoreItem>
</file>

<file path=customXml/itemProps2.xml><?xml version="1.0" encoding="utf-8"?>
<ds:datastoreItem xmlns:ds="http://schemas.openxmlformats.org/officeDocument/2006/customXml" ds:itemID="{A7D1E9EA-1243-41CF-882B-43D84F9E6C8F}">
  <ds:schemaRefs>
    <ds:schemaRef ds:uri="http://purl.org/dc/elements/1.1/"/>
    <ds:schemaRef ds:uri="http://schemas.microsoft.com/office/infopath/2007/PartnerControls"/>
    <ds:schemaRef ds:uri="a98ba2db-5b99-4acc-b3cd-7930f6769ac6"/>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1611cc7e-243d-4120-a4b3-dc62a26f08e1"/>
    <ds:schemaRef ds:uri="fbe7ad95-0d9e-46ae-9350-333e0f496a9e"/>
    <ds:schemaRef ds:uri="http://purl.org/dc/terms/"/>
  </ds:schemaRefs>
</ds:datastoreItem>
</file>

<file path=customXml/itemProps3.xml><?xml version="1.0" encoding="utf-8"?>
<ds:datastoreItem xmlns:ds="http://schemas.openxmlformats.org/officeDocument/2006/customXml" ds:itemID="{55FE931F-FE70-4802-BEA9-D72777AE5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ba2db-5b99-4acc-b3cd-7930f6769ac6"/>
    <ds:schemaRef ds:uri="fbe7ad95-0d9e-46ae-9350-333e0f496a9e"/>
    <ds:schemaRef ds:uri="1611cc7e-243d-4120-a4b3-dc62a26f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AvfallSverige-mall</Template>
  <TotalTime>521</TotalTime>
  <Words>326</Words>
  <Application>Microsoft Macintosh PowerPoint</Application>
  <PresentationFormat>Bredbild</PresentationFormat>
  <Paragraphs>43</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Georgia</vt:lpstr>
      <vt:lpstr>Systemtypsnitt normalt</vt:lpstr>
      <vt:lpstr>Wingdings</vt:lpstr>
      <vt:lpstr>AvfallSverige-tema_2024</vt:lpstr>
      <vt:lpstr>I mål med matavfallet</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Carolina Tufvesson</dc:creator>
  <cp:keywords/>
  <dc:description/>
  <cp:lastModifiedBy>Jessica Christiansen</cp:lastModifiedBy>
  <cp:revision>6</cp:revision>
  <dcterms:created xsi:type="dcterms:W3CDTF">2024-01-22T07:33:06Z</dcterms:created>
  <dcterms:modified xsi:type="dcterms:W3CDTF">2024-12-18T09:28:46Z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0x0101005874F0A39259EE4080EFAF63AD509D66</vt:lpwstr>
  </property>
  <property fmtid="{D5CDD505-2E9C-101B-9397-08002B2CF9AE}" pid="3" name="MediaServiceImageTags">
    <vt:lpwstr/>
  </property>
</Properties>
</file>