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7"/>
    <p:restoredTop sz="94684"/>
  </p:normalViewPr>
  <p:slideViewPr>
    <p:cSldViewPr snapToGrid="0" snapToObjects="1">
      <p:cViewPr varScale="1">
        <p:scale>
          <a:sx n="124" d="100"/>
          <a:sy n="124" d="100"/>
        </p:scale>
        <p:origin x="31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2021-03-17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_vit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296" y="3578111"/>
            <a:ext cx="4067408" cy="1840394"/>
          </a:xfrm>
          <a:prstGeom prst="rect">
            <a:avLst/>
          </a:prstGeom>
        </p:spPr>
      </p:pic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och datum</a:t>
            </a:r>
          </a:p>
        </p:txBody>
      </p:sp>
      <p:sp>
        <p:nvSpPr>
          <p:cNvPr id="9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PRESENTATIONS RUBRIK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grundsida">
    <p:bg>
      <p:bgPr>
        <a:solidFill>
          <a:srgbClr val="555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bak grund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11168829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11160126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13963"/>
            <a:ext cx="9144000" cy="152765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 err="1"/>
              <a:t>Mobilnr</a:t>
            </a:r>
            <a:r>
              <a:rPr lang="sv-SE" dirty="0"/>
              <a:t>, </a:t>
            </a:r>
            <a:r>
              <a:rPr lang="sv-SE" dirty="0" err="1"/>
              <a:t>Telefonnr</a:t>
            </a:r>
            <a:r>
              <a:rPr lang="sv-SE" dirty="0"/>
              <a:t>, e-postadress</a:t>
            </a:r>
            <a:br>
              <a:rPr lang="sv-SE" dirty="0"/>
            </a:br>
            <a:r>
              <a:rPr lang="sv-SE" dirty="0" err="1"/>
              <a:t>avfallsverige.se</a:t>
            </a:r>
            <a:endParaRPr lang="sv-SE" dirty="0"/>
          </a:p>
        </p:txBody>
      </p:sp>
      <p:pic>
        <p:nvPicPr>
          <p:cNvPr id="5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5206524" y="4329592"/>
            <a:ext cx="1778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2"/>
                </a:solidFill>
              </a:rPr>
              <a:t>TACK!</a:t>
            </a:r>
            <a:endParaRPr lang="sv-SE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89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13963"/>
            <a:ext cx="9144000" cy="152765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 err="1"/>
              <a:t>Mobilnr</a:t>
            </a:r>
            <a:r>
              <a:rPr lang="sv-SE" dirty="0"/>
              <a:t>, </a:t>
            </a:r>
            <a:r>
              <a:rPr lang="sv-SE" dirty="0" err="1"/>
              <a:t>Telefonnr</a:t>
            </a:r>
            <a:r>
              <a:rPr lang="sv-SE" dirty="0"/>
              <a:t>, e-postadress</a:t>
            </a:r>
            <a:br>
              <a:rPr lang="sv-SE" dirty="0"/>
            </a:br>
            <a:r>
              <a:rPr lang="sv-SE" dirty="0" err="1"/>
              <a:t>avfallsverige.se</a:t>
            </a:r>
            <a:endParaRPr lang="sv-SE" dirty="0"/>
          </a:p>
        </p:txBody>
      </p:sp>
      <p:pic>
        <p:nvPicPr>
          <p:cNvPr id="5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4645680" y="4329592"/>
            <a:ext cx="290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2"/>
                </a:solidFill>
              </a:rPr>
              <a:t>THANK YOU</a:t>
            </a:r>
            <a:endParaRPr lang="sv-SE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0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och datum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PRESENTATIONS RUBRIK</a:t>
            </a:r>
          </a:p>
        </p:txBody>
      </p:sp>
      <p:pic>
        <p:nvPicPr>
          <p:cNvPr id="8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225" y="3578111"/>
            <a:ext cx="4068384" cy="18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3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5" name="Picture 4" descr="log_green_lig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158"/>
          </a:xfrm>
          <a:prstGeom prst="rect">
            <a:avLst/>
          </a:prstGeom>
        </p:spPr>
      </p:pic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941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ön grund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grund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grundsi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grund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röd grundsi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grön grund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15938" y="500062"/>
            <a:ext cx="10515600" cy="715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15938" y="15802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4270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2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amilla.nilsson@avfallsverige.se" TargetMode="External"/><Relationship Id="rId2" Type="http://schemas.openxmlformats.org/officeDocument/2006/relationships/hyperlink" Target="http://www.avfallsverige.se/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1524000" y="2113755"/>
            <a:ext cx="9144000" cy="395269"/>
          </a:xfrm>
        </p:spPr>
        <p:txBody>
          <a:bodyPr/>
          <a:lstStyle/>
          <a:p>
            <a:r>
              <a:rPr lang="sv-SE" dirty="0"/>
              <a:t>Rapport 2021:06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Deponihandboken 3.0</a:t>
            </a:r>
          </a:p>
        </p:txBody>
      </p:sp>
      <p:sp>
        <p:nvSpPr>
          <p:cNvPr id="4" name="Underrubrik 1">
            <a:extLst>
              <a:ext uri="{FF2B5EF4-FFF2-40B4-BE49-F238E27FC236}">
                <a16:creationId xmlns:a16="http://schemas.microsoft.com/office/drawing/2014/main" id="{51CDAAEA-E451-6E4A-8182-3FAB62012F74}"/>
              </a:ext>
            </a:extLst>
          </p:cNvPr>
          <p:cNvSpPr txBox="1">
            <a:spLocks/>
          </p:cNvSpPr>
          <p:nvPr/>
        </p:nvSpPr>
        <p:spPr>
          <a:xfrm>
            <a:off x="1501697" y="2605507"/>
            <a:ext cx="9144000" cy="395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Mars 2021</a:t>
            </a:r>
          </a:p>
        </p:txBody>
      </p:sp>
    </p:spTree>
    <p:extLst>
      <p:ext uri="{BB962C8B-B14F-4D97-AF65-F5344CB8AC3E}">
        <p14:creationId xmlns:p14="http://schemas.microsoft.com/office/powerpoint/2010/main" val="92590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E5B19FCA-C79B-424E-AE84-04A7C935B287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68A2A6"/>
                </a:solidFill>
              </a:rPr>
              <a:t>Genomförare:</a:t>
            </a:r>
          </a:p>
          <a:p>
            <a:pPr lvl="0" fontAlgn="base">
              <a:spcAft>
                <a:spcPct val="0"/>
              </a:spcAft>
            </a:pPr>
            <a:r>
              <a:rPr lang="en-US" altLang="sv-SE" dirty="0">
                <a:solidFill>
                  <a:schemeClr val="tx1"/>
                </a:solidFill>
              </a:rPr>
              <a:t>Martijn van </a:t>
            </a:r>
            <a:r>
              <a:rPr lang="en-US" altLang="sv-SE" dirty="0" err="1">
                <a:solidFill>
                  <a:schemeClr val="tx1"/>
                </a:solidFill>
              </a:rPr>
              <a:t>Praagh</a:t>
            </a:r>
            <a:r>
              <a:rPr lang="en-US" altLang="sv-SE" dirty="0">
                <a:solidFill>
                  <a:schemeClr val="tx1"/>
                </a:solidFill>
              </a:rPr>
              <a:t>, </a:t>
            </a:r>
            <a:r>
              <a:rPr lang="sv-SE" altLang="sv-SE" dirty="0">
                <a:solidFill>
                  <a:schemeClr val="tx1"/>
                </a:solidFill>
              </a:rPr>
              <a:t>Lars Gardfors, Erika Heander, Sofia </a:t>
            </a:r>
            <a:r>
              <a:rPr lang="sv-SE" altLang="sv-SE" dirty="0" err="1">
                <a:solidFill>
                  <a:schemeClr val="tx1"/>
                </a:solidFill>
              </a:rPr>
              <a:t>Maghder</a:t>
            </a:r>
            <a:r>
              <a:rPr lang="sv-SE" altLang="sv-SE" dirty="0">
                <a:solidFill>
                  <a:schemeClr val="tx1"/>
                </a:solidFill>
              </a:rPr>
              <a:t>, Felicia </a:t>
            </a:r>
            <a:r>
              <a:rPr lang="sv-SE" altLang="sv-SE" dirty="0" err="1">
                <a:solidFill>
                  <a:schemeClr val="tx1"/>
                </a:solidFill>
              </a:rPr>
              <a:t>Rådne</a:t>
            </a:r>
            <a:r>
              <a:rPr lang="sv-SE" altLang="sv-SE" dirty="0">
                <a:solidFill>
                  <a:schemeClr val="tx1"/>
                </a:solidFill>
              </a:rPr>
              <a:t>, alla på AFRY</a:t>
            </a:r>
            <a:endParaRPr lang="sv-SE" dirty="0">
              <a:solidFill>
                <a:schemeClr val="tx1"/>
              </a:solidFill>
            </a:endParaRPr>
          </a:p>
          <a:p>
            <a:r>
              <a:rPr lang="sv-SE" sz="2000" dirty="0">
                <a:solidFill>
                  <a:srgbClr val="68A2A6"/>
                </a:solidFill>
              </a:rPr>
              <a:t>Projektledare:</a:t>
            </a:r>
          </a:p>
          <a:p>
            <a:r>
              <a:rPr lang="en-US" altLang="sv-SE" dirty="0">
                <a:solidFill>
                  <a:schemeClr val="tx1"/>
                </a:solidFill>
              </a:rPr>
              <a:t>Martijn van </a:t>
            </a:r>
            <a:r>
              <a:rPr lang="en-US" altLang="sv-SE" dirty="0" err="1">
                <a:solidFill>
                  <a:schemeClr val="tx1"/>
                </a:solidFill>
              </a:rPr>
              <a:t>Praagh</a:t>
            </a:r>
            <a:r>
              <a:rPr lang="en-US" altLang="sv-SE" dirty="0">
                <a:solidFill>
                  <a:schemeClr val="tx1"/>
                </a:solidFill>
              </a:rPr>
              <a:t>, AFRY</a:t>
            </a:r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Finansiär(er):</a:t>
            </a:r>
          </a:p>
          <a:p>
            <a:r>
              <a:rPr lang="sv-SE" sz="2000" dirty="0">
                <a:solidFill>
                  <a:schemeClr val="tx1"/>
                </a:solidFill>
              </a:rPr>
              <a:t>Avfall Sveriges utvecklingssatsning</a:t>
            </a:r>
          </a:p>
        </p:txBody>
      </p:sp>
    </p:spTree>
    <p:extLst>
      <p:ext uri="{BB962C8B-B14F-4D97-AF65-F5344CB8AC3E}">
        <p14:creationId xmlns:p14="http://schemas.microsoft.com/office/powerpoint/2010/main" val="207067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6BDF98-E1AE-BD40-A7A8-34F968D0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Bakgrund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A6304C6-AD8C-DA49-A719-7CC886847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v-SE" dirty="0"/>
              <a:t>Avfall Sveriges deponihandbok har sedan många år tillbaka varit en uppskattad vägledning för det administrativa och praktiska arbetet kring och på deponier. </a:t>
            </a:r>
          </a:p>
          <a:p>
            <a:r>
              <a:rPr lang="sv-SE" dirty="0"/>
              <a:t>Deponihandboken har nu uppdaterats och strukturerats om.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Regler som berör miljötillstånd, övervakning och drift av deponier har justerats.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Ny avsnitt har lagts till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Det finns tydligare hänvisning till nytt kunskapsunderlag och nya rapporter. </a:t>
            </a:r>
          </a:p>
        </p:txBody>
      </p:sp>
      <p:pic>
        <p:nvPicPr>
          <p:cNvPr id="6" name="Picture Placeholder 5" descr="Sluttäckningens olika skikt med aska för avjämning, bentonitmatta och dränerande material överst. ">
            <a:extLst>
              <a:ext uri="{FF2B5EF4-FFF2-40B4-BE49-F238E27FC236}">
                <a16:creationId xmlns:a16="http://schemas.microsoft.com/office/drawing/2014/main" id="{7C4255B8-B52A-4D59-83C0-E3AF14E7FCA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7126" r="171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078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06418E-9900-E646-9474-81CD92A3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Resultat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7D9A21-1E20-9246-B39A-E6E61DCD3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Den uppdaterade deponihandboken består av tre viktiga delar: 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Förutsättningar och lagrum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Stöd för dagliga drifts- och verksamhetsfrågor 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Avslutning, sluttäckning och efterbehandling </a:t>
            </a:r>
          </a:p>
          <a:p>
            <a:r>
              <a:rPr lang="sv-SE" dirty="0"/>
              <a:t>Därutöver har ämnen som invasiva arter och lågaktivt avfall tillkommit, samtidigt som kopplingar mellan deponering och industriutsläppsdirektivet (IED) och andra handböcker och vägledningar har förtydligats. </a:t>
            </a:r>
          </a:p>
          <a:p>
            <a:endParaRPr lang="sv-SE" dirty="0"/>
          </a:p>
        </p:txBody>
      </p:sp>
      <p:pic>
        <p:nvPicPr>
          <p:cNvPr id="6" name="Picture Placeholder 5" descr="Lakvattendammar och -behandlingsanläggning på HMAB:s deponi i Hässleholm (foto HMAB). ">
            <a:extLst>
              <a:ext uri="{FF2B5EF4-FFF2-40B4-BE49-F238E27FC236}">
                <a16:creationId xmlns:a16="http://schemas.microsoft.com/office/drawing/2014/main" id="{EA7B1330-3740-42FA-9E8A-82FDDBD9519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7126" r="171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391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73639A-B709-AB4A-B384-F69AACAF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Slutsatser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F5EF221-8C43-1E4F-8D84-27D8FEA143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Deponihandboken är ”</a:t>
            </a:r>
            <a:r>
              <a:rPr lang="sv-SE" dirty="0" err="1"/>
              <a:t>up</a:t>
            </a:r>
            <a:r>
              <a:rPr lang="sv-SE" dirty="0"/>
              <a:t> to date” och kan fortsatt vara ett arbetsverktyg och uppslagsverk för dem som arbetar med eller på en avfallsverksamhet med deponi. 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9FD2E4E-5D9B-E142-BF31-A5E7F3F88F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7174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C75405-E0AD-3E4D-A5AF-2AE73C42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dirty="0"/>
              <a:t>Rapportinformation</a:t>
            </a:r>
            <a:br>
              <a:rPr lang="sv-SE" sz="3200" dirty="0"/>
            </a:br>
            <a:endParaRPr lang="sv-SE" sz="32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ADCDA3-280B-4B40-998E-17282984CE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kern="0" dirty="0"/>
              <a:t>Rapporten finns för nedladdning (kostnadsfritt för Avfall Sveriges medlemmar) från </a:t>
            </a:r>
            <a:r>
              <a:rPr lang="sv-SE" kern="0" dirty="0">
                <a:hlinkClick r:id="rId2"/>
              </a:rPr>
              <a:t>www.avfallsverige.se</a:t>
            </a:r>
            <a:endParaRPr lang="sv-SE" kern="0" dirty="0"/>
          </a:p>
          <a:p>
            <a:endParaRPr lang="sv-SE" kern="0" dirty="0"/>
          </a:p>
          <a:p>
            <a:r>
              <a:rPr lang="sv-SE" kern="0" dirty="0"/>
              <a:t>Mer information om detta projekt kan du få från:</a:t>
            </a:r>
          </a:p>
          <a:p>
            <a:r>
              <a:rPr lang="sv-SE" kern="0" dirty="0"/>
              <a:t>Camilla Nilsson, vik. Rådgivare avfallsanläggningar</a:t>
            </a:r>
          </a:p>
          <a:p>
            <a:r>
              <a:rPr lang="sv-SE" kern="0" dirty="0">
                <a:hlinkClick r:id="rId3"/>
              </a:rPr>
              <a:t>Camilla.nilsson@avfallsverige.se</a:t>
            </a:r>
            <a:r>
              <a:rPr lang="sv-SE" kern="0"/>
              <a:t> </a:t>
            </a:r>
            <a:endParaRPr lang="sv-SE" kern="0" dirty="0"/>
          </a:p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7A8CD13-ABA9-554D-AD69-465ACB141E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580263107"/>
      </p:ext>
    </p:extLst>
  </p:cSld>
  <p:clrMapOvr>
    <a:masterClrMapping/>
  </p:clrMapOvr>
</p:sld>
</file>

<file path=ppt/theme/theme1.xml><?xml version="1.0" encoding="utf-8"?>
<a:theme xmlns:a="http://schemas.openxmlformats.org/drawingml/2006/main" name="AvfallSverige-mall">
  <a:themeElements>
    <a:clrScheme name="Avfall Sverige">
      <a:dk1>
        <a:sysClr val="windowText" lastClr="000000"/>
      </a:dk1>
      <a:lt1>
        <a:sysClr val="window" lastClr="FFFFFF"/>
      </a:lt1>
      <a:dk2>
        <a:srgbClr val="007079"/>
      </a:dk2>
      <a:lt2>
        <a:srgbClr val="669C9F"/>
      </a:lt2>
      <a:accent1>
        <a:srgbClr val="004C73"/>
      </a:accent1>
      <a:accent2>
        <a:srgbClr val="51B8CF"/>
      </a:accent2>
      <a:accent3>
        <a:srgbClr val="9B064A"/>
      </a:accent3>
      <a:accent4>
        <a:srgbClr val="EC9C00"/>
      </a:accent4>
      <a:accent5>
        <a:srgbClr val="44A12B"/>
      </a:accent5>
      <a:accent6>
        <a:srgbClr val="CC003A"/>
      </a:accent6>
      <a:hlink>
        <a:srgbClr val="0000FF"/>
      </a:hlink>
      <a:folHlink>
        <a:srgbClr val="800080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pportpresentation-mall 191204.potx" id="{0D329E2D-9B3A-4CA0-BD35-79B289EBD580}" vid="{8FC21C11-24E2-4FAC-AD35-24FAA3CF042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FD7856AA19A9A24DBAE0985964EF50AD00E1C85C310FF31A40AC7CA975250FCE61" ma:contentTypeVersion="14" ma:contentTypeDescription="Use for project documents" ma:contentTypeScope="" ma:versionID="08c1396009e3c9f259dca8433473670b">
  <xsd:schema xmlns:xsd="http://www.w3.org/2001/XMLSchema" xmlns:xs="http://www.w3.org/2001/XMLSchema" xmlns:p="http://schemas.microsoft.com/office/2006/metadata/properties" xmlns:ns2="61e8b343-10ed-4f42-b9ce-54aa74189934" xmlns:ns3="b9278fb2-becf-4df1-b125-a299233a5804" targetNamespace="http://schemas.microsoft.com/office/2006/metadata/properties" ma:root="true" ma:fieldsID="f1ee8bfb95e8f17ecb94f795263809a2" ns2:_="" ns3:_="">
    <xsd:import namespace="61e8b343-10ed-4f42-b9ce-54aa74189934"/>
    <xsd:import namespace="b9278fb2-becf-4df1-b125-a299233a58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8b343-10ed-4f42-b9ce-54aa741899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78fb2-becf-4df1-b125-a299233a580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1C0948-C9D3-417F-B7FA-6047B315DB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e8b343-10ed-4f42-b9ce-54aa74189934"/>
    <ds:schemaRef ds:uri="b9278fb2-becf-4df1-b125-a299233a58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32291C-5710-4FD5-BDC1-24B80119553F}">
  <ds:schemaRefs>
    <ds:schemaRef ds:uri="http://purl.org/dc/elements/1.1/"/>
    <ds:schemaRef ds:uri="http://schemas.microsoft.com/office/2006/metadata/properties"/>
    <ds:schemaRef ds:uri="61e8b343-10ed-4f42-b9ce-54aa74189934"/>
    <ds:schemaRef ds:uri="http://purl.org/dc/terms/"/>
    <ds:schemaRef ds:uri="b9278fb2-becf-4df1-b125-a299233a58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245A20-D867-4427-ABF3-270BDE2150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AvfallSverige-mall</Template>
  <TotalTime>22</TotalTime>
  <Words>226</Words>
  <Application>Microsoft Macintosh PowerPoint</Application>
  <PresentationFormat>Bredbild</PresentationFormat>
  <Paragraphs>30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Georgia</vt:lpstr>
      <vt:lpstr>AvfallSverige-mall</vt:lpstr>
      <vt:lpstr>Deponihandboken 3.0</vt:lpstr>
      <vt:lpstr>PowerPoint-presentation</vt:lpstr>
      <vt:lpstr>Bakgrund</vt:lpstr>
      <vt:lpstr>Resultat</vt:lpstr>
      <vt:lpstr>Slutsatser</vt:lpstr>
      <vt:lpstr>Rapportinformation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Deponihandboken 3.0</dc:title>
  <dc:creator>Camilla Nilsson</dc:creator>
  <cp:lastModifiedBy>Jessica Christiansen</cp:lastModifiedBy>
  <cp:revision>5</cp:revision>
  <dcterms:created xsi:type="dcterms:W3CDTF">2021-03-02T07:18:24Z</dcterms:created>
  <dcterms:modified xsi:type="dcterms:W3CDTF">2021-03-17T17:27:59Z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0x010100FD7856AA19A9A24DBAE0985964EF50AD00E1C85C310FF31A40AC7CA975250FCE61</vt:lpwstr>
  </property>
</Properties>
</file>