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4" r:id="rId2"/>
    <p:sldId id="270" r:id="rId3"/>
    <p:sldId id="266" r:id="rId4"/>
    <p:sldId id="267" r:id="rId5"/>
    <p:sldId id="268" r:id="rId6"/>
    <p:sldId id="269"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56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just format 1 - Dekorfärg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0"/>
    <p:restoredTop sz="94684"/>
  </p:normalViewPr>
  <p:slideViewPr>
    <p:cSldViewPr snapToGrid="0" snapToObjects="1">
      <p:cViewPr varScale="1">
        <p:scale>
          <a:sx n="128" d="100"/>
          <a:sy n="128" d="100"/>
        </p:scale>
        <p:origin x="720"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4623F8-B430-2046-B694-FB0FAFDB97CB}" type="datetimeFigureOut">
              <a:rPr lang="sv-SE" smtClean="0"/>
              <a:t>2023-02-14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C78AF-77EE-8146-868A-7BEA0BB9E5F5}" type="slidenum">
              <a:rPr lang="sv-SE" smtClean="0"/>
              <a:t>‹#›</a:t>
            </a:fld>
            <a:endParaRPr lang="sv-SE"/>
          </a:p>
        </p:txBody>
      </p:sp>
    </p:spTree>
    <p:extLst>
      <p:ext uri="{BB962C8B-B14F-4D97-AF65-F5344CB8AC3E}">
        <p14:creationId xmlns:p14="http://schemas.microsoft.com/office/powerpoint/2010/main" val="143129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2296" y="3578111"/>
            <a:ext cx="4067408" cy="1840394"/>
          </a:xfrm>
          <a:prstGeom prst="rect">
            <a:avLst/>
          </a:prstGeom>
        </p:spPr>
      </p:pic>
      <p:sp>
        <p:nvSpPr>
          <p:cNvPr id="6"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9" name="Rubrik 6"/>
          <p:cNvSpPr>
            <a:spLocks noGrp="1"/>
          </p:cNvSpPr>
          <p:nvPr>
            <p:ph type="title" hasCustomPrompt="1"/>
          </p:nvPr>
        </p:nvSpPr>
        <p:spPr>
          <a:xfrm>
            <a:off x="838200" y="1275328"/>
            <a:ext cx="10515600" cy="684101"/>
          </a:xfrm>
        </p:spPr>
        <p:txBody>
          <a:bodyPr/>
          <a:lstStyle>
            <a:lvl1pPr algn="ctr">
              <a:defRPr>
                <a:solidFill>
                  <a:schemeClr val="bg1"/>
                </a:solidFill>
              </a:defRPr>
            </a:lvl1pPr>
          </a:lstStyle>
          <a:p>
            <a:r>
              <a:rPr lang="sv-SE" dirty="0"/>
              <a:t>PRESENTATIONS RUBRIK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lbild bak grundsida">
    <p:bg>
      <p:bgPr>
        <a:solidFill>
          <a:schemeClr val="bg1"/>
        </a:solidFill>
        <a:effectLst/>
      </p:bgPr>
    </p:bg>
    <p:spTree>
      <p:nvGrpSpPr>
        <p:cNvPr id="1" name=""/>
        <p:cNvGrpSpPr/>
        <p:nvPr/>
      </p:nvGrpSpPr>
      <p:grpSpPr>
        <a:xfrm>
          <a:off x="0" y="0"/>
          <a:ext cx="0" cy="0"/>
          <a:chOff x="0" y="0"/>
          <a:chExt cx="0" cy="0"/>
        </a:xfrm>
      </p:grpSpPr>
      <p:sp>
        <p:nvSpPr>
          <p:cNvPr id="4" name="Platshållare för bild 3"/>
          <p:cNvSpPr>
            <a:spLocks noGrp="1"/>
          </p:cNvSpPr>
          <p:nvPr>
            <p:ph type="pic" sz="quarter" idx="12"/>
          </p:nvPr>
        </p:nvSpPr>
        <p:spPr>
          <a:xfrm>
            <a:off x="0" y="0"/>
            <a:ext cx="12192000" cy="6858000"/>
          </a:xfrm>
        </p:spPr>
        <p:txBody>
          <a:bodyPr/>
          <a:lstStyle/>
          <a:p>
            <a:r>
              <a:rPr lang="sv-SE"/>
              <a:t>Klicka på ikonen för att lägga till en bild</a:t>
            </a:r>
          </a:p>
        </p:txBody>
      </p:sp>
      <p:pic>
        <p:nvPicPr>
          <p:cNvPr id="6" name="Picture 7" descr="logvit.png"/>
          <p:cNvPicPr>
            <a:picLocks noChangeAspect="1"/>
          </p:cNvPicPr>
          <p:nvPr userDrawn="1"/>
        </p:nvPicPr>
        <p:blipFill>
          <a:blip r:embed="rId2" cstate="screen">
            <a:alphaModFix amt="99000"/>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
        <p:nvSpPr>
          <p:cNvPr id="2" name="Rubrik 1"/>
          <p:cNvSpPr>
            <a:spLocks noGrp="1"/>
          </p:cNvSpPr>
          <p:nvPr>
            <p:ph type="title" hasCustomPrompt="1"/>
          </p:nvPr>
        </p:nvSpPr>
        <p:spPr>
          <a:xfrm>
            <a:off x="507234" y="512763"/>
            <a:ext cx="11168829"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11160126"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5206524" y="4329592"/>
            <a:ext cx="1778924" cy="523220"/>
          </a:xfrm>
          <a:prstGeom prst="rect">
            <a:avLst/>
          </a:prstGeom>
          <a:noFill/>
        </p:spPr>
        <p:txBody>
          <a:bodyPr wrap="square" rtlCol="0">
            <a:spAutoFit/>
          </a:bodyPr>
          <a:lstStyle/>
          <a:p>
            <a:pPr algn="ctr"/>
            <a:r>
              <a:rPr lang="sv-SE" sz="2800" b="1" dirty="0">
                <a:solidFill>
                  <a:schemeClr val="bg2"/>
                </a:solidFill>
              </a:rPr>
              <a:t>TACK!</a:t>
            </a:r>
            <a:endParaRPr lang="sv-SE" sz="2400" b="1" dirty="0">
              <a:solidFill>
                <a:schemeClr val="bg2"/>
              </a:solidFill>
            </a:endParaRPr>
          </a:p>
        </p:txBody>
      </p:sp>
    </p:spTree>
    <p:extLst>
      <p:ext uri="{BB962C8B-B14F-4D97-AF65-F5344CB8AC3E}">
        <p14:creationId xmlns:p14="http://schemas.microsoft.com/office/powerpoint/2010/main" val="198208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553597" y="1444510"/>
            <a:ext cx="5084778" cy="2300175"/>
          </a:xfrm>
          <a:prstGeom prst="rect">
            <a:avLst/>
          </a:prstGeom>
        </p:spPr>
      </p:pic>
      <p:sp>
        <p:nvSpPr>
          <p:cNvPr id="6" name="textruta 5"/>
          <p:cNvSpPr txBox="1"/>
          <p:nvPr userDrawn="1"/>
        </p:nvSpPr>
        <p:spPr>
          <a:xfrm>
            <a:off x="4645680" y="4329592"/>
            <a:ext cx="2900612" cy="523220"/>
          </a:xfrm>
          <a:prstGeom prst="rect">
            <a:avLst/>
          </a:prstGeom>
          <a:noFill/>
        </p:spPr>
        <p:txBody>
          <a:bodyPr wrap="square" rtlCol="0">
            <a:spAutoFit/>
          </a:bodyPr>
          <a:lstStyle/>
          <a:p>
            <a:pPr algn="ctr"/>
            <a:r>
              <a:rPr lang="sv-SE" sz="2800" b="1" dirty="0">
                <a:solidFill>
                  <a:schemeClr val="bg2"/>
                </a:solidFill>
              </a:rPr>
              <a:t>THANK YOU</a:t>
            </a:r>
            <a:endParaRPr lang="sv-SE" sz="2400" b="1" dirty="0">
              <a:solidFill>
                <a:schemeClr val="bg2"/>
              </a:solidFill>
            </a:endParaRPr>
          </a:p>
        </p:txBody>
      </p:sp>
    </p:spTree>
    <p:extLst>
      <p:ext uri="{BB962C8B-B14F-4D97-AF65-F5344CB8AC3E}">
        <p14:creationId xmlns:p14="http://schemas.microsoft.com/office/powerpoint/2010/main" val="181100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ternativ För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7" name="Rubrik 6"/>
          <p:cNvSpPr>
            <a:spLocks noGrp="1"/>
          </p:cNvSpPr>
          <p:nvPr>
            <p:ph type="title" hasCustomPrompt="1"/>
          </p:nvPr>
        </p:nvSpPr>
        <p:spPr>
          <a:xfrm>
            <a:off x="838200" y="1275328"/>
            <a:ext cx="10515600" cy="684101"/>
          </a:xfrm>
        </p:spPr>
        <p:txBody>
          <a:bodyPr/>
          <a:lstStyle>
            <a:lvl1pPr algn="ctr">
              <a:defRPr>
                <a:solidFill>
                  <a:schemeClr val="bg2"/>
                </a:solidFill>
              </a:defRPr>
            </a:lvl1pPr>
          </a:lstStyle>
          <a:p>
            <a:r>
              <a:rPr lang="sv-SE" dirty="0"/>
              <a:t>PRESENTATIONS RUBRIK</a:t>
            </a:r>
          </a:p>
        </p:txBody>
      </p:sp>
      <p:pic>
        <p:nvPicPr>
          <p:cNvPr id="8" name="Picture 2" descr="log_green_st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65225" y="3578111"/>
            <a:ext cx="4068384" cy="1840394"/>
          </a:xfrm>
          <a:prstGeom prst="rect">
            <a:avLst/>
          </a:prstGeom>
        </p:spPr>
      </p:pic>
    </p:spTree>
    <p:extLst>
      <p:ext uri="{BB962C8B-B14F-4D97-AF65-F5344CB8AC3E}">
        <p14:creationId xmlns:p14="http://schemas.microsoft.com/office/powerpoint/2010/main" val="173623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a:t>Rubrik</a:t>
            </a:r>
          </a:p>
        </p:txBody>
      </p:sp>
      <p:pic>
        <p:nvPicPr>
          <p:cNvPr id="5" name="Picture 4" descr="log_green_ligg.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sv-SE"/>
              <a:t>Klicka på ikonen för att lägga till en bild</a:t>
            </a:r>
            <a:endParaRPr lang="sv-SE" dirty="0"/>
          </a:p>
        </p:txBody>
      </p:sp>
    </p:spTree>
    <p:extLst>
      <p:ext uri="{BB962C8B-B14F-4D97-AF65-F5344CB8AC3E}">
        <p14:creationId xmlns:p14="http://schemas.microsoft.com/office/powerpoint/2010/main" val="66941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Klicka på ikonen för att lägga till en bild</a:t>
            </a:r>
            <a:endParaRPr lang="sv-SE" dirty="0"/>
          </a:p>
        </p:txBody>
      </p:sp>
      <p:pic>
        <p:nvPicPr>
          <p:cNvPr id="6" name="Picture 7" descr="logvi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2"/>
            <a:ext cx="10515600" cy="715421"/>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7" r:id="rId8"/>
    <p:sldLayoutId id="2147483658" r:id="rId9"/>
    <p:sldLayoutId id="2147483662"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356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avfallsverige.se/"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1524000" y="2561013"/>
            <a:ext cx="9144000" cy="395269"/>
          </a:xfrm>
        </p:spPr>
        <p:txBody>
          <a:bodyPr/>
          <a:lstStyle/>
          <a:p>
            <a:r>
              <a:rPr lang="sv-SE" dirty="0"/>
              <a:t>Rapport 2023:05</a:t>
            </a:r>
          </a:p>
        </p:txBody>
      </p:sp>
      <p:sp>
        <p:nvSpPr>
          <p:cNvPr id="3" name="Rubrik 2"/>
          <p:cNvSpPr>
            <a:spLocks noGrp="1"/>
          </p:cNvSpPr>
          <p:nvPr>
            <p:ph type="title"/>
          </p:nvPr>
        </p:nvSpPr>
        <p:spPr>
          <a:xfrm>
            <a:off x="589722" y="1073424"/>
            <a:ext cx="10515600" cy="684101"/>
          </a:xfrm>
        </p:spPr>
        <p:txBody>
          <a:bodyPr>
            <a:normAutofit fontScale="90000"/>
          </a:bodyPr>
          <a:lstStyle/>
          <a:p>
            <a:r>
              <a:rPr lang="sv-SE" sz="4000" dirty="0"/>
              <a:t>Litteraturstudie – </a:t>
            </a:r>
            <a:br>
              <a:rPr lang="sv-SE" sz="4000" dirty="0"/>
            </a:br>
            <a:r>
              <a:rPr lang="sv-SE" sz="4000" dirty="0"/>
              <a:t>Filterbaserade reningstekniker för dagvatten från avfallsanläggningar och återvinningscentraler</a:t>
            </a:r>
          </a:p>
        </p:txBody>
      </p:sp>
      <p:sp>
        <p:nvSpPr>
          <p:cNvPr id="4" name="Underrubrik 1">
            <a:extLst>
              <a:ext uri="{FF2B5EF4-FFF2-40B4-BE49-F238E27FC236}">
                <a16:creationId xmlns:a16="http://schemas.microsoft.com/office/drawing/2014/main" id="{51CDAAEA-E451-6E4A-8182-3FAB62012F74}"/>
              </a:ext>
            </a:extLst>
          </p:cNvPr>
          <p:cNvSpPr txBox="1">
            <a:spLocks/>
          </p:cNvSpPr>
          <p:nvPr/>
        </p:nvSpPr>
        <p:spPr>
          <a:xfrm>
            <a:off x="1501697" y="2963314"/>
            <a:ext cx="9144000" cy="3952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000" kern="1200" baseline="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sv-SE" dirty="0"/>
              <a:t>Februari 2023</a:t>
            </a:r>
          </a:p>
        </p:txBody>
      </p:sp>
    </p:spTree>
    <p:extLst>
      <p:ext uri="{BB962C8B-B14F-4D97-AF65-F5344CB8AC3E}">
        <p14:creationId xmlns:p14="http://schemas.microsoft.com/office/powerpoint/2010/main" val="925900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A81EBA25-F9FC-9444-8372-339677D02A04}"/>
              </a:ext>
            </a:extLst>
          </p:cNvPr>
          <p:cNvSpPr>
            <a:spLocks noGrp="1"/>
          </p:cNvSpPr>
          <p:nvPr>
            <p:ph type="pic" sz="quarter" idx="12"/>
          </p:nvPr>
        </p:nvSpPr>
        <p:spPr/>
      </p:sp>
      <p:sp>
        <p:nvSpPr>
          <p:cNvPr id="8" name="Rubrik 7">
            <a:extLst>
              <a:ext uri="{FF2B5EF4-FFF2-40B4-BE49-F238E27FC236}">
                <a16:creationId xmlns:a16="http://schemas.microsoft.com/office/drawing/2014/main" id="{D4C68242-003B-9E4A-91C1-577E63AB1CC0}"/>
              </a:ext>
            </a:extLst>
          </p:cNvPr>
          <p:cNvSpPr>
            <a:spLocks noGrp="1"/>
          </p:cNvSpPr>
          <p:nvPr>
            <p:ph type="title"/>
          </p:nvPr>
        </p:nvSpPr>
        <p:spPr/>
        <p:txBody>
          <a:bodyPr>
            <a:normAutofit/>
          </a:bodyPr>
          <a:lstStyle/>
          <a:p>
            <a:r>
              <a:rPr lang="sv-SE" sz="3200" dirty="0"/>
              <a:t>Projektinformation</a:t>
            </a:r>
          </a:p>
        </p:txBody>
      </p:sp>
      <p:sp>
        <p:nvSpPr>
          <p:cNvPr id="11" name="Platshållare för text 10">
            <a:extLst>
              <a:ext uri="{FF2B5EF4-FFF2-40B4-BE49-F238E27FC236}">
                <a16:creationId xmlns:a16="http://schemas.microsoft.com/office/drawing/2014/main" id="{E5B19FCA-C79B-424E-AE84-04A7C935B287}"/>
              </a:ext>
            </a:extLst>
          </p:cNvPr>
          <p:cNvSpPr txBox="1">
            <a:spLocks noGrp="1"/>
          </p:cNvSpPr>
          <p:nvPr>
            <p:ph type="body" sz="quarter" idx="11"/>
          </p:nvPr>
        </p:nvSpPr>
        <p:spPr>
          <a:xfrm>
            <a:off x="515937" y="1397530"/>
            <a:ext cx="7008123" cy="3206006"/>
          </a:xfrm>
          <a:prstGeom prst="rect">
            <a:avLst/>
          </a:prstGeom>
          <a:noFill/>
        </p:spPr>
        <p:txBody>
          <a:bodyPr wrap="square" rtlCol="0">
            <a:spAutoFit/>
          </a:bodyPr>
          <a:lstStyle/>
          <a:p>
            <a:r>
              <a:rPr lang="sv-SE" sz="2000" dirty="0">
                <a:solidFill>
                  <a:srgbClr val="68A2A6"/>
                </a:solidFill>
              </a:rPr>
              <a:t>Genomförare:</a:t>
            </a:r>
          </a:p>
          <a:p>
            <a:r>
              <a:rPr lang="sv-SE" dirty="0">
                <a:solidFill>
                  <a:schemeClr val="tx1"/>
                </a:solidFill>
              </a:rPr>
              <a:t>Laila </a:t>
            </a:r>
            <a:r>
              <a:rPr lang="sv-SE" dirty="0" err="1">
                <a:solidFill>
                  <a:schemeClr val="tx1"/>
                </a:solidFill>
              </a:rPr>
              <a:t>Søberg</a:t>
            </a:r>
            <a:r>
              <a:rPr lang="sv-SE" dirty="0">
                <a:solidFill>
                  <a:schemeClr val="tx1"/>
                </a:solidFill>
              </a:rPr>
              <a:t>, </a:t>
            </a:r>
            <a:r>
              <a:rPr lang="sv-SE" dirty="0" err="1">
                <a:solidFill>
                  <a:schemeClr val="tx1"/>
                </a:solidFill>
              </a:rPr>
              <a:t>Tyréns</a:t>
            </a:r>
            <a:endParaRPr lang="sv-SE" dirty="0">
              <a:solidFill>
                <a:schemeClr val="tx1"/>
              </a:solidFill>
            </a:endParaRPr>
          </a:p>
          <a:p>
            <a:endParaRPr lang="sv-SE" sz="2000" dirty="0"/>
          </a:p>
          <a:p>
            <a:r>
              <a:rPr lang="sv-SE" sz="2000" dirty="0">
                <a:solidFill>
                  <a:srgbClr val="68A2A6"/>
                </a:solidFill>
              </a:rPr>
              <a:t>Projektledare:</a:t>
            </a:r>
          </a:p>
          <a:p>
            <a:r>
              <a:rPr lang="sv-SE" dirty="0">
                <a:solidFill>
                  <a:schemeClr val="tx1"/>
                </a:solidFill>
              </a:rPr>
              <a:t>Laila </a:t>
            </a:r>
            <a:r>
              <a:rPr lang="sv-SE" dirty="0" err="1">
                <a:solidFill>
                  <a:schemeClr val="tx1"/>
                </a:solidFill>
              </a:rPr>
              <a:t>Søberg</a:t>
            </a:r>
            <a:r>
              <a:rPr lang="sv-SE" dirty="0">
                <a:solidFill>
                  <a:schemeClr val="tx1"/>
                </a:solidFill>
              </a:rPr>
              <a:t>, </a:t>
            </a:r>
            <a:r>
              <a:rPr lang="sv-SE" dirty="0" err="1">
                <a:solidFill>
                  <a:schemeClr val="tx1"/>
                </a:solidFill>
              </a:rPr>
              <a:t>Tyréns</a:t>
            </a:r>
            <a:endParaRPr lang="sv-SE" dirty="0">
              <a:solidFill>
                <a:schemeClr val="tx1"/>
              </a:solidFill>
            </a:endParaRPr>
          </a:p>
          <a:p>
            <a:endParaRPr lang="sv-SE" dirty="0">
              <a:solidFill>
                <a:schemeClr val="tx1"/>
              </a:solidFill>
            </a:endParaRPr>
          </a:p>
          <a:p>
            <a:r>
              <a:rPr lang="sv-SE" sz="2000" dirty="0">
                <a:solidFill>
                  <a:srgbClr val="68A2A6"/>
                </a:solidFill>
              </a:rPr>
              <a:t>Finansiär(er):</a:t>
            </a:r>
          </a:p>
          <a:p>
            <a:r>
              <a:rPr lang="sv-SE" sz="2000" dirty="0">
                <a:solidFill>
                  <a:schemeClr val="tx1"/>
                </a:solidFill>
              </a:rPr>
              <a:t>Avfall Sveriges avfallsanläggningssatsning</a:t>
            </a:r>
          </a:p>
        </p:txBody>
      </p:sp>
    </p:spTree>
    <p:extLst>
      <p:ext uri="{BB962C8B-B14F-4D97-AF65-F5344CB8AC3E}">
        <p14:creationId xmlns:p14="http://schemas.microsoft.com/office/powerpoint/2010/main" val="1306225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6BDF98-E1AE-BD40-A7A8-34F968D016D0}"/>
              </a:ext>
            </a:extLst>
          </p:cNvPr>
          <p:cNvSpPr>
            <a:spLocks noGrp="1"/>
          </p:cNvSpPr>
          <p:nvPr>
            <p:ph type="title"/>
          </p:nvPr>
        </p:nvSpPr>
        <p:spPr/>
        <p:txBody>
          <a:bodyPr/>
          <a:lstStyle/>
          <a:p>
            <a:r>
              <a:rPr lang="sv-SE" sz="3200" dirty="0"/>
              <a:t>Bakgrund</a:t>
            </a:r>
            <a:endParaRPr lang="sv-SE" dirty="0"/>
          </a:p>
        </p:txBody>
      </p:sp>
      <p:sp>
        <p:nvSpPr>
          <p:cNvPr id="3" name="Platshållare för text 2">
            <a:extLst>
              <a:ext uri="{FF2B5EF4-FFF2-40B4-BE49-F238E27FC236}">
                <a16:creationId xmlns:a16="http://schemas.microsoft.com/office/drawing/2014/main" id="{5A6304C6-AD8C-DA49-A719-7CC886847963}"/>
              </a:ext>
            </a:extLst>
          </p:cNvPr>
          <p:cNvSpPr>
            <a:spLocks noGrp="1"/>
          </p:cNvSpPr>
          <p:nvPr>
            <p:ph type="body" sz="quarter" idx="11"/>
          </p:nvPr>
        </p:nvSpPr>
        <p:spPr>
          <a:xfrm>
            <a:off x="515937" y="1397530"/>
            <a:ext cx="9930089" cy="4258203"/>
          </a:xfrm>
        </p:spPr>
        <p:txBody>
          <a:bodyPr>
            <a:normAutofit/>
          </a:bodyPr>
          <a:lstStyle/>
          <a:p>
            <a:pPr marL="342900" indent="-342900">
              <a:buFont typeface="Arial" panose="020B0604020202020204" pitchFamily="34" charset="0"/>
              <a:buChar char="•"/>
            </a:pPr>
            <a:r>
              <a:rPr lang="sv-SE" sz="2400" dirty="0"/>
              <a:t>Flera svenska avfallsanläggningar är intresserade av att hitta kostnadseffektiva lösningar för rening av förorenat dagvatten.</a:t>
            </a:r>
          </a:p>
          <a:p>
            <a:pPr marL="342900" indent="-342900">
              <a:buFont typeface="Arial" panose="020B0604020202020204" pitchFamily="34" charset="0"/>
              <a:buChar char="•"/>
            </a:pPr>
            <a:r>
              <a:rPr lang="sv-SE" sz="2400" dirty="0"/>
              <a:t>Önskemålet är att hitta lättinstallerade filterbaserade tekniker med bevisad funktion, som kan passa utifrån de förhållanden som råder. </a:t>
            </a:r>
          </a:p>
          <a:p>
            <a:pPr marL="342900" indent="-342900">
              <a:buFont typeface="Arial" panose="020B0604020202020204" pitchFamily="34" charset="0"/>
              <a:buChar char="•"/>
            </a:pPr>
            <a:r>
              <a:rPr lang="sv-SE" sz="2400" dirty="0"/>
              <a:t>Teknikerna ska vara yt-effektiva och kunna förbättra reduktionen av suspenderat material, partikelbundna metaller, lösta metaller, näringsämnen samt eventuellt även vissa miljögifter som oljeföroreningar och PFAS.</a:t>
            </a:r>
          </a:p>
          <a:p>
            <a:endParaRPr lang="sv-SE" dirty="0"/>
          </a:p>
          <a:p>
            <a:endParaRPr lang="sv-SE" dirty="0"/>
          </a:p>
        </p:txBody>
      </p:sp>
    </p:spTree>
    <p:extLst>
      <p:ext uri="{BB962C8B-B14F-4D97-AF65-F5344CB8AC3E}">
        <p14:creationId xmlns:p14="http://schemas.microsoft.com/office/powerpoint/2010/main" val="107078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06418E-9900-E646-9474-81CD92A328B1}"/>
              </a:ext>
            </a:extLst>
          </p:cNvPr>
          <p:cNvSpPr>
            <a:spLocks noGrp="1"/>
          </p:cNvSpPr>
          <p:nvPr>
            <p:ph type="title"/>
          </p:nvPr>
        </p:nvSpPr>
        <p:spPr/>
        <p:txBody>
          <a:bodyPr/>
          <a:lstStyle/>
          <a:p>
            <a:r>
              <a:rPr lang="sv-SE" sz="3200" dirty="0"/>
              <a:t>Resultat</a:t>
            </a:r>
            <a:endParaRPr lang="sv-SE" dirty="0"/>
          </a:p>
        </p:txBody>
      </p:sp>
      <p:sp>
        <p:nvSpPr>
          <p:cNvPr id="3" name="Platshållare för text 2">
            <a:extLst>
              <a:ext uri="{FF2B5EF4-FFF2-40B4-BE49-F238E27FC236}">
                <a16:creationId xmlns:a16="http://schemas.microsoft.com/office/drawing/2014/main" id="{687D9A21-1E20-9246-B39A-E6E61DCD37E4}"/>
              </a:ext>
            </a:extLst>
          </p:cNvPr>
          <p:cNvSpPr>
            <a:spLocks noGrp="1"/>
          </p:cNvSpPr>
          <p:nvPr>
            <p:ph type="body" sz="quarter" idx="11"/>
          </p:nvPr>
        </p:nvSpPr>
        <p:spPr>
          <a:xfrm>
            <a:off x="515937" y="1397530"/>
            <a:ext cx="10377350" cy="4258203"/>
          </a:xfrm>
        </p:spPr>
        <p:txBody>
          <a:bodyPr>
            <a:normAutofit fontScale="92500" lnSpcReduction="10000"/>
          </a:bodyPr>
          <a:lstStyle/>
          <a:p>
            <a:pPr marL="342900" indent="-342900">
              <a:buFont typeface="Arial" panose="020B0604020202020204" pitchFamily="34" charset="0"/>
              <a:buChar char="•"/>
            </a:pPr>
            <a:r>
              <a:rPr lang="sv-SE" sz="2400" dirty="0"/>
              <a:t>I rapporten studeras brunnsfilter, filterbrunnar och dagvattenbiofilter. Av dessa är det i princip endast brunnsfilter som uppfyller önskemålet om att vara lättinstallerade. </a:t>
            </a:r>
          </a:p>
          <a:p>
            <a:pPr marL="342900" indent="-342900">
              <a:buFont typeface="Arial" panose="020B0604020202020204" pitchFamily="34" charset="0"/>
              <a:buChar char="•"/>
            </a:pPr>
            <a:r>
              <a:rPr lang="sv-SE" sz="2400" dirty="0"/>
              <a:t>Litteraturstudien visar att kunskapen kring brunnsfilters reningseffektivitet är liten. Endast ett fåtal studier har genomförts och av dessa har endast en bråkdel vetenskapligt utförande. Det föreligger därför stor osäkerhet kring brunnsfilters reningseffektivitet där resultaten varierar från relativt god rening till urlakning av föroreningar. </a:t>
            </a:r>
          </a:p>
          <a:p>
            <a:pPr marL="342900" indent="-342900">
              <a:buFont typeface="Arial" panose="020B0604020202020204" pitchFamily="34" charset="0"/>
              <a:buChar char="•"/>
            </a:pPr>
            <a:r>
              <a:rPr lang="sv-SE" sz="2400" dirty="0"/>
              <a:t>Det går därmed inte att ge något entydigt svar på om brunnsfilter verkligen kan ge någon mätbar effekt. </a:t>
            </a:r>
          </a:p>
          <a:p>
            <a:pPr marL="342900" indent="-342900">
              <a:buFont typeface="Arial" panose="020B0604020202020204" pitchFamily="34" charset="0"/>
              <a:buChar char="•"/>
            </a:pPr>
            <a:r>
              <a:rPr lang="sv-SE" sz="2400" dirty="0"/>
              <a:t>Av de övriga studerade teknikerna bedöms dagvattenbiofilter vara mest lovande. Tekniken kräver ett förhållandevis stort ytbehov men har uppvisat mycket god reningseffektivitet i vetenskapliga artiklar.</a:t>
            </a:r>
          </a:p>
          <a:p>
            <a:endParaRPr lang="sv-SE" dirty="0"/>
          </a:p>
        </p:txBody>
      </p:sp>
    </p:spTree>
    <p:extLst>
      <p:ext uri="{BB962C8B-B14F-4D97-AF65-F5344CB8AC3E}">
        <p14:creationId xmlns:p14="http://schemas.microsoft.com/office/powerpoint/2010/main" val="118391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3639A-B709-AB4A-B384-F69AACAF85CC}"/>
              </a:ext>
            </a:extLst>
          </p:cNvPr>
          <p:cNvSpPr>
            <a:spLocks noGrp="1"/>
          </p:cNvSpPr>
          <p:nvPr>
            <p:ph type="title"/>
          </p:nvPr>
        </p:nvSpPr>
        <p:spPr/>
        <p:txBody>
          <a:bodyPr/>
          <a:lstStyle/>
          <a:p>
            <a:r>
              <a:rPr lang="sv-SE" sz="3200" dirty="0"/>
              <a:t>Slutsatser</a:t>
            </a:r>
            <a:endParaRPr lang="sv-SE" dirty="0"/>
          </a:p>
        </p:txBody>
      </p:sp>
      <p:sp>
        <p:nvSpPr>
          <p:cNvPr id="3" name="Platshållare för text 2">
            <a:extLst>
              <a:ext uri="{FF2B5EF4-FFF2-40B4-BE49-F238E27FC236}">
                <a16:creationId xmlns:a16="http://schemas.microsoft.com/office/drawing/2014/main" id="{1F5EF221-8C43-1E4F-8D84-27D8FEA14357}"/>
              </a:ext>
            </a:extLst>
          </p:cNvPr>
          <p:cNvSpPr>
            <a:spLocks noGrp="1"/>
          </p:cNvSpPr>
          <p:nvPr>
            <p:ph type="body" sz="quarter" idx="11"/>
          </p:nvPr>
        </p:nvSpPr>
        <p:spPr>
          <a:xfrm>
            <a:off x="515937" y="1397530"/>
            <a:ext cx="10248141" cy="4258203"/>
          </a:xfrm>
        </p:spPr>
        <p:txBody>
          <a:bodyPr/>
          <a:lstStyle/>
          <a:p>
            <a:pPr marL="342900" indent="-342900">
              <a:buFont typeface="Arial" panose="020B0604020202020204" pitchFamily="34" charset="0"/>
              <a:buChar char="•"/>
            </a:pPr>
            <a:r>
              <a:rPr lang="sv-SE" sz="2400" dirty="0"/>
              <a:t>Litteraturstudien har visat att det inte gått att hitta lättinstallerade filterbaserade lösningar som samtidigt har bevisad funktion. </a:t>
            </a:r>
          </a:p>
          <a:p>
            <a:pPr marL="342900" indent="-342900">
              <a:buFont typeface="Arial" panose="020B0604020202020204" pitchFamily="34" charset="0"/>
              <a:buChar char="•"/>
            </a:pPr>
            <a:r>
              <a:rPr lang="sv-SE" sz="2400" dirty="0"/>
              <a:t>Brunnsfilter uppfyller kravet på lätt installation men funktionen går inte att bevisa.</a:t>
            </a:r>
          </a:p>
          <a:p>
            <a:pPr marL="342900" indent="-342900">
              <a:buFont typeface="Arial" panose="020B0604020202020204" pitchFamily="34" charset="0"/>
              <a:buChar char="•"/>
            </a:pPr>
            <a:r>
              <a:rPr lang="sv-SE" sz="2400" dirty="0"/>
              <a:t>För rening av dagvatten från avfallsanläggningar rekommenderas istället mer ytkrävande tekniker såsom exempelvis dagvattenbiofilter.</a:t>
            </a:r>
          </a:p>
          <a:p>
            <a:endParaRPr lang="sv-SE" sz="1800" dirty="0"/>
          </a:p>
          <a:p>
            <a:endParaRPr lang="sv-SE" dirty="0"/>
          </a:p>
        </p:txBody>
      </p:sp>
    </p:spTree>
    <p:extLst>
      <p:ext uri="{BB962C8B-B14F-4D97-AF65-F5344CB8AC3E}">
        <p14:creationId xmlns:p14="http://schemas.microsoft.com/office/powerpoint/2010/main" val="871741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C75405-E0AD-3E4D-A5AF-2AE73C42BD30}"/>
              </a:ext>
            </a:extLst>
          </p:cNvPr>
          <p:cNvSpPr>
            <a:spLocks noGrp="1"/>
          </p:cNvSpPr>
          <p:nvPr>
            <p:ph type="title"/>
          </p:nvPr>
        </p:nvSpPr>
        <p:spPr/>
        <p:txBody>
          <a:bodyPr>
            <a:noAutofit/>
          </a:bodyPr>
          <a:lstStyle/>
          <a:p>
            <a:r>
              <a:rPr lang="sv-SE" sz="3200" dirty="0"/>
              <a:t>Rapportinformation</a:t>
            </a:r>
          </a:p>
        </p:txBody>
      </p:sp>
      <p:sp>
        <p:nvSpPr>
          <p:cNvPr id="3" name="Platshållare för text 2">
            <a:extLst>
              <a:ext uri="{FF2B5EF4-FFF2-40B4-BE49-F238E27FC236}">
                <a16:creationId xmlns:a16="http://schemas.microsoft.com/office/drawing/2014/main" id="{D0ADCDA3-280B-4B40-998E-17282984CED1}"/>
              </a:ext>
            </a:extLst>
          </p:cNvPr>
          <p:cNvSpPr>
            <a:spLocks noGrp="1"/>
          </p:cNvSpPr>
          <p:nvPr>
            <p:ph type="body" sz="quarter" idx="11"/>
          </p:nvPr>
        </p:nvSpPr>
        <p:spPr/>
        <p:txBody>
          <a:bodyPr/>
          <a:lstStyle/>
          <a:p>
            <a:r>
              <a:rPr lang="sv-SE" kern="0" dirty="0"/>
              <a:t>Rapporten finns för nedladdning (kostnadsfritt för Avfall Sveriges medlemmar) från </a:t>
            </a:r>
            <a:r>
              <a:rPr lang="sv-SE" kern="0" dirty="0">
                <a:hlinkClick r:id="rId2"/>
              </a:rPr>
              <a:t>www.avfallsverige.se</a:t>
            </a:r>
            <a:endParaRPr lang="sv-SE" kern="0" dirty="0"/>
          </a:p>
          <a:p>
            <a:endParaRPr lang="sv-SE" kern="0" dirty="0"/>
          </a:p>
          <a:p>
            <a:r>
              <a:rPr lang="sv-SE" kern="0" dirty="0"/>
              <a:t>Mer information om detta projekt kan du få från:</a:t>
            </a:r>
          </a:p>
          <a:p>
            <a:r>
              <a:rPr lang="sv-SE" dirty="0"/>
              <a:t>Fredrika </a:t>
            </a:r>
            <a:r>
              <a:rPr lang="sv-SE" dirty="0" err="1"/>
              <a:t>Stranne</a:t>
            </a:r>
            <a:r>
              <a:rPr lang="sv-SE" dirty="0"/>
              <a:t>, rådgivare för deponerings- och avfallsanläggningar</a:t>
            </a:r>
          </a:p>
          <a:p>
            <a:r>
              <a:rPr lang="sv-SE" dirty="0"/>
              <a:t>E-post: </a:t>
            </a:r>
            <a:r>
              <a:rPr lang="sv-SE" dirty="0" err="1"/>
              <a:t>fredrika.stranne@avfallsverige.se</a:t>
            </a:r>
            <a:endParaRPr lang="sv-SE" dirty="0"/>
          </a:p>
        </p:txBody>
      </p:sp>
      <p:sp>
        <p:nvSpPr>
          <p:cNvPr id="4" name="Platshållare för bild 3">
            <a:extLst>
              <a:ext uri="{FF2B5EF4-FFF2-40B4-BE49-F238E27FC236}">
                <a16:creationId xmlns:a16="http://schemas.microsoft.com/office/drawing/2014/main" id="{47A8CD13-ABA9-554D-AD69-465ACB141EA8}"/>
              </a:ext>
            </a:extLst>
          </p:cNvPr>
          <p:cNvSpPr>
            <a:spLocks noGrp="1"/>
          </p:cNvSpPr>
          <p:nvPr>
            <p:ph type="pic" sz="quarter" idx="12"/>
          </p:nvPr>
        </p:nvSpPr>
        <p:spPr/>
      </p:sp>
    </p:spTree>
    <p:extLst>
      <p:ext uri="{BB962C8B-B14F-4D97-AF65-F5344CB8AC3E}">
        <p14:creationId xmlns:p14="http://schemas.microsoft.com/office/powerpoint/2010/main" val="1580263107"/>
      </p:ext>
    </p:extLst>
  </p:cSld>
  <p:clrMapOvr>
    <a:masterClrMapping/>
  </p:clrMapOvr>
</p:sld>
</file>

<file path=ppt/theme/theme1.xml><?xml version="1.0" encoding="utf-8"?>
<a:theme xmlns:a="http://schemas.openxmlformats.org/drawingml/2006/main" name="AvfallSverige-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apportpresentation.potx" id="{97F0CEEC-72E1-4583-B9A5-4DDF1E59AE6F}" vid="{DAFD509A-C327-405F-92BB-A14AF30A94A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AvfallSverige-mall</Template>
  <TotalTime>27</TotalTime>
  <Words>311</Words>
  <Application>Microsoft Macintosh PowerPoint</Application>
  <PresentationFormat>Bredbild</PresentationFormat>
  <Paragraphs>31</Paragraphs>
  <Slides>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vt:i4>
      </vt:variant>
    </vt:vector>
  </HeadingPairs>
  <TitlesOfParts>
    <vt:vector size="10" baseType="lpstr">
      <vt:lpstr>Arial</vt:lpstr>
      <vt:lpstr>Calibri</vt:lpstr>
      <vt:lpstr>Georgia</vt:lpstr>
      <vt:lpstr>AvfallSverige-mall</vt:lpstr>
      <vt:lpstr>Litteraturstudie –  Filterbaserade reningstekniker för dagvatten från avfallsanläggningar och återvinningscentraler</vt:lpstr>
      <vt:lpstr>Projektinformation</vt:lpstr>
      <vt:lpstr>Bakgrund</vt:lpstr>
      <vt:lpstr>Resultat</vt:lpstr>
      <vt:lpstr>Slutsatser</vt:lpstr>
      <vt:lpstr>Rapportinformation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Rapporttitel</dc:title>
  <dc:creator>Fredrika Stranne</dc:creator>
  <cp:lastModifiedBy>Jessica Christiansen</cp:lastModifiedBy>
  <cp:revision>4</cp:revision>
  <dcterms:created xsi:type="dcterms:W3CDTF">2023-02-07T14:52:59Z</dcterms:created>
  <dcterms:modified xsi:type="dcterms:W3CDTF">2023-02-14T13:48:35Z</dcterms:modified>
</cp:coreProperties>
</file>