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71" r:id="rId4"/>
    <p:sldId id="266" r:id="rId5"/>
    <p:sldId id="270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50"/>
    <p:restoredTop sz="95226" autoAdjust="0"/>
  </p:normalViewPr>
  <p:slideViewPr>
    <p:cSldViewPr snapToGrid="0" snapToObjects="1">
      <p:cViewPr varScale="1">
        <p:scale>
          <a:sx n="135" d="100"/>
          <a:sy n="135" d="100"/>
        </p:scale>
        <p:origin x="176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2022:13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Samhällsekonomisk nytta av</a:t>
            </a:r>
            <a:br>
              <a:rPr lang="sv-SE" sz="4000" dirty="0"/>
            </a:br>
            <a:r>
              <a:rPr lang="sv-SE" sz="4000" dirty="0"/>
              <a:t>energiåtervinning av avfall i Sverige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Maj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Projektorganisation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8" y="1157815"/>
            <a:ext cx="7008123" cy="422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Marie Holmlund, WSP</a:t>
            </a:r>
          </a:p>
          <a:p>
            <a:r>
              <a:rPr lang="sv-SE" sz="1800" dirty="0" err="1">
                <a:solidFill>
                  <a:schemeClr val="tx1"/>
                </a:solidFill>
              </a:rPr>
              <a:t>Sirje</a:t>
            </a:r>
            <a:r>
              <a:rPr lang="sv-SE" sz="1800" dirty="0">
                <a:solidFill>
                  <a:schemeClr val="tx1"/>
                </a:solidFill>
              </a:rPr>
              <a:t> </a:t>
            </a:r>
            <a:r>
              <a:rPr lang="sv-SE" sz="1800" dirty="0" err="1">
                <a:solidFill>
                  <a:schemeClr val="tx1"/>
                </a:solidFill>
              </a:rPr>
              <a:t>Padam</a:t>
            </a:r>
            <a:r>
              <a:rPr lang="sv-SE" sz="1800" dirty="0">
                <a:solidFill>
                  <a:schemeClr val="tx1"/>
                </a:solidFill>
              </a:rPr>
              <a:t>, WSP</a:t>
            </a:r>
          </a:p>
          <a:p>
            <a:r>
              <a:rPr lang="sv-SE" sz="1800" dirty="0">
                <a:solidFill>
                  <a:schemeClr val="tx1"/>
                </a:solidFill>
              </a:rPr>
              <a:t>Scott Cole, WSP</a:t>
            </a:r>
          </a:p>
          <a:p>
            <a:r>
              <a:rPr lang="sv-SE" sz="1800" dirty="0">
                <a:solidFill>
                  <a:schemeClr val="tx1"/>
                </a:solidFill>
              </a:rPr>
              <a:t>Angelica </a:t>
            </a:r>
            <a:r>
              <a:rPr lang="sv-SE" sz="1800" dirty="0" err="1">
                <a:solidFill>
                  <a:schemeClr val="tx1"/>
                </a:solidFill>
              </a:rPr>
              <a:t>Jörnling</a:t>
            </a:r>
            <a:r>
              <a:rPr lang="sv-SE" sz="1800" dirty="0">
                <a:solidFill>
                  <a:schemeClr val="tx1"/>
                </a:solidFill>
              </a:rPr>
              <a:t>, WSP</a:t>
            </a:r>
          </a:p>
          <a:p>
            <a:r>
              <a:rPr lang="sv-SE" sz="1800" dirty="0">
                <a:solidFill>
                  <a:schemeClr val="tx1"/>
                </a:solidFill>
              </a:rPr>
              <a:t>Isadora </a:t>
            </a:r>
            <a:r>
              <a:rPr lang="sv-SE" sz="1800" dirty="0" err="1">
                <a:solidFill>
                  <a:schemeClr val="tx1"/>
                </a:solidFill>
              </a:rPr>
              <a:t>Freberg</a:t>
            </a:r>
            <a:r>
              <a:rPr lang="sv-SE" sz="1800" dirty="0">
                <a:solidFill>
                  <a:schemeClr val="tx1"/>
                </a:solidFill>
              </a:rPr>
              <a:t>, WSP</a:t>
            </a:r>
          </a:p>
          <a:p>
            <a:r>
              <a:rPr lang="sv-SE" sz="1800" dirty="0">
                <a:solidFill>
                  <a:schemeClr val="tx1"/>
                </a:solidFill>
              </a:rPr>
              <a:t>Calle Järnberg WSP</a:t>
            </a:r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Marie Holmlund, WSP</a:t>
            </a:r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1800" dirty="0">
                <a:solidFill>
                  <a:schemeClr val="tx1"/>
                </a:solidFill>
              </a:rPr>
              <a:t>Avfall Sveriges Utvecklingssatsning Energiåtervinning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Metod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b="1" dirty="0"/>
              <a:t>Samhällsekonomisk analys</a:t>
            </a:r>
          </a:p>
          <a:p>
            <a:r>
              <a:rPr lang="sv-SE" dirty="0"/>
              <a:t> Jämförelse mellan referensscenariot och utredningsscenariot</a:t>
            </a:r>
          </a:p>
          <a:p>
            <a:r>
              <a:rPr lang="sv-SE" dirty="0"/>
              <a:t>I uppdraget görs jämförelsen under ett år</a:t>
            </a:r>
          </a:p>
          <a:p>
            <a:endParaRPr lang="sv-SE" dirty="0"/>
          </a:p>
          <a:p>
            <a:r>
              <a:rPr lang="sv-SE" b="1" dirty="0"/>
              <a:t>Analysen görs i fyra steg</a:t>
            </a:r>
          </a:p>
          <a:p>
            <a:r>
              <a:rPr lang="sv-SE" dirty="0"/>
              <a:t>1. Beskrivning av scenarierna,</a:t>
            </a:r>
          </a:p>
          <a:p>
            <a:r>
              <a:rPr lang="sv-SE" dirty="0"/>
              <a:t>2. Identifiering av skillnaden,</a:t>
            </a:r>
          </a:p>
          <a:p>
            <a:r>
              <a:rPr lang="sv-SE" dirty="0"/>
              <a:t>3. Kvantifiering av skillnaden,</a:t>
            </a:r>
          </a:p>
          <a:p>
            <a:r>
              <a:rPr lang="sv-SE" dirty="0"/>
              <a:t>4. Värdering av skillnaden.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568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Scenarier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5219845" cy="4258203"/>
          </a:xfrm>
        </p:spPr>
        <p:txBody>
          <a:bodyPr>
            <a:normAutofit/>
          </a:bodyPr>
          <a:lstStyle/>
          <a:p>
            <a:r>
              <a:rPr lang="sv-SE" sz="1800" b="1" dirty="0"/>
              <a:t>Referensscenario</a:t>
            </a:r>
          </a:p>
          <a:p>
            <a:endParaRPr lang="sv-SE" sz="1600" b="1" dirty="0"/>
          </a:p>
          <a:p>
            <a:r>
              <a:rPr lang="sv-SE" sz="1800" dirty="0"/>
              <a:t>Dagens situation - 2020</a:t>
            </a:r>
          </a:p>
          <a:p>
            <a:pPr marL="731837" lvl="1" indent="-285750">
              <a:buFont typeface="Wingdings" pitchFamily="2" charset="2"/>
              <a:buChar char="§"/>
            </a:pPr>
            <a:r>
              <a:rPr lang="sv-SE" sz="1600" dirty="0"/>
              <a:t>Energiåtervinning ur det avfall som förbränns i svenska kraftvärme- och värmeverk</a:t>
            </a:r>
          </a:p>
          <a:p>
            <a:pPr marL="1189037" lvl="2" indent="-285750">
              <a:buFontTx/>
              <a:buChar char="-"/>
            </a:pPr>
            <a:r>
              <a:rPr lang="sv-SE" sz="1400" dirty="0"/>
              <a:t>Cirka 5 miljoner ton inhemskt avfall och 1,9 miljoner ton importerat avfall</a:t>
            </a:r>
          </a:p>
          <a:p>
            <a:pPr marL="731837" lvl="1" indent="-285750">
              <a:buFont typeface="Wingdings" pitchFamily="2" charset="2"/>
              <a:buChar char="§"/>
            </a:pPr>
            <a:r>
              <a:rPr lang="sv-SE" sz="1600" dirty="0"/>
              <a:t>Av det kommunala avfallet materialåtervanns 33 procent år 2020</a:t>
            </a:r>
          </a:p>
          <a:p>
            <a:pPr marL="1189037" lvl="2" indent="-285750">
              <a:buFontTx/>
              <a:buChar char="-"/>
            </a:pPr>
            <a:r>
              <a:rPr lang="sv-SE" sz="1400" dirty="0"/>
              <a:t>Ökad materialåtervinning hindras av tekniska begränsningar och att återvinningsbart avfall fortfarande hamnar i hushållens sopor</a:t>
            </a:r>
          </a:p>
          <a:p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EEBC847B-5FB7-4130-A780-4D55EED92531}"/>
              </a:ext>
            </a:extLst>
          </p:cNvPr>
          <p:cNvSpPr txBox="1">
            <a:spLocks/>
          </p:cNvSpPr>
          <p:nvPr/>
        </p:nvSpPr>
        <p:spPr>
          <a:xfrm>
            <a:off x="6307667" y="1397529"/>
            <a:ext cx="5727579" cy="50206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900" b="1" dirty="0"/>
              <a:t>Utredningsscenario</a:t>
            </a:r>
          </a:p>
          <a:p>
            <a:endParaRPr lang="sv-SE" sz="2300" dirty="0"/>
          </a:p>
          <a:p>
            <a:pPr marL="457200" indent="-457200">
              <a:buFont typeface="Wingdings" pitchFamily="2" charset="2"/>
              <a:buChar char="§"/>
            </a:pPr>
            <a:r>
              <a:rPr lang="sv-SE" sz="2900" dirty="0"/>
              <a:t>Sverige saknar kapacitet för energiåtervinning år 2020</a:t>
            </a:r>
          </a:p>
          <a:p>
            <a:pPr marL="731837" lvl="1" indent="-285750">
              <a:lnSpc>
                <a:spcPct val="140000"/>
              </a:lnSpc>
              <a:buFontTx/>
              <a:buChar char="-"/>
            </a:pPr>
            <a:r>
              <a:rPr lang="sv-SE" sz="2200" dirty="0"/>
              <a:t>Ingen energiåtervinning i Sverige ur det inhemska avfall som i referensscenariot går till förbränning</a:t>
            </a:r>
          </a:p>
          <a:p>
            <a:pPr marL="731837" lvl="1" indent="-285750">
              <a:lnSpc>
                <a:spcPct val="140000"/>
              </a:lnSpc>
              <a:buFontTx/>
              <a:buChar char="-"/>
            </a:pPr>
            <a:r>
              <a:rPr lang="sv-SE" sz="2200" dirty="0"/>
              <a:t>Ingen import av avfall till Sverige </a:t>
            </a:r>
          </a:p>
          <a:p>
            <a:pPr marL="1189037" lvl="2" indent="-285750">
              <a:buFontTx/>
              <a:buChar char="-"/>
            </a:pPr>
            <a:r>
              <a:rPr lang="sv-SE" sz="1900" dirty="0"/>
              <a:t>Deponeras istället i  ursprungslandet</a:t>
            </a:r>
          </a:p>
          <a:p>
            <a:pPr marL="731837" lvl="1" indent="-285750">
              <a:lnSpc>
                <a:spcPct val="140000"/>
              </a:lnSpc>
              <a:buFontTx/>
              <a:buChar char="-"/>
            </a:pPr>
            <a:r>
              <a:rPr lang="sv-SE" sz="2200" dirty="0"/>
              <a:t>Export antas ske till EU av det svenska avfall som i referensscenariot förbränns i Sverige för energiåtervinning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900" dirty="0"/>
              <a:t>Kapaciteten för energiåtervinning i EU är densamma som i referensscenariot</a:t>
            </a:r>
          </a:p>
          <a:p>
            <a:pPr marL="731837" lvl="1" indent="-285750">
              <a:lnSpc>
                <a:spcPct val="140000"/>
              </a:lnSpc>
              <a:buFontTx/>
              <a:buChar char="-"/>
            </a:pPr>
            <a:r>
              <a:rPr lang="sv-SE" sz="2200" dirty="0"/>
              <a:t>Svensk export av avfall till energiåtervinning i EU tränger undan inhemskt avfall i mottagarlandet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900" dirty="0"/>
              <a:t>Av det kommunala avfallet materialåtervanns 33 procent år 2020</a:t>
            </a:r>
          </a:p>
          <a:p>
            <a:pPr marL="731837" lvl="1" indent="-285750">
              <a:lnSpc>
                <a:spcPct val="140000"/>
              </a:lnSpc>
              <a:buFontTx/>
              <a:buChar char="-"/>
            </a:pPr>
            <a:r>
              <a:rPr lang="sv-SE" sz="2200" dirty="0"/>
              <a:t>Ökad materialåtervinning hindras av tekniska begränsningar och att återvinningsbart avfall fortfarande hamnar i hushållens sopor</a:t>
            </a:r>
          </a:p>
          <a:p>
            <a:pPr marL="731837" lvl="1" indent="-285750">
              <a:buFontTx/>
              <a:buChar char="-"/>
            </a:pPr>
            <a:endParaRPr lang="sv-SE" sz="16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100081-D18C-4872-829B-3C7CF45D4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958" y="441415"/>
            <a:ext cx="8053442" cy="637410"/>
          </a:xfrm>
        </p:spPr>
        <p:txBody>
          <a:bodyPr>
            <a:normAutofit fontScale="90000"/>
          </a:bodyPr>
          <a:lstStyle/>
          <a:p>
            <a:r>
              <a:rPr lang="sv-SE" dirty="0"/>
              <a:t>Prissatta samhällsekonomiska effekter </a:t>
            </a:r>
            <a:br>
              <a:rPr lang="sv-SE" dirty="0"/>
            </a:br>
            <a:r>
              <a:rPr lang="sv-SE" dirty="0"/>
              <a:t>utan svensk energiåtervinning av avfall 1(2)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DDF9EB5D-3485-47F7-8B64-3D5880A13D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94234"/>
              </p:ext>
            </p:extLst>
          </p:nvPr>
        </p:nvGraphicFramePr>
        <p:xfrm>
          <a:off x="480958" y="1375956"/>
          <a:ext cx="10587637" cy="4467496"/>
        </p:xfrm>
        <a:graphic>
          <a:graphicData uri="http://schemas.openxmlformats.org/drawingml/2006/table">
            <a:tbl>
              <a:tblPr firstRow="1" firstCol="1" bandRow="1"/>
              <a:tblGrid>
                <a:gridCol w="3028596">
                  <a:extLst>
                    <a:ext uri="{9D8B030D-6E8A-4147-A177-3AD203B41FA5}">
                      <a16:colId xmlns:a16="http://schemas.microsoft.com/office/drawing/2014/main" val="1544391500"/>
                    </a:ext>
                  </a:extLst>
                </a:gridCol>
                <a:gridCol w="5650014">
                  <a:extLst>
                    <a:ext uri="{9D8B030D-6E8A-4147-A177-3AD203B41FA5}">
                      <a16:colId xmlns:a16="http://schemas.microsoft.com/office/drawing/2014/main" val="939958164"/>
                    </a:ext>
                  </a:extLst>
                </a:gridCol>
                <a:gridCol w="1909027">
                  <a:extLst>
                    <a:ext uri="{9D8B030D-6E8A-4147-A177-3AD203B41FA5}">
                      <a16:colId xmlns:a16="http://schemas.microsoft.com/office/drawing/2014/main" val="3923409453"/>
                    </a:ext>
                  </a:extLst>
                </a:gridCol>
              </a:tblGrid>
              <a:tr h="379986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Post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Monetär värdering (MSEK)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467125"/>
                  </a:ext>
                </a:extLst>
              </a:tr>
              <a:tr h="110161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Kostnader för svenska avfallslämnare och energiåtervinnare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Mottagningsavgift för exporterat avfall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Mottagningsavgift för importerat avfall (utländskt kommunalt avfall och utländskt verksamhetsavfall)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Mottagningsavgift i Sverige (svenskt kommunalt avfall och svenskt verksamhetsavfall)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11 529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46011"/>
                  </a:ext>
                </a:extLst>
              </a:tr>
              <a:tr h="173948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Övriga samhällsekonomiska kostnader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Ökade växthusgasutsläpp från deponigas vid svensk export av avfall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Ökade växthusgasutsläpp från en ökad produktion av krossat berg som ersätter slaggrus i konstruktionsmaterial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Ökade växthusgasutsläpp av att inte materialåtervinna metaller ur bottenaska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Samhällsekonomisk kostnad av minskad metallåtervinning.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103 970–220 031 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479135"/>
                  </a:ext>
                </a:extLst>
              </a:tr>
              <a:tr h="46373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Intäkter för svenska avfallslämnare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Mottagningsavgift i Sverige (för svenskt kommunalt avfall och svenskt verksamhetsavfall)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4 306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038216"/>
                  </a:ext>
                </a:extLst>
              </a:tr>
              <a:tr h="7826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Övriga samhällsekonomiska nyttor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Minskade kostnader för export av flygaska till Norge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Minskade kostnader för deponering av flygaska i Sverige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Minskade växthusgasutsläpp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17 610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FCB3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543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56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10056263" cy="637410"/>
          </a:xfrm>
        </p:spPr>
        <p:txBody>
          <a:bodyPr>
            <a:normAutofit fontScale="90000"/>
          </a:bodyPr>
          <a:lstStyle/>
          <a:p>
            <a:r>
              <a:rPr lang="sv-SE" sz="3200" dirty="0"/>
              <a:t>Ej prissatta samhällsekonomiska effekter</a:t>
            </a:r>
            <a:br>
              <a:rPr lang="sv-SE" sz="3200" dirty="0"/>
            </a:br>
            <a:r>
              <a:rPr lang="sv-SE" sz="3200" dirty="0"/>
              <a:t>utan svensk energiåtervinning av avfall 2(2)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3B1492C-26C2-46CE-AE88-7F49FA608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34" y="1380066"/>
            <a:ext cx="8436193" cy="448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5327514" cy="42582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Energiåtervinning ur avfall är att föredra ur ett samhällsekonomiskt perspektiv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 nyttor och kostnader som har varit möjliga att kvantifiera och värdera visar att samhällskostnaden för avfall skulle vara mellan 94–210 miljarder kronor/år större om man inte hade tillgång till energiåtervinning.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Resultatet förstärks av icke-prissatta effekter</a:t>
            </a:r>
          </a:p>
          <a:p>
            <a:endParaRPr lang="sv-SE" dirty="0"/>
          </a:p>
        </p:txBody>
      </p:sp>
      <p:sp>
        <p:nvSpPr>
          <p:cNvPr id="5" name="Platshållare för text 2">
            <a:extLst>
              <a:ext uri="{FF2B5EF4-FFF2-40B4-BE49-F238E27FC236}">
                <a16:creationId xmlns:a16="http://schemas.microsoft.com/office/drawing/2014/main" id="{14585580-347D-447B-B510-BE37BB90D769}"/>
              </a:ext>
            </a:extLst>
          </p:cNvPr>
          <p:cNvSpPr txBox="1">
            <a:spLocks/>
          </p:cNvSpPr>
          <p:nvPr/>
        </p:nvSpPr>
        <p:spPr>
          <a:xfrm>
            <a:off x="6069875" y="1388626"/>
            <a:ext cx="5327514" cy="4258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Ej prissatta effekter </a:t>
            </a:r>
            <a:br>
              <a:rPr lang="sv-SE" dirty="0"/>
            </a:br>
            <a:r>
              <a:rPr lang="sv-SE" dirty="0"/>
              <a:t>(utan energiåtervinning)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Ökade utsläpp av farliga ämnen till mark och vatten via lakvatten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Minskade utsläpp av farliga ämnen i rökgaser och flygaska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Ökad risk för olyckor, bränder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Effekt på smittspridning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Nedskräpning p.g.a. avfall som blåser bort från deponier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Ökat energibehov (systemeffekt)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1600" dirty="0"/>
              <a:t>Minskat bidrag till balansering och effekt i elsystemet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Klas Svensson, rådgivare för energiåtervinning</a:t>
            </a:r>
          </a:p>
          <a:p>
            <a:r>
              <a:rPr lang="sv-SE" kern="0" dirty="0" err="1"/>
              <a:t>klas.svensson@avfallsverige.se</a:t>
            </a:r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Rapportpresentation-mall 191204</Template>
  <TotalTime>52</TotalTime>
  <Words>551</Words>
  <Application>Microsoft Macintosh PowerPoint</Application>
  <PresentationFormat>Bredbild</PresentationFormat>
  <Paragraphs>85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Symbol</vt:lpstr>
      <vt:lpstr>Wingdings</vt:lpstr>
      <vt:lpstr>AvfallSverige-mall</vt:lpstr>
      <vt:lpstr>Samhällsekonomisk nytta av energiåtervinning av avfall i Sverige</vt:lpstr>
      <vt:lpstr>Projektorganisation</vt:lpstr>
      <vt:lpstr>Metod</vt:lpstr>
      <vt:lpstr>Scenarier</vt:lpstr>
      <vt:lpstr>Prissatta samhällsekonomiska effekter  utan svensk energiåtervinning av avfall 1(2)</vt:lpstr>
      <vt:lpstr>Ej prissatta samhällsekonomiska effekter utan svensk energiåtervinning av avfall 2(2)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Samhällsekonomisk nytta av energiåtervinning av avfall i Sverige</dc:title>
  <dc:creator>Holmlund, Marie</dc:creator>
  <cp:lastModifiedBy>Jessica Christiansen</cp:lastModifiedBy>
  <cp:revision>10</cp:revision>
  <dcterms:created xsi:type="dcterms:W3CDTF">2022-05-05T13:26:07Z</dcterms:created>
  <dcterms:modified xsi:type="dcterms:W3CDTF">2022-05-16T09:29:54Z</dcterms:modified>
</cp:coreProperties>
</file>