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64" r:id="rId5"/>
    <p:sldId id="265" r:id="rId6"/>
    <p:sldId id="266" r:id="rId7"/>
    <p:sldId id="267" r:id="rId8"/>
    <p:sldId id="270" r:id="rId9"/>
    <p:sldId id="271" r:id="rId10"/>
    <p:sldId id="268" r:id="rId11"/>
    <p:sldId id="269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1E6589-A183-3EB7-0BAE-FF687B383E80}" name="Yevgeniya Arushanyan" initials="YA" userId="S::yevgeniya.arushanyan@ramboll.se::57ddd114-c0d8-4644-b64d-47d1c9a54e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65"/>
    <p:restoredTop sz="94684"/>
  </p:normalViewPr>
  <p:slideViewPr>
    <p:cSldViewPr snapToGrid="0" snapToObjects="1">
      <p:cViewPr varScale="1">
        <p:scale>
          <a:sx n="124" d="100"/>
          <a:sy n="124" d="100"/>
        </p:scale>
        <p:origin x="42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2023-01-27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Dra bilden till platshållaren eller klicka på ikonen för att lägga till den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Dra bilden till platshållaren eller klicka på ikonen för att lägga till den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sa.hagelin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Rapportnummer 2023:01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Klimatpåverkan från olika avfallsfraktioner, uppdaterad 2022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Januari 2023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A81EBA25-F9FC-9444-8372-339677D02A0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11260696" cy="637410"/>
          </a:xfrm>
        </p:spPr>
        <p:txBody>
          <a:bodyPr>
            <a:normAutofit fontScale="90000"/>
          </a:bodyPr>
          <a:lstStyle/>
          <a:p>
            <a:r>
              <a:rPr lang="sv-SE" dirty="0"/>
              <a:t>Klimatpåverkan från olika avfallsfraktioner, uppdaterad 2022</a:t>
            </a:r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48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en-US" dirty="0">
                <a:solidFill>
                  <a:schemeClr val="tx1"/>
                </a:solidFill>
              </a:rPr>
              <a:t>David </a:t>
            </a:r>
            <a:r>
              <a:rPr lang="en-US" dirty="0" err="1">
                <a:solidFill>
                  <a:schemeClr val="tx1"/>
                </a:solidFill>
              </a:rPr>
              <a:t>Althoff</a:t>
            </a:r>
            <a:r>
              <a:rPr lang="en-US" dirty="0">
                <a:solidFill>
                  <a:schemeClr val="tx1"/>
                </a:solidFill>
              </a:rPr>
              <a:t> Palm, Kelly Brandt, </a:t>
            </a:r>
            <a:r>
              <a:rPr lang="en-US" dirty="0" err="1">
                <a:solidFill>
                  <a:schemeClr val="tx1"/>
                </a:solidFill>
              </a:rPr>
              <a:t>Yevgeniya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Arushanyan</a:t>
            </a:r>
            <a:r>
              <a:rPr lang="sv-SE" dirty="0">
                <a:solidFill>
                  <a:schemeClr val="tx1"/>
                </a:solidFill>
              </a:rPr>
              <a:t>, </a:t>
            </a:r>
            <a:r>
              <a:rPr lang="sv-SE" dirty="0" err="1">
                <a:solidFill>
                  <a:schemeClr val="tx1"/>
                </a:solidFill>
              </a:rPr>
              <a:t>Ramboll</a:t>
            </a:r>
            <a:r>
              <a:rPr lang="sv-SE" dirty="0">
                <a:solidFill>
                  <a:schemeClr val="tx1"/>
                </a:solidFill>
              </a:rPr>
              <a:t>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en-US" dirty="0">
                <a:solidFill>
                  <a:schemeClr val="tx1"/>
                </a:solidFill>
              </a:rPr>
              <a:t>David </a:t>
            </a:r>
            <a:r>
              <a:rPr lang="en-US" dirty="0" err="1">
                <a:solidFill>
                  <a:schemeClr val="tx1"/>
                </a:solidFill>
              </a:rPr>
              <a:t>Althoff</a:t>
            </a:r>
            <a:r>
              <a:rPr lang="en-US" dirty="0">
                <a:solidFill>
                  <a:schemeClr val="tx1"/>
                </a:solidFill>
              </a:rPr>
              <a:t> Palm, Ramboll AB</a:t>
            </a: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Finansiär:</a:t>
            </a:r>
          </a:p>
          <a:p>
            <a:r>
              <a:rPr lang="sv-SE" sz="2000" dirty="0">
                <a:solidFill>
                  <a:schemeClr val="tx1"/>
                </a:solidFill>
              </a:rPr>
              <a:t>Avfall Sverige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Bakgrund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295883" cy="425820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Rapporten är en uppdaterad version av den tidigare rapporten 2019:19 Klimatpåverkan från olika avfallsfraktioner.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Rapporten beskriver livscykelbaserad klimatpåverkan från produktion och avfallshantering av 27 olika avfallsfraktioner samt den potentiella klimatnyttan med att förebygga avfall.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I livscykelanalysen har produktionen har beräknats med en eller flera typiska produkter som finns i avfallsfraktionen. Avfallshanteringen har beräknats utifrån den mest representativa avfallshantering som sker idag samt den nytta som fås av återvunnet material eller producerad el och värme. Användning av produkter är ej inkluderat.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Resultat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4055981" cy="4258203"/>
          </a:xfrm>
        </p:spPr>
        <p:txBody>
          <a:bodyPr/>
          <a:lstStyle/>
          <a:p>
            <a:r>
              <a:rPr lang="sv-SE" dirty="0"/>
              <a:t>Klimatpåverkan anges i tabellen per kg avfall i respektive avfallsfraktion. Positiva värden innebär ökad klimatpåverkan medan negativa värden innebär minskad klimatpåverkan.</a:t>
            </a:r>
          </a:p>
          <a:p>
            <a:endParaRPr lang="sv-SE" dirty="0"/>
          </a:p>
          <a:p>
            <a:r>
              <a:rPr lang="sv-SE" dirty="0"/>
              <a:t>Resultaten är indikativa för en avfallsfraktion och beroende på faktiskt innehåll kan de faktiska värdena variera. </a:t>
            </a:r>
          </a:p>
          <a:p>
            <a:endParaRPr lang="sv-SE" dirty="0"/>
          </a:p>
          <a:p>
            <a:r>
              <a:rPr lang="sv-SE" dirty="0"/>
              <a:t>(fortsätter på nästa sida)</a:t>
            </a:r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AD10E139-71E2-6F4B-8C4D-8D198283C8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81FDDA-A911-4C82-90EC-70B2F85E7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79703"/>
              </p:ext>
            </p:extLst>
          </p:nvPr>
        </p:nvGraphicFramePr>
        <p:xfrm>
          <a:off x="4571918" y="1397530"/>
          <a:ext cx="6976069" cy="3999816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747766">
                  <a:extLst>
                    <a:ext uri="{9D8B030D-6E8A-4147-A177-3AD203B41FA5}">
                      <a16:colId xmlns:a16="http://schemas.microsoft.com/office/drawing/2014/main" val="1456764907"/>
                    </a:ext>
                  </a:extLst>
                </a:gridCol>
                <a:gridCol w="1408471">
                  <a:extLst>
                    <a:ext uri="{9D8B030D-6E8A-4147-A177-3AD203B41FA5}">
                      <a16:colId xmlns:a16="http://schemas.microsoft.com/office/drawing/2014/main" val="1216170981"/>
                    </a:ext>
                  </a:extLst>
                </a:gridCol>
                <a:gridCol w="958645">
                  <a:extLst>
                    <a:ext uri="{9D8B030D-6E8A-4147-A177-3AD203B41FA5}">
                      <a16:colId xmlns:a16="http://schemas.microsoft.com/office/drawing/2014/main" val="1893348202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2038899267"/>
                    </a:ext>
                  </a:extLst>
                </a:gridCol>
                <a:gridCol w="1401097">
                  <a:extLst>
                    <a:ext uri="{9D8B030D-6E8A-4147-A177-3AD203B41FA5}">
                      <a16:colId xmlns:a16="http://schemas.microsoft.com/office/drawing/2014/main" val="3313523430"/>
                    </a:ext>
                  </a:extLst>
                </a:gridCol>
              </a:tblGrid>
              <a:tr h="4366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Avfalls-fraktion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Typ av avfalls-hantering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Klimat-påverkan produktion 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[kg CO</a:t>
                      </a:r>
                      <a:r>
                        <a:rPr lang="sv-SE" sz="1200" baseline="-25000" dirty="0">
                          <a:effectLst/>
                        </a:rPr>
                        <a:t>2</a:t>
                      </a:r>
                      <a:r>
                        <a:rPr lang="sv-SE" sz="1200" dirty="0">
                          <a:effectLst/>
                        </a:rPr>
                        <a:t>e]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Klimatpåverkan avfallshantering </a:t>
                      </a:r>
                      <a:r>
                        <a:rPr lang="sv-SE" sz="1200" dirty="0" err="1">
                          <a:effectLst/>
                        </a:rPr>
                        <a:t>inkl</a:t>
                      </a:r>
                      <a:r>
                        <a:rPr lang="sv-SE" sz="1200" dirty="0">
                          <a:effectLst/>
                        </a:rPr>
                        <a:t> nytta 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[kg CO</a:t>
                      </a:r>
                      <a:r>
                        <a:rPr lang="sv-SE" sz="1200" baseline="-25000" dirty="0">
                          <a:effectLst/>
                        </a:rPr>
                        <a:t>2</a:t>
                      </a:r>
                      <a:r>
                        <a:rPr lang="sv-SE" sz="1200" dirty="0">
                          <a:effectLst/>
                        </a:rPr>
                        <a:t>e]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Klimatpåverkan vid förebyggande av avfall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[kg CO</a:t>
                      </a:r>
                      <a:r>
                        <a:rPr lang="sv-SE" sz="1200" baseline="-25000" dirty="0">
                          <a:effectLst/>
                        </a:rPr>
                        <a:t>2</a:t>
                      </a:r>
                      <a:r>
                        <a:rPr lang="sv-SE" sz="1200" dirty="0">
                          <a:effectLst/>
                        </a:rPr>
                        <a:t>e]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extLst>
                  <a:ext uri="{0D108BD9-81ED-4DB2-BD59-A6C34878D82A}">
                    <a16:rowId xmlns:a16="http://schemas.microsoft.com/office/drawing/2014/main" val="4275820228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Restavfall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Energiåtervinning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2,6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0,44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-3,0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3004727817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Matavfall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Rötning till biogas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-0,20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-2,2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3003144869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Matavfall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Kompostering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-0,14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1726280174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Matavfall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Hemkompostering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-0,14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1172487599"/>
                  </a:ext>
                </a:extLst>
              </a:tr>
              <a:tr h="2232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Pappers-förpackningar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0,8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-0,12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-0,73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3548860890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Plast-förpackningar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2,7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0,96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-3,7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3223876714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Metallförpackningar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5,7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-3,3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3971933583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Glasförpackningar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0,030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-1,3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3055882385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Returpapper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-0,12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-1,2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3128821925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Elavfall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23,7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-2,0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1154048730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Kontorspapper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-0,14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-1,18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4206181699"/>
                  </a:ext>
                </a:extLst>
              </a:tr>
              <a:tr h="2232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Textil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Återanvändning/ Återvinning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18,8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-6,9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-12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3635939618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Gips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0,037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-0,41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4063065196"/>
                  </a:ext>
                </a:extLst>
              </a:tr>
              <a:tr h="2232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Plast (kommunplast, ej förpackningar)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2,7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0,94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-3,7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1475223728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Wellpapp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0,5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-0,14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-0,35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/>
                </a:tc>
                <a:extLst>
                  <a:ext uri="{0D108BD9-81ED-4DB2-BD59-A6C34878D82A}">
                    <a16:rowId xmlns:a16="http://schemas.microsoft.com/office/drawing/2014/main" val="2436585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Resultat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4055981" cy="4258203"/>
          </a:xfrm>
        </p:spPr>
        <p:txBody>
          <a:bodyPr/>
          <a:lstStyle/>
          <a:p>
            <a:r>
              <a:rPr lang="sv-SE" dirty="0"/>
              <a:t>Klimatpåverkan anges i tabellen per kg avfall i respektive avfallsfraktion. Positiva värden innebär ökad klimatpåverkan medan negativa värden innebär minskad klimatpåverkan.</a:t>
            </a:r>
          </a:p>
          <a:p>
            <a:endParaRPr lang="sv-SE" dirty="0"/>
          </a:p>
          <a:p>
            <a:r>
              <a:rPr lang="sv-SE" dirty="0"/>
              <a:t>Resultaten är indikativa för en avfallsfraktion och beroende på faktiskt innehåll kan de faktiska värdena variera. </a:t>
            </a:r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AD10E139-71E2-6F4B-8C4D-8D198283C89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E81FDDA-A911-4C82-90EC-70B2F85E7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083634"/>
              </p:ext>
            </p:extLst>
          </p:nvPr>
        </p:nvGraphicFramePr>
        <p:xfrm>
          <a:off x="4571918" y="1397530"/>
          <a:ext cx="6976069" cy="4055746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747766">
                  <a:extLst>
                    <a:ext uri="{9D8B030D-6E8A-4147-A177-3AD203B41FA5}">
                      <a16:colId xmlns:a16="http://schemas.microsoft.com/office/drawing/2014/main" val="1456764907"/>
                    </a:ext>
                  </a:extLst>
                </a:gridCol>
                <a:gridCol w="1408471">
                  <a:extLst>
                    <a:ext uri="{9D8B030D-6E8A-4147-A177-3AD203B41FA5}">
                      <a16:colId xmlns:a16="http://schemas.microsoft.com/office/drawing/2014/main" val="1216170981"/>
                    </a:ext>
                  </a:extLst>
                </a:gridCol>
                <a:gridCol w="958645">
                  <a:extLst>
                    <a:ext uri="{9D8B030D-6E8A-4147-A177-3AD203B41FA5}">
                      <a16:colId xmlns:a16="http://schemas.microsoft.com/office/drawing/2014/main" val="1893348202"/>
                    </a:ext>
                  </a:extLst>
                </a:gridCol>
                <a:gridCol w="1460090">
                  <a:extLst>
                    <a:ext uri="{9D8B030D-6E8A-4147-A177-3AD203B41FA5}">
                      <a16:colId xmlns:a16="http://schemas.microsoft.com/office/drawing/2014/main" val="2038899267"/>
                    </a:ext>
                  </a:extLst>
                </a:gridCol>
                <a:gridCol w="1401097">
                  <a:extLst>
                    <a:ext uri="{9D8B030D-6E8A-4147-A177-3AD203B41FA5}">
                      <a16:colId xmlns:a16="http://schemas.microsoft.com/office/drawing/2014/main" val="3313523430"/>
                    </a:ext>
                  </a:extLst>
                </a:gridCol>
              </a:tblGrid>
              <a:tr h="4366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Avfalls-fraktion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Typ av avfalls-hantering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Klimat-påverkan produktion 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[kg CO</a:t>
                      </a:r>
                      <a:r>
                        <a:rPr lang="sv-SE" sz="1200" baseline="-25000" dirty="0">
                          <a:effectLst/>
                        </a:rPr>
                        <a:t>2</a:t>
                      </a:r>
                      <a:r>
                        <a:rPr lang="sv-SE" sz="1200" dirty="0">
                          <a:effectLst/>
                        </a:rPr>
                        <a:t>e]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Klimatpåverkan avfallshantering </a:t>
                      </a:r>
                      <a:r>
                        <a:rPr lang="sv-SE" sz="1200" dirty="0" err="1">
                          <a:effectLst/>
                        </a:rPr>
                        <a:t>inkl</a:t>
                      </a:r>
                      <a:r>
                        <a:rPr lang="sv-SE" sz="1200" dirty="0">
                          <a:effectLst/>
                        </a:rPr>
                        <a:t> nytta 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[kg CO</a:t>
                      </a:r>
                      <a:r>
                        <a:rPr lang="sv-SE" sz="1200" baseline="-25000" dirty="0">
                          <a:effectLst/>
                        </a:rPr>
                        <a:t>2</a:t>
                      </a:r>
                      <a:r>
                        <a:rPr lang="sv-SE" sz="1200" dirty="0">
                          <a:effectLst/>
                        </a:rPr>
                        <a:t>e]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Klimatpåverkan vid förebyggande av avfall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[kg CO</a:t>
                      </a:r>
                      <a:r>
                        <a:rPr lang="sv-SE" sz="1200" baseline="-25000" dirty="0">
                          <a:effectLst/>
                        </a:rPr>
                        <a:t>2</a:t>
                      </a:r>
                      <a:r>
                        <a:rPr lang="sv-SE" sz="1200" dirty="0">
                          <a:effectLst/>
                        </a:rPr>
                        <a:t>e]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88" marR="11488" marT="11488" marB="11488" anchor="ctr"/>
                </a:tc>
                <a:extLst>
                  <a:ext uri="{0D108BD9-81ED-4DB2-BD59-A6C34878D82A}">
                    <a16:rowId xmlns:a16="http://schemas.microsoft.com/office/drawing/2014/main" val="4275820228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Planglas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0,11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-1,4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04727817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Däck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3,0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0,43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-3,5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03144869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Metallskrot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3,9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-1,9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-2,0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726280174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Trädgårdsavfall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Kompostering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-0,051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0,051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72487599"/>
                  </a:ext>
                </a:extLst>
              </a:tr>
              <a:tr h="2232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Trä, ej impregnerat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Energiåtervinning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-0,020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-0,076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548860890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Brännbart grovavfall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Energiåtervinning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1,6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0,43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-2,1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223876714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Konstruktions-material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Materialåtervinning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0,0025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-0,11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971933583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Ej brännbart/inert avfall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Deponi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0,022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-0,13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055882385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Småkemikalier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Energiåtervinning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0,5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-2,8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128821925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Vattenbaserad färg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Energiåtervinning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0,42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-2,8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154048730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Lösningsmedelsbaserad färg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Energiåtervinning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3,0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-5,3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206181699"/>
                  </a:ext>
                </a:extLst>
              </a:tr>
              <a:tr h="2232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Oljehaltigt avfall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Energiåtervinning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2,3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-3,6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3635939618"/>
                  </a:ext>
                </a:extLst>
              </a:tr>
              <a:tr h="116599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Tryckimpregnerat trä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Energiåtervinning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-0,020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-0,43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4063065196"/>
                  </a:ext>
                </a:extLst>
              </a:tr>
              <a:tr h="22327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Asbest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Deponi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0,022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 dirty="0">
                          <a:effectLst/>
                        </a:rPr>
                        <a:t>-0,086</a:t>
                      </a:r>
                      <a:endParaRPr lang="sv-S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/>
                </a:tc>
                <a:extLst>
                  <a:ext uri="{0D108BD9-81ED-4DB2-BD59-A6C34878D82A}">
                    <a16:rowId xmlns:a16="http://schemas.microsoft.com/office/drawing/2014/main" val="1475223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857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5" y="512763"/>
            <a:ext cx="5328486" cy="689504"/>
          </a:xfrm>
        </p:spPr>
        <p:txBody>
          <a:bodyPr>
            <a:noAutofit/>
          </a:bodyPr>
          <a:lstStyle/>
          <a:p>
            <a:r>
              <a:rPr lang="sv-SE" sz="3200" dirty="0"/>
              <a:t>Resultat - jämförelsevärden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4055981" cy="4258203"/>
          </a:xfrm>
        </p:spPr>
        <p:txBody>
          <a:bodyPr/>
          <a:lstStyle/>
          <a:p>
            <a:r>
              <a:rPr lang="sv-SE" dirty="0"/>
              <a:t>Klimatpåverkan angivet i kg eller ton CO2-ekvivalenter kan vara svårt att förhålla sig till. Det kan därför vara bra att sätta resultaten i jämförelse med annan klimatpåverkan. </a:t>
            </a:r>
          </a:p>
          <a:p>
            <a:endParaRPr lang="sv-SE" dirty="0"/>
          </a:p>
          <a:p>
            <a:r>
              <a:rPr lang="sv-SE" dirty="0"/>
              <a:t>I tabellen anges klimatpåverkan för att jämföra stora, medelstora och små resultat på klimatpåverkan för enklare kommunikation av resultat.</a:t>
            </a:r>
          </a:p>
          <a:p>
            <a:endParaRPr lang="sv-SE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FA0183B-2CDB-42CC-928C-435B1B999C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429337"/>
              </p:ext>
            </p:extLst>
          </p:nvPr>
        </p:nvGraphicFramePr>
        <p:xfrm>
          <a:off x="5955890" y="517329"/>
          <a:ext cx="5812282" cy="5827908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509837">
                  <a:extLst>
                    <a:ext uri="{9D8B030D-6E8A-4147-A177-3AD203B41FA5}">
                      <a16:colId xmlns:a16="http://schemas.microsoft.com/office/drawing/2014/main" val="1555012999"/>
                    </a:ext>
                  </a:extLst>
                </a:gridCol>
                <a:gridCol w="978422">
                  <a:extLst>
                    <a:ext uri="{9D8B030D-6E8A-4147-A177-3AD203B41FA5}">
                      <a16:colId xmlns:a16="http://schemas.microsoft.com/office/drawing/2014/main" val="2399689727"/>
                    </a:ext>
                  </a:extLst>
                </a:gridCol>
                <a:gridCol w="856999">
                  <a:extLst>
                    <a:ext uri="{9D8B030D-6E8A-4147-A177-3AD203B41FA5}">
                      <a16:colId xmlns:a16="http://schemas.microsoft.com/office/drawing/2014/main" val="626725181"/>
                    </a:ext>
                  </a:extLst>
                </a:gridCol>
                <a:gridCol w="1467024">
                  <a:extLst>
                    <a:ext uri="{9D8B030D-6E8A-4147-A177-3AD203B41FA5}">
                      <a16:colId xmlns:a16="http://schemas.microsoft.com/office/drawing/2014/main" val="3158361794"/>
                    </a:ext>
                  </a:extLst>
                </a:gridCol>
              </a:tblGrid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Jämförelsevärden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Klimatpåverkan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Enhet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Enhet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564365373"/>
                  </a:ext>
                </a:extLst>
              </a:tr>
              <a:tr h="163743">
                <a:tc gridSpan="4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Stora jämförelsevärden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extLst>
                  <a:ext uri="{0D108BD9-81ED-4DB2-BD59-A6C34878D82A}">
                    <a16:rowId xmlns:a16="http://schemas.microsoft.com/office/drawing/2014/main" val="4256151197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Sveriges territoriala utsläpp 2019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50,9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miljoner 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4023283489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Industrin i Sverige 2019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16,3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miljoner 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996149147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Transporter i Sverige 2019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16,3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miljoner 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2138869366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Svenska personbilstransporter 2019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10,1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miljoner 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1888908866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Svensk el- och fjärrvärme 2019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4,6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miljoner 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3489855065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Utsläpp till följd av svensk konsumtionen 2019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93,0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miljoner 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3143219644"/>
                  </a:ext>
                </a:extLst>
              </a:tr>
              <a:tr h="163743">
                <a:tc gridSpan="4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Medelstora jämförelsevärden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extLst>
                  <a:ext uri="{0D108BD9-81ED-4DB2-BD59-A6C34878D82A}">
                    <a16:rowId xmlns:a16="http://schemas.microsoft.com/office/drawing/2014/main" val="3135986953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En genomsnittlig svensks konsumtion per år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9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179565926"/>
                  </a:ext>
                </a:extLst>
              </a:tr>
              <a:tr h="31354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Hållbar nivå för en genomsnittlig svensks konsumtion per år (1,5 graders uppvärmning)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837299399"/>
                  </a:ext>
                </a:extLst>
              </a:tr>
              <a:tr h="31354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En ny genomsnittlig bil som körs 1500 mil per år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1,4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2702314071"/>
                  </a:ext>
                </a:extLst>
              </a:tr>
              <a:tr h="31354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En genomsnittlig dieselbil som körs 1500 mil per år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1,8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ton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292512460"/>
                  </a:ext>
                </a:extLst>
              </a:tr>
              <a:tr h="163743">
                <a:tc gridSpan="4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Små jämförelsevärden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extLst>
                  <a:ext uri="{0D108BD9-81ED-4DB2-BD59-A6C34878D82A}">
                    <a16:rowId xmlns:a16="http://schemas.microsoft.com/office/drawing/2014/main" val="1570803335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Producera en mobiltelefon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72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kg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680365277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Producera en laptop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161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kg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343446306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Producera 1 kg nötkött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31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kg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292177853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Producera 1 par jeans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10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kg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2920789823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En genomsnittlig nordisk kWh elektricitet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0,09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kg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303419380"/>
                  </a:ext>
                </a:extLst>
              </a:tr>
              <a:tr h="16374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En växtbaserad hamburgare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0,5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kg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3300466198"/>
                  </a:ext>
                </a:extLst>
              </a:tr>
              <a:tr h="31354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En veckas matkonsumtion enligt One Planet Plate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11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kg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3029033862"/>
                  </a:ext>
                </a:extLst>
              </a:tr>
              <a:tr h="31354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lang="sv-SE" sz="1200" b="0">
                          <a:effectLst/>
                        </a:rPr>
                        <a:t>Flygresa per personkilometer (inklusive höghöjdseffekten)</a:t>
                      </a:r>
                      <a:endParaRPr lang="sv-SE" sz="1200" b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0,17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lang="sv-SE" sz="1200">
                          <a:effectLst/>
                        </a:rPr>
                        <a:t>kg CO2e</a:t>
                      </a: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endParaRPr lang="sv-SE" sz="12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132" marR="16132" marT="16132" marB="16132" anchor="ctr"/>
                </a:tc>
                <a:extLst>
                  <a:ext uri="{0D108BD9-81ED-4DB2-BD59-A6C34878D82A}">
                    <a16:rowId xmlns:a16="http://schemas.microsoft.com/office/drawing/2014/main" val="1096639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217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Slutsatser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9419173" cy="4258203"/>
          </a:xfrm>
        </p:spPr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Klimatpåverkan från produktion av produkter i avfallsfraktioner är i de flesta fall större än klimatpåverkan från avfallshantering. Skillnaden är minst för fraktioner med fossilt innehåll som förbränns.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Störst klimatnytta vid förebyggande av avfall fås för </a:t>
            </a:r>
            <a:r>
              <a:rPr lang="sv-SE" sz="2400" dirty="0" err="1"/>
              <a:t>elavfall</a:t>
            </a:r>
            <a:r>
              <a:rPr lang="sv-SE" sz="2400" dirty="0"/>
              <a:t>, specifikt IT-produkter som datorer och mobiltelefoner, följt av textil. För textil sker en del återanvändning inom avfallshanteringssystemet, utan denna är nyttan med förebyggande i konsumentledet ännu större.</a:t>
            </a:r>
          </a:p>
          <a:p>
            <a:r>
              <a:rPr lang="sv-SE" sz="2400" dirty="0"/>
              <a:t>OBS!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Beräkning av klimatpåverkan från förebyggande av avfallsfraktioner har en inneboende osäkerhet från vilka produkter som faktiskt finns i respektive avfallsfraktion och resultat ska endast användas som indikation på storleksordningar.</a:t>
            </a:r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dirty="0"/>
              <a:t>Åsa Hagelin</a:t>
            </a:r>
          </a:p>
          <a:p>
            <a:r>
              <a:rPr lang="sv-SE" dirty="0">
                <a:hlinkClick r:id="rId3"/>
              </a:rPr>
              <a:t>asa.hagelin@avfallsverige.se</a:t>
            </a:r>
            <a:endParaRPr lang="sv-SE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C513FAB4-9B75-FF4C-BECC-F3E08DB8C382}" vid="{73BE8458-447E-214D-B0E1-7921F600595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874F0A39259EE4080EFAF63AD509D66" ma:contentTypeVersion="16" ma:contentTypeDescription="Skapa ett nytt dokument." ma:contentTypeScope="" ma:versionID="0ad8517290fa28e16db542b74ba499dd">
  <xsd:schema xmlns:xsd="http://www.w3.org/2001/XMLSchema" xmlns:xs="http://www.w3.org/2001/XMLSchema" xmlns:p="http://schemas.microsoft.com/office/2006/metadata/properties" xmlns:ns2="a98ba2db-5b99-4acc-b3cd-7930f6769ac6" xmlns:ns3="fbe7ad95-0d9e-46ae-9350-333e0f496a9e" xmlns:ns4="1611cc7e-243d-4120-a4b3-dc62a26f08e1" targetNamespace="http://schemas.microsoft.com/office/2006/metadata/properties" ma:root="true" ma:fieldsID="5c76eb74648a875d357670ece24a7951" ns2:_="" ns3:_="" ns4:_="">
    <xsd:import namespace="a98ba2db-5b99-4acc-b3cd-7930f6769ac6"/>
    <xsd:import namespace="fbe7ad95-0d9e-46ae-9350-333e0f496a9e"/>
    <xsd:import namespace="1611cc7e-243d-4120-a4b3-dc62a26f08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ba2db-5b99-4acc-b3cd-7930f6769a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2a0716b9-ea6c-4544-a4bd-65ac324c60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e7ad95-0d9e-46ae-9350-333e0f496a9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11cc7e-243d-4120-a4b3-dc62a26f08e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7a62ae6-8cf5-4525-adfe-6f2b8bf284e6}" ma:internalName="TaxCatchAll" ma:showField="CatchAllData" ma:web="fbe7ad95-0d9e-46ae-9350-333e0f496a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98ba2db-5b99-4acc-b3cd-7930f6769ac6">
      <Terms xmlns="http://schemas.microsoft.com/office/infopath/2007/PartnerControls"/>
    </lcf76f155ced4ddcb4097134ff3c332f>
    <TaxCatchAll xmlns="1611cc7e-243d-4120-a4b3-dc62a26f08e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FE931F-FE70-4802-BEA9-D72777AE56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8ba2db-5b99-4acc-b3cd-7930f6769ac6"/>
    <ds:schemaRef ds:uri="fbe7ad95-0d9e-46ae-9350-333e0f496a9e"/>
    <ds:schemaRef ds:uri="1611cc7e-243d-4120-a4b3-dc62a26f08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D1E9EA-1243-41CF-882B-43D84F9E6C8F}">
  <ds:schemaRefs>
    <ds:schemaRef ds:uri="1611cc7e-243d-4120-a4b3-dc62a26f08e1"/>
    <ds:schemaRef ds:uri="a98ba2db-5b99-4acc-b3cd-7930f6769ac6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97AE442-C8D1-4F5B-B22B-84ABF0F83C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rapportpresentation_mall</Template>
  <TotalTime>1257</TotalTime>
  <Words>845</Words>
  <Application>Microsoft Macintosh PowerPoint</Application>
  <PresentationFormat>Bredbild</PresentationFormat>
  <Paragraphs>262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Georgia</vt:lpstr>
      <vt:lpstr>Verdana</vt:lpstr>
      <vt:lpstr>AvfallSverige-mall</vt:lpstr>
      <vt:lpstr>Klimatpåverkan från olika avfallsfraktioner, uppdaterad 2022</vt:lpstr>
      <vt:lpstr>Klimatpåverkan från olika avfallsfraktioner, uppdaterad 2022</vt:lpstr>
      <vt:lpstr>Bakgrund</vt:lpstr>
      <vt:lpstr>Resultat</vt:lpstr>
      <vt:lpstr>Resultat</vt:lpstr>
      <vt:lpstr>Resultat - jämförelsevärden</vt:lpstr>
      <vt:lpstr>Slutsatser</vt:lpstr>
      <vt:lpstr>Rapportinformation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Jessica Christiansen</dc:creator>
  <cp:lastModifiedBy>Jessica Christiansen</cp:lastModifiedBy>
  <cp:revision>5</cp:revision>
  <dcterms:created xsi:type="dcterms:W3CDTF">2019-04-29T12:26:43Z</dcterms:created>
  <dcterms:modified xsi:type="dcterms:W3CDTF">2023-01-27T13:21:39Z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0x0101005874F0A39259EE4080EFAF63AD509D66</vt:lpwstr>
  </property>
  <property fmtid="{D5CDD505-2E9C-101B-9397-08002B2CF9AE}" pid="3" name="MediaServiceImageTags">
    <vt:lpwstr/>
  </property>
</Properties>
</file>