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3"/>
  </p:notesMasterIdLst>
  <p:sldIdLst>
    <p:sldId id="288" r:id="rId5"/>
    <p:sldId id="272" r:id="rId6"/>
    <p:sldId id="284" r:id="rId7"/>
    <p:sldId id="273" r:id="rId8"/>
    <p:sldId id="277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B69"/>
    <a:srgbClr val="487574"/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/>
    <p:restoredTop sz="95510"/>
  </p:normalViewPr>
  <p:slideViewPr>
    <p:cSldViewPr snapToGrid="0" snapToObjects="1">
      <p:cViewPr varScale="1">
        <p:scale>
          <a:sx n="122" d="100"/>
          <a:sy n="122" d="100"/>
        </p:scale>
        <p:origin x="8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2024-05-30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Nameworth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30 maj 2024</a:t>
            </a:fld>
            <a:endParaRPr lang="sv-SE" dirty="0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8F0E7C-DCCB-E014-7CC4-F2DD74E57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416D70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redrika.stranne@avfallsverige.se" TargetMode="External"/><Relationship Id="rId2" Type="http://schemas.openxmlformats.org/officeDocument/2006/relationships/hyperlink" Target="mailto:linn.andersson@avfallsverige.s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avfallsverige.se/rapporter-utveckling/rapporte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909178" y="-871773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9178" y="2597150"/>
            <a:ext cx="6578600" cy="1663700"/>
          </a:xfrm>
        </p:spPr>
        <p:txBody>
          <a:bodyPr/>
          <a:lstStyle/>
          <a:p>
            <a:r>
              <a:rPr lang="sv-SE" sz="2800" dirty="0">
                <a:solidFill>
                  <a:srgbClr val="0F6B69"/>
                </a:solidFill>
              </a:rPr>
              <a:t>Kunskapssammanställning om metanutsläpp i avfallssektorn</a:t>
            </a:r>
            <a:endParaRPr lang="sv-SE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7007" y="4803894"/>
            <a:ext cx="5980771" cy="365125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>
                <a:solidFill>
                  <a:srgbClr val="0F6B69"/>
                </a:solidFill>
              </a:rPr>
              <a:t>Maj 2024</a:t>
            </a: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07007" y="4369898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400" dirty="0">
                <a:solidFill>
                  <a:srgbClr val="0F6B69"/>
                </a:solidFill>
              </a:rPr>
              <a:t>Rapportnummer 2024:14</a:t>
            </a: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3105435" y="493625"/>
            <a:ext cx="5981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dirty="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 dirty="0">
                <a:solidFill>
                  <a:srgbClr val="0F6B69"/>
                </a:solidFill>
              </a:rPr>
              <a:t>samordnade</a:t>
            </a:r>
            <a:r>
              <a:rPr lang="sv-SE" sz="2000" dirty="0">
                <a:solidFill>
                  <a:srgbClr val="0F6B69"/>
                </a:solidFill>
              </a:rPr>
              <a:t> insatser </a:t>
            </a:r>
            <a:r>
              <a:rPr lang="sv-SE" sz="2000" b="1" dirty="0">
                <a:solidFill>
                  <a:srgbClr val="0F6B69"/>
                </a:solidFill>
              </a:rPr>
              <a:t>främja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b="1" dirty="0">
                <a:solidFill>
                  <a:srgbClr val="0F6B69"/>
                </a:solidFill>
              </a:rPr>
              <a:t>medlemmarnas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i="1" dirty="0">
                <a:solidFill>
                  <a:srgbClr val="0F6B69"/>
                </a:solidFill>
              </a:rPr>
              <a:t>verksamhetsutveckling</a:t>
            </a:r>
            <a:r>
              <a:rPr lang="sv-SE" sz="2000" dirty="0">
                <a:solidFill>
                  <a:srgbClr val="0F6B69"/>
                </a:solidFill>
              </a:rPr>
              <a:t> för en </a:t>
            </a:r>
            <a:r>
              <a:rPr lang="sv-SE" sz="2000" b="1" dirty="0">
                <a:solidFill>
                  <a:srgbClr val="0F6B69"/>
                </a:solidFill>
              </a:rPr>
              <a:t>avfallshantering</a:t>
            </a:r>
            <a:r>
              <a:rPr lang="sv-SE" sz="2000" dirty="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Utvecklingssatsningens </a:t>
            </a:r>
            <a:r>
              <a:rPr lang="sv-SE" sz="2000" i="1" dirty="0">
                <a:solidFill>
                  <a:srgbClr val="0F6B69"/>
                </a:solidFill>
              </a:rPr>
              <a:t>inriktning</a:t>
            </a:r>
            <a:r>
              <a:rPr lang="sv-SE" sz="2000" dirty="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 dirty="0">
                <a:solidFill>
                  <a:srgbClr val="0F6B69"/>
                </a:solidFill>
              </a:rPr>
              <a:t>medlemsförankrad</a:t>
            </a:r>
            <a:r>
              <a:rPr lang="sv-SE" sz="2000" dirty="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 dirty="0">
                <a:solidFill>
                  <a:srgbClr val="0F6B69"/>
                </a:solidFill>
              </a:rPr>
              <a:t>Avfall Sveriges vision </a:t>
            </a:r>
            <a:r>
              <a:rPr lang="sv-SE" sz="2000" b="1" i="1" dirty="0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 dirty="0">
                <a:solidFill>
                  <a:srgbClr val="0F6B69"/>
                </a:solidFill>
              </a:rPr>
            </a:br>
            <a:endParaRPr lang="sv-SE" sz="2000" b="1" i="1" dirty="0">
              <a:solidFill>
                <a:srgbClr val="0F6B69"/>
              </a:solidFill>
            </a:endParaRPr>
          </a:p>
          <a:p>
            <a:pPr algn="ctr"/>
            <a:r>
              <a:rPr lang="sv-SE" sz="2000" b="1" dirty="0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 dirty="0">
                <a:solidFill>
                  <a:srgbClr val="0F6B69"/>
                </a:solidFill>
              </a:rPr>
              <a:t>egna utvecklingssatsningar</a:t>
            </a:r>
            <a:r>
              <a:rPr lang="sv-SE" sz="2000" dirty="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 dirty="0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2023766" y="-1829937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516654" y="1992917"/>
            <a:ext cx="70081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i="1" dirty="0">
                <a:solidFill>
                  <a:srgbClr val="0F6B69"/>
                </a:solidFill>
              </a:rPr>
              <a:t>Sökande: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Malin Forsgren, Linnea Granström, Johanna </a:t>
            </a:r>
            <a:r>
              <a:rPr lang="sv-SE" sz="2000" dirty="0" err="1">
                <a:solidFill>
                  <a:srgbClr val="0F6B69"/>
                </a:solidFill>
              </a:rPr>
              <a:t>Hamner</a:t>
            </a:r>
            <a:r>
              <a:rPr lang="sv-SE" sz="2000" dirty="0">
                <a:solidFill>
                  <a:srgbClr val="0F6B69"/>
                </a:solidFill>
              </a:rPr>
              <a:t> och Helena Söderqvist, 2050 Consulting</a:t>
            </a:r>
          </a:p>
          <a:p>
            <a:r>
              <a:rPr lang="sv-SE" sz="2000" dirty="0">
                <a:solidFill>
                  <a:srgbClr val="0F6B69"/>
                </a:solidFill>
              </a:rPr>
              <a:t>Kompletteringar samt förtydliganden: Linn Andersson och Fredrika </a:t>
            </a:r>
            <a:r>
              <a:rPr lang="sv-SE" sz="2000" dirty="0" err="1">
                <a:solidFill>
                  <a:srgbClr val="0F6B69"/>
                </a:solidFill>
              </a:rPr>
              <a:t>Stranne</a:t>
            </a:r>
            <a:r>
              <a:rPr lang="sv-SE" sz="2000" dirty="0">
                <a:solidFill>
                  <a:srgbClr val="0F6B69"/>
                </a:solidFill>
              </a:rPr>
              <a:t>, Avfall Sverige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en-US" sz="2000" dirty="0">
                <a:solidFill>
                  <a:srgbClr val="0F6B69"/>
                </a:solidFill>
              </a:rPr>
              <a:t>2050 Consulting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Sveriges utvecklingssatsning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F9B835D-C3EC-5672-DAF7-92FD0E082D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0A969D43-E36F-C3C3-02EC-DC6508F1E0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5DC22768-B8CA-D367-ACE9-2DF336B32E1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9699703" cy="40356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Rapporten sammanställer information om metanutsläpp inom olika delar av den kommunala avfallssektorn</a:t>
            </a:r>
          </a:p>
          <a:p>
            <a:pPr>
              <a:lnSpc>
                <a:spcPct val="100000"/>
              </a:lnSpc>
            </a:pPr>
            <a:r>
              <a:rPr lang="sv-SE" dirty="0"/>
              <a:t>Syftet med projektet har varit att skapa en överblick samt en grund för kommande strategiskt arbete med minskade metanutsläpp</a:t>
            </a:r>
          </a:p>
          <a:p>
            <a:pPr>
              <a:lnSpc>
                <a:spcPct val="100000"/>
              </a:lnSpc>
            </a:pPr>
            <a:r>
              <a:rPr lang="sv-SE" dirty="0"/>
              <a:t>Rapporten innefattar följande avfallsområden: deponier, biogasanläggningar, komposteringsanläggningar och avfallslagring</a:t>
            </a:r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4398B3F3-469C-37D0-ABA1-0E29CF7646D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Syfte &amp; målsättning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D1DDD83F-1288-025E-174D-BC57B496A9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596" y="1803783"/>
            <a:ext cx="6791403" cy="403561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Metanutsläpp från den svenska avfallsbranschen har minskat kraftigt under senaste årtionden, framför allt på grund av införda deponeringsförbud</a:t>
            </a:r>
          </a:p>
          <a:p>
            <a:pPr>
              <a:lnSpc>
                <a:spcPct val="100000"/>
              </a:lnSpc>
            </a:pPr>
            <a:r>
              <a:rPr lang="sv-SE" dirty="0"/>
              <a:t>Aktiva åtgärder för insamling, kontroll och uppföljning av utsläpp sker idag vid deponeringsanläggningar och biogasanläggningar</a:t>
            </a:r>
          </a:p>
          <a:p>
            <a:pPr>
              <a:lnSpc>
                <a:spcPct val="100000"/>
              </a:lnSpc>
            </a:pPr>
            <a:r>
              <a:rPr lang="sv-SE" dirty="0"/>
              <a:t>Det finns osäkerheter gällande storleksordning på utsläpp från avfallslagring och kompostering</a:t>
            </a:r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3F860522-DF86-777E-5CBB-63A009796F4E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Nyckelresultat</a:t>
            </a:r>
            <a:endParaRPr lang="sv-SE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29AEB6E9-8E83-D1D1-EAC5-72384EE1A6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33F123-9175-35FD-349A-B73D8CF87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Sverige har kommit långt och genomfört stora utsläppsminskningar</a:t>
            </a:r>
          </a:p>
          <a:p>
            <a:pPr>
              <a:lnSpc>
                <a:spcPct val="100000"/>
              </a:lnSpc>
            </a:pPr>
            <a:r>
              <a:rPr lang="sv-SE" dirty="0"/>
              <a:t>Det krävs mer kunskap om faktiska utsläpp, exempelvis kan schabloner för beräkningar behöva uppdateras samt eventuella mätningar behöva göras</a:t>
            </a:r>
          </a:p>
          <a:p>
            <a:pPr>
              <a:lnSpc>
                <a:spcPct val="100000"/>
              </a:lnSpc>
            </a:pPr>
            <a:r>
              <a:rPr lang="sv-SE" dirty="0"/>
              <a:t>För att kommuner och kommunala verksamheter ska kunna genomföra ytterligare utsläppsminskande åtgärder kan ett ekonomiskt stöd behövas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38954D98-D255-248B-625B-F3E6469A7B6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Insikter &amp; slutsatser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7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6" y="-399130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6" y="4392090"/>
            <a:ext cx="3780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dirty="0">
                <a:solidFill>
                  <a:srgbClr val="0F6B69"/>
                </a:solidFill>
              </a:rPr>
              <a:t>Linn Andersson/ Fredrika </a:t>
            </a:r>
            <a:r>
              <a:rPr lang="sv-SE" sz="2000" dirty="0" err="1">
                <a:solidFill>
                  <a:srgbClr val="0F6B69"/>
                </a:solidFill>
              </a:rPr>
              <a:t>Stranne</a:t>
            </a:r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linn.andersson@avfallsverige.se/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fredrika.stranne@avfallsverige.se</a:t>
            </a:r>
            <a:endParaRPr lang="sv-SE" sz="2000" dirty="0">
              <a:solidFill>
                <a:schemeClr val="accent4"/>
              </a:solidFill>
            </a:endParaRPr>
          </a:p>
          <a:p>
            <a:endParaRPr lang="sv-SE" sz="2000" dirty="0">
              <a:solidFill>
                <a:srgbClr val="0F6B69"/>
              </a:solidFill>
            </a:endParaRP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 dirty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 dirty="0">
                <a:solidFill>
                  <a:srgbClr val="0F6B69"/>
                </a:solidFill>
              </a:rPr>
            </a:br>
            <a:r>
              <a:rPr lang="sv-SE" i="1" kern="0" dirty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 dirty="0">
                <a:solidFill>
                  <a:srgbClr val="0F6B69"/>
                </a:solidFill>
              </a:rPr>
            </a:br>
            <a:r>
              <a:rPr lang="sv-SE" sz="2000" kern="0" dirty="0">
                <a:solidFill>
                  <a:srgbClr val="0F6B69"/>
                </a:solidFill>
              </a:rPr>
              <a:t>på </a:t>
            </a:r>
            <a:r>
              <a:rPr lang="sv-SE" sz="2000" b="1" kern="0" dirty="0">
                <a:solidFill>
                  <a:srgbClr val="0F6B6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 dirty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3300625" y="1255136"/>
            <a:ext cx="5588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&#10;&#10;Automatiskt genererad beskrivning">
            <a:extLst>
              <a:ext uri="{FF2B5EF4-FFF2-40B4-BE49-F238E27FC236}">
                <a16:creationId xmlns:a16="http://schemas.microsoft.com/office/drawing/2014/main" id="{495DC031-DA7D-F89E-E553-715B393599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8ba2db-5b99-4acc-b3cd-7930f6769ac6">
      <Terms xmlns="http://schemas.microsoft.com/office/infopath/2007/PartnerControls"/>
    </lcf76f155ced4ddcb4097134ff3c332f>
    <TaxCatchAll xmlns="1611cc7e-243d-4120-a4b3-dc62a26f08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74F0A39259EE4080EFAF63AD509D66" ma:contentTypeVersion="16" ma:contentTypeDescription="Skapa ett nytt dokument." ma:contentTypeScope="" ma:versionID="0ad8517290fa28e16db542b74ba499dd">
  <xsd:schema xmlns:xsd="http://www.w3.org/2001/XMLSchema" xmlns:xs="http://www.w3.org/2001/XMLSchema" xmlns:p="http://schemas.microsoft.com/office/2006/metadata/properties" xmlns:ns2="a98ba2db-5b99-4acc-b3cd-7930f6769ac6" xmlns:ns3="fbe7ad95-0d9e-46ae-9350-333e0f496a9e" xmlns:ns4="1611cc7e-243d-4120-a4b3-dc62a26f08e1" targetNamespace="http://schemas.microsoft.com/office/2006/metadata/properties" ma:root="true" ma:fieldsID="5c76eb74648a875d357670ece24a7951" ns2:_="" ns3:_="" ns4:_="">
    <xsd:import namespace="a98ba2db-5b99-4acc-b3cd-7930f6769ac6"/>
    <xsd:import namespace="fbe7ad95-0d9e-46ae-9350-333e0f496a9e"/>
    <xsd:import namespace="1611cc7e-243d-4120-a4b3-dc62a26f08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ba2db-5b99-4acc-b3cd-7930f6769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7ad95-0d9e-46ae-9350-333e0f496a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1cc7e-243d-4120-a4b3-dc62a26f08e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7a62ae6-8cf5-4525-adfe-6f2b8bf284e6}" ma:internalName="TaxCatchAll" ma:showField="CatchAllData" ma:web="fbe7ad95-0d9e-46ae-9350-333e0f496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D1E9EA-1243-41CF-882B-43D84F9E6C8F}">
  <ds:schemaRefs>
    <ds:schemaRef ds:uri="http://purl.org/dc/elements/1.1/"/>
    <ds:schemaRef ds:uri="http://schemas.microsoft.com/office/infopath/2007/PartnerControls"/>
    <ds:schemaRef ds:uri="a98ba2db-5b99-4acc-b3cd-7930f6769ac6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11cc7e-243d-4120-a4b3-dc62a26f08e1"/>
    <ds:schemaRef ds:uri="fbe7ad95-0d9e-46ae-9350-333e0f496a9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FE931F-FE70-4802-BEA9-D72777AE5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ba2db-5b99-4acc-b3cd-7930f6769ac6"/>
    <ds:schemaRef ds:uri="fbe7ad95-0d9e-46ae-9350-333e0f496a9e"/>
    <ds:schemaRef ds:uri="1611cc7e-243d-4120-a4b3-dc62a26f0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693</TotalTime>
  <Words>318</Words>
  <Application>Microsoft Macintosh PowerPoint</Application>
  <PresentationFormat>Bredbild</PresentationFormat>
  <Paragraphs>40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Systemtypsnitt normalt</vt:lpstr>
      <vt:lpstr>Wingdings</vt:lpstr>
      <vt:lpstr>AvfallSverige-tema_2024</vt:lpstr>
      <vt:lpstr>Kunskapssammanställning om metanutsläpp i avfallssektorn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9</cp:revision>
  <dcterms:created xsi:type="dcterms:W3CDTF">2024-01-22T07:33:06Z</dcterms:created>
  <dcterms:modified xsi:type="dcterms:W3CDTF">2024-05-30T11:39:29Z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0x0101005874F0A39259EE4080EFAF63AD509D66</vt:lpwstr>
  </property>
  <property fmtid="{D5CDD505-2E9C-101B-9397-08002B2CF9AE}" pid="3" name="MediaServiceImageTags">
    <vt:lpwstr/>
  </property>
</Properties>
</file>