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64" r:id="rId2"/>
    <p:sldId id="265" r:id="rId3"/>
    <p:sldId id="266" r:id="rId4"/>
    <p:sldId id="270" r:id="rId5"/>
    <p:sldId id="267" r:id="rId6"/>
    <p:sldId id="271" r:id="rId7"/>
    <p:sldId id="268" r:id="rId8"/>
    <p:sldId id="269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rlotta Tiberg" initials="CT" lastIdx="4" clrIdx="0">
    <p:extLst>
      <p:ext uri="{19B8F6BF-5375-455C-9EA6-DF929625EA0E}">
        <p15:presenceInfo xmlns:p15="http://schemas.microsoft.com/office/powerpoint/2012/main" userId="S::charlotta.tiberg@sgi.se::b3b1b83a-e3df-4434-ad9d-a60b273b6617" providerId="AD"/>
      </p:ext>
    </p:extLst>
  </p:cmAuthor>
  <p:cmAuthor id="2" name="Karin Karlfeldt Fedje" initials="KF" lastIdx="1" clrIdx="1">
    <p:extLst>
      <p:ext uri="{19B8F6BF-5375-455C-9EA6-DF929625EA0E}">
        <p15:presenceInfo xmlns:p15="http://schemas.microsoft.com/office/powerpoint/2012/main" userId="S::karin.karlfeldt.fedje@renova.se::4c333e4f-b473-4064-bbf6-df1fdf6efc6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56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580015-BDA9-7F74-A808-DE925BB267CA}" v="100" dt="2022-08-12T12:22:35.4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just format 1 - Dekorfärg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just format 1 - Dekorfärg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50"/>
    <p:restoredTop sz="94684"/>
  </p:normalViewPr>
  <p:slideViewPr>
    <p:cSldViewPr snapToGrid="0" snapToObjects="1">
      <p:cViewPr varScale="1">
        <p:scale>
          <a:sx n="128" d="100"/>
          <a:sy n="128" d="100"/>
        </p:scale>
        <p:origin x="720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623F8-B430-2046-B694-FB0FAFDB97CB}" type="datetimeFigureOut">
              <a:rPr lang="sv-SE" smtClean="0"/>
              <a:t>2022-09-15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1C78AF-77EE-8146-868A-7BEA0BB9E5F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1290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_vit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2296" y="3578111"/>
            <a:ext cx="4067408" cy="1840394"/>
          </a:xfrm>
          <a:prstGeom prst="rect">
            <a:avLst/>
          </a:prstGeom>
        </p:spPr>
      </p:pic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113755"/>
            <a:ext cx="9144000" cy="584371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Presentatör och datum</a:t>
            </a:r>
          </a:p>
        </p:txBody>
      </p:sp>
      <p:sp>
        <p:nvSpPr>
          <p:cNvPr id="9" name="Rubrik 6"/>
          <p:cNvSpPr>
            <a:spLocks noGrp="1"/>
          </p:cNvSpPr>
          <p:nvPr>
            <p:ph type="title" hasCustomPrompt="1"/>
          </p:nvPr>
        </p:nvSpPr>
        <p:spPr>
          <a:xfrm>
            <a:off x="838200" y="1275328"/>
            <a:ext cx="10515600" cy="684101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PRESENTATIONS RUBRIK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å grundsida">
    <p:bg>
      <p:bgPr>
        <a:solidFill>
          <a:srgbClr val="5556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 bak grundsi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sv-SE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alphaModFix amt="99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11168829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11160126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913963"/>
            <a:ext cx="9144000" cy="1527658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Förnamn Efternamn</a:t>
            </a:r>
            <a:br>
              <a:rPr lang="sv-SE" dirty="0"/>
            </a:br>
            <a:r>
              <a:rPr lang="sv-SE" dirty="0" err="1"/>
              <a:t>Mobilnr</a:t>
            </a:r>
            <a:r>
              <a:rPr lang="sv-SE" dirty="0"/>
              <a:t>, </a:t>
            </a:r>
            <a:r>
              <a:rPr lang="sv-SE" dirty="0" err="1"/>
              <a:t>Telefonnr</a:t>
            </a:r>
            <a:r>
              <a:rPr lang="sv-SE" dirty="0"/>
              <a:t>, e-postadress</a:t>
            </a:r>
            <a:br>
              <a:rPr lang="sv-SE" dirty="0"/>
            </a:br>
            <a:r>
              <a:rPr lang="sv-SE" dirty="0" err="1"/>
              <a:t>avfallsverige.se</a:t>
            </a:r>
            <a:endParaRPr lang="sv-SE" dirty="0"/>
          </a:p>
        </p:txBody>
      </p:sp>
      <p:pic>
        <p:nvPicPr>
          <p:cNvPr id="5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3597" y="1444510"/>
            <a:ext cx="5084778" cy="2300175"/>
          </a:xfrm>
          <a:prstGeom prst="rect">
            <a:avLst/>
          </a:prstGeom>
        </p:spPr>
      </p:pic>
      <p:sp>
        <p:nvSpPr>
          <p:cNvPr id="6" name="textruta 5"/>
          <p:cNvSpPr txBox="1"/>
          <p:nvPr userDrawn="1"/>
        </p:nvSpPr>
        <p:spPr>
          <a:xfrm>
            <a:off x="5206524" y="4329592"/>
            <a:ext cx="1778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>
                <a:solidFill>
                  <a:schemeClr val="bg2"/>
                </a:solidFill>
              </a:rPr>
              <a:t>TACK!</a:t>
            </a:r>
            <a:endParaRPr lang="sv-SE" sz="2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0897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913963"/>
            <a:ext cx="9144000" cy="1527658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Förnamn Efternamn</a:t>
            </a:r>
            <a:br>
              <a:rPr lang="sv-SE" dirty="0"/>
            </a:br>
            <a:r>
              <a:rPr lang="sv-SE" dirty="0" err="1"/>
              <a:t>Mobilnr</a:t>
            </a:r>
            <a:r>
              <a:rPr lang="sv-SE" dirty="0"/>
              <a:t>, </a:t>
            </a:r>
            <a:r>
              <a:rPr lang="sv-SE" dirty="0" err="1"/>
              <a:t>Telefonnr</a:t>
            </a:r>
            <a:r>
              <a:rPr lang="sv-SE" dirty="0"/>
              <a:t>, e-postadress</a:t>
            </a:r>
            <a:br>
              <a:rPr lang="sv-SE" dirty="0"/>
            </a:br>
            <a:r>
              <a:rPr lang="sv-SE" dirty="0" err="1"/>
              <a:t>avfallsverige.se</a:t>
            </a:r>
            <a:endParaRPr lang="sv-SE" dirty="0"/>
          </a:p>
        </p:txBody>
      </p:sp>
      <p:pic>
        <p:nvPicPr>
          <p:cNvPr id="5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3597" y="1444510"/>
            <a:ext cx="5084778" cy="2300175"/>
          </a:xfrm>
          <a:prstGeom prst="rect">
            <a:avLst/>
          </a:prstGeom>
        </p:spPr>
      </p:pic>
      <p:sp>
        <p:nvSpPr>
          <p:cNvPr id="6" name="textruta 5"/>
          <p:cNvSpPr txBox="1"/>
          <p:nvPr userDrawn="1"/>
        </p:nvSpPr>
        <p:spPr>
          <a:xfrm>
            <a:off x="4645680" y="4329592"/>
            <a:ext cx="29006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>
                <a:solidFill>
                  <a:schemeClr val="bg2"/>
                </a:solidFill>
              </a:rPr>
              <a:t>THANK YOU</a:t>
            </a:r>
            <a:endParaRPr lang="sv-SE" sz="2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005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ternativ För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113755"/>
            <a:ext cx="9144000" cy="584371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Presentatör och datum</a:t>
            </a:r>
          </a:p>
        </p:txBody>
      </p:sp>
      <p:sp>
        <p:nvSpPr>
          <p:cNvPr id="7" name="Rubrik 6"/>
          <p:cNvSpPr>
            <a:spLocks noGrp="1"/>
          </p:cNvSpPr>
          <p:nvPr>
            <p:ph type="title" hasCustomPrompt="1"/>
          </p:nvPr>
        </p:nvSpPr>
        <p:spPr>
          <a:xfrm>
            <a:off x="838200" y="1275328"/>
            <a:ext cx="10515600" cy="684101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PRESENTATIONS RUBRIK</a:t>
            </a:r>
          </a:p>
        </p:txBody>
      </p:sp>
      <p:pic>
        <p:nvPicPr>
          <p:cNvPr id="8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5225" y="3578111"/>
            <a:ext cx="4068384" cy="1840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23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t grund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pic>
        <p:nvPicPr>
          <p:cNvPr id="5" name="Picture 4" descr="log_green_ligg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158"/>
          </a:xfrm>
          <a:prstGeom prst="rect">
            <a:avLst/>
          </a:prstGeom>
        </p:spPr>
      </p:pic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  <a:lvl4pPr>
              <a:defRPr sz="20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icon to add picture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9415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ön grund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 grundsi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öd grundsida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blå grundsid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nröd grundsida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grön grundsida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15938" y="500062"/>
            <a:ext cx="10515600" cy="7154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formatet för bakgrundsrubriken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15938" y="158029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4270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62" r:id="rId10"/>
    <p:sldLayoutId id="2147483659" r:id="rId11"/>
    <p:sldLayoutId id="2147483660" r:id="rId12"/>
    <p:sldLayoutId id="214748366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23" userDrawn="1">
          <p15:clr>
            <a:srgbClr val="F26B43"/>
          </p15:clr>
        </p15:guide>
        <p15:guide id="2" pos="325" userDrawn="1">
          <p15:clr>
            <a:srgbClr val="F26B43"/>
          </p15:clr>
        </p15:guide>
        <p15:guide id="3" pos="7355" userDrawn="1">
          <p15:clr>
            <a:srgbClr val="F26B43"/>
          </p15:clr>
        </p15:guide>
        <p15:guide id="4" orient="horz" pos="356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Relationship Id="rId6" Type="http://schemas.openxmlformats.org/officeDocument/2006/relationships/image" Target="cid:image008.jpg@01D69BD2.16EEE240" TargetMode="Externa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vfallsverige.se/" TargetMode="Externa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1"/>
          <p:cNvSpPr>
            <a:spLocks noGrp="1"/>
          </p:cNvSpPr>
          <p:nvPr>
            <p:ph type="subTitle" idx="1"/>
          </p:nvPr>
        </p:nvSpPr>
        <p:spPr>
          <a:xfrm>
            <a:off x="1524000" y="2483620"/>
            <a:ext cx="9144000" cy="395269"/>
          </a:xfrm>
        </p:spPr>
        <p:txBody>
          <a:bodyPr/>
          <a:lstStyle/>
          <a:p>
            <a:r>
              <a:rPr lang="sv-SE" dirty="0"/>
              <a:t>Rapport 2022:14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4000" dirty="0"/>
              <a:t>Utveckling av testmetod för slaggrus för faroklassificering av </a:t>
            </a:r>
            <a:br>
              <a:rPr lang="sv-SE" sz="4000" dirty="0"/>
            </a:br>
            <a:r>
              <a:rPr lang="sv-SE" sz="4000" dirty="0"/>
              <a:t>ekotoxiska egenskaper (HP14)</a:t>
            </a:r>
          </a:p>
        </p:txBody>
      </p:sp>
      <p:sp>
        <p:nvSpPr>
          <p:cNvPr id="4" name="Underrubrik 1">
            <a:extLst>
              <a:ext uri="{FF2B5EF4-FFF2-40B4-BE49-F238E27FC236}">
                <a16:creationId xmlns:a16="http://schemas.microsoft.com/office/drawing/2014/main" id="{51CDAAEA-E451-6E4A-8182-3FAB62012F74}"/>
              </a:ext>
            </a:extLst>
          </p:cNvPr>
          <p:cNvSpPr txBox="1">
            <a:spLocks/>
          </p:cNvSpPr>
          <p:nvPr/>
        </p:nvSpPr>
        <p:spPr>
          <a:xfrm>
            <a:off x="1501697" y="2975372"/>
            <a:ext cx="9144000" cy="3952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0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September, 2022</a:t>
            </a:r>
          </a:p>
        </p:txBody>
      </p:sp>
    </p:spTree>
    <p:extLst>
      <p:ext uri="{BB962C8B-B14F-4D97-AF65-F5344CB8AC3E}">
        <p14:creationId xmlns:p14="http://schemas.microsoft.com/office/powerpoint/2010/main" val="925900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>
            <a:extLst>
              <a:ext uri="{FF2B5EF4-FFF2-40B4-BE49-F238E27FC236}">
                <a16:creationId xmlns:a16="http://schemas.microsoft.com/office/drawing/2014/main" id="{D4C68242-003B-9E4A-91C1-577E63AB1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Projektorganisation</a:t>
            </a:r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E5B19FCA-C79B-424E-AE84-04A7C935B287}"/>
              </a:ext>
            </a:extLst>
          </p:cNvPr>
          <p:cNvSpPr txBox="1">
            <a:spLocks noGrp="1"/>
          </p:cNvSpPr>
          <p:nvPr>
            <p:ph type="body" sz="quarter" idx="11"/>
          </p:nvPr>
        </p:nvSpPr>
        <p:spPr>
          <a:xfrm>
            <a:off x="515937" y="1397530"/>
            <a:ext cx="11015663" cy="4781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solidFill>
                  <a:srgbClr val="68A2A6"/>
                </a:solidFill>
              </a:rPr>
              <a:t>Genomförare:</a:t>
            </a:r>
          </a:p>
          <a:p>
            <a:r>
              <a:rPr lang="sv-SE" sz="1800" dirty="0">
                <a:solidFill>
                  <a:schemeClr val="tx1"/>
                </a:solidFill>
              </a:rPr>
              <a:t>Margareta Wahlström, VTT, Finland </a:t>
            </a:r>
          </a:p>
          <a:p>
            <a:r>
              <a:rPr lang="sv-SE" sz="1800" dirty="0">
                <a:solidFill>
                  <a:schemeClr val="tx1"/>
                </a:solidFill>
              </a:rPr>
              <a:t>Charlotta </a:t>
            </a:r>
            <a:r>
              <a:rPr lang="sv-SE" sz="1800" dirty="0" err="1">
                <a:solidFill>
                  <a:schemeClr val="tx1"/>
                </a:solidFill>
              </a:rPr>
              <a:t>Tiberg</a:t>
            </a:r>
            <a:r>
              <a:rPr lang="sv-SE" sz="1800" dirty="0">
                <a:solidFill>
                  <a:schemeClr val="tx1"/>
                </a:solidFill>
              </a:rPr>
              <a:t>, Sveriges Geotekniska Institut</a:t>
            </a:r>
          </a:p>
          <a:p>
            <a:r>
              <a:rPr lang="sv-SE" sz="1800" dirty="0">
                <a:solidFill>
                  <a:schemeClr val="tx1"/>
                </a:solidFill>
              </a:rPr>
              <a:t>Karin Karlfeldt Fedje, Renova och Chalmers Tekniska Högskola</a:t>
            </a:r>
          </a:p>
          <a:p>
            <a:r>
              <a:rPr lang="sv-SE" sz="1800" dirty="0">
                <a:solidFill>
                  <a:schemeClr val="tx1"/>
                </a:solidFill>
              </a:rPr>
              <a:t>Tuomo Mäkelä, VTT, Finland</a:t>
            </a:r>
          </a:p>
          <a:p>
            <a:r>
              <a:rPr lang="sv-SE" sz="1800" dirty="0">
                <a:solidFill>
                  <a:schemeClr val="tx1"/>
                </a:solidFill>
              </a:rPr>
              <a:t>Johannes </a:t>
            </a:r>
            <a:r>
              <a:rPr lang="sv-SE" sz="1800" dirty="0" err="1">
                <a:solidFill>
                  <a:schemeClr val="tx1"/>
                </a:solidFill>
              </a:rPr>
              <a:t>Kikuchi</a:t>
            </a:r>
            <a:r>
              <a:rPr lang="sv-SE" sz="1800" dirty="0">
                <a:solidFill>
                  <a:schemeClr val="tx1"/>
                </a:solidFill>
              </a:rPr>
              <a:t>, Sveriges Geotekniska Institut</a:t>
            </a:r>
          </a:p>
          <a:p>
            <a:r>
              <a:rPr lang="sv-SE" sz="1800" dirty="0">
                <a:solidFill>
                  <a:schemeClr val="tx1"/>
                </a:solidFill>
              </a:rPr>
              <a:t>Amir </a:t>
            </a:r>
            <a:r>
              <a:rPr lang="sv-SE" sz="1800" dirty="0" err="1">
                <a:solidFill>
                  <a:schemeClr val="tx1"/>
                </a:solidFill>
              </a:rPr>
              <a:t>Saeid</a:t>
            </a:r>
            <a:r>
              <a:rPr lang="sv-SE" sz="1800" dirty="0">
                <a:solidFill>
                  <a:schemeClr val="tx1"/>
                </a:solidFill>
              </a:rPr>
              <a:t> </a:t>
            </a:r>
            <a:r>
              <a:rPr lang="sv-SE" sz="1800" dirty="0" err="1">
                <a:solidFill>
                  <a:schemeClr val="tx1"/>
                </a:solidFill>
              </a:rPr>
              <a:t>Mohammadi</a:t>
            </a:r>
            <a:r>
              <a:rPr lang="sv-SE" sz="1800" dirty="0">
                <a:solidFill>
                  <a:schemeClr val="tx1"/>
                </a:solidFill>
              </a:rPr>
              <a:t>, Chalmers Tekniska Högskola</a:t>
            </a:r>
            <a:endParaRPr lang="sv-SE" sz="2000" dirty="0"/>
          </a:p>
          <a:p>
            <a:r>
              <a:rPr lang="sv-SE" sz="2000" dirty="0">
                <a:solidFill>
                  <a:srgbClr val="68A2A6"/>
                </a:solidFill>
              </a:rPr>
              <a:t>Projektledare:</a:t>
            </a:r>
          </a:p>
          <a:p>
            <a:r>
              <a:rPr lang="sv-SE" sz="1800" dirty="0">
                <a:solidFill>
                  <a:schemeClr val="tx1"/>
                </a:solidFill>
              </a:rPr>
              <a:t>Margareta Wahlström, VTT, Finland </a:t>
            </a:r>
            <a:endParaRPr lang="sv-SE" sz="2000" dirty="0"/>
          </a:p>
          <a:p>
            <a:r>
              <a:rPr lang="sv-SE" sz="2000" dirty="0">
                <a:solidFill>
                  <a:srgbClr val="68A2A6"/>
                </a:solidFill>
              </a:rPr>
              <a:t>Finansiär(er):</a:t>
            </a:r>
          </a:p>
          <a:p>
            <a:r>
              <a:rPr lang="sv-SE" dirty="0">
                <a:solidFill>
                  <a:schemeClr val="tx1"/>
                </a:solidFill>
              </a:rPr>
              <a:t>Avfall Sveriges Utvecklingssatsning Energiåtervinning, Energiforsks askprogram, </a:t>
            </a:r>
            <a:r>
              <a:rPr lang="sv-SE" dirty="0" err="1">
                <a:solidFill>
                  <a:schemeClr val="tx1"/>
                </a:solidFill>
              </a:rPr>
              <a:t>Finnish</a:t>
            </a:r>
            <a:r>
              <a:rPr lang="sv-SE" dirty="0">
                <a:solidFill>
                  <a:schemeClr val="tx1"/>
                </a:solidFill>
              </a:rPr>
              <a:t> </a:t>
            </a:r>
            <a:r>
              <a:rPr lang="sv-SE" dirty="0" err="1">
                <a:solidFill>
                  <a:schemeClr val="tx1"/>
                </a:solidFill>
              </a:rPr>
              <a:t>Environmental</a:t>
            </a:r>
            <a:r>
              <a:rPr lang="sv-SE" dirty="0">
                <a:solidFill>
                  <a:schemeClr val="tx1"/>
                </a:solidFill>
              </a:rPr>
              <a:t> Pool, AFATEK (DK), Avfall Norge, flertalet anläggningsägare in Sverige och Finland samt Nordiska Ministerrådet/Kemikaliegruppen. </a:t>
            </a:r>
            <a:endParaRPr lang="sv-SE" sz="2000" dirty="0">
              <a:solidFill>
                <a:schemeClr val="tx1"/>
              </a:solidFill>
            </a:endParaRPr>
          </a:p>
        </p:txBody>
      </p:sp>
      <p:pic>
        <p:nvPicPr>
          <p:cNvPr id="2" name="Picture 6">
            <a:extLst>
              <a:ext uri="{FF2B5EF4-FFF2-40B4-BE49-F238E27FC236}">
                <a16:creationId xmlns:a16="http://schemas.microsoft.com/office/drawing/2014/main" id="{C3CB52D2-C5DF-E962-6DEC-6DD801D8C0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7218" y="1194647"/>
            <a:ext cx="899795" cy="40576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202ED89-F10D-17CB-CB0A-08EAED90F17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1078" y="1837290"/>
            <a:ext cx="1311910" cy="368300"/>
          </a:xfrm>
          <a:prstGeom prst="rect">
            <a:avLst/>
          </a:prstGeom>
          <a:noFill/>
        </p:spPr>
      </p:pic>
      <p:pic>
        <p:nvPicPr>
          <p:cNvPr id="4" name="Picture 2" descr="image002">
            <a:extLst>
              <a:ext uri="{FF2B5EF4-FFF2-40B4-BE49-F238E27FC236}">
                <a16:creationId xmlns:a16="http://schemas.microsoft.com/office/drawing/2014/main" id="{91CC82C0-416B-DA7D-C77D-C436D5014F3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946" b="30409"/>
          <a:stretch/>
        </p:blipFill>
        <p:spPr bwMode="auto">
          <a:xfrm>
            <a:off x="7675138" y="2868338"/>
            <a:ext cx="1280160" cy="44323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15" descr="Renova - Revive">
            <a:extLst>
              <a:ext uri="{FF2B5EF4-FFF2-40B4-BE49-F238E27FC236}">
                <a16:creationId xmlns:a16="http://schemas.microsoft.com/office/drawing/2014/main" id="{5567909D-1C42-51BB-ED31-4A116BE4D71C}"/>
              </a:ext>
            </a:extLst>
          </p:cNvPr>
          <p:cNvPicPr>
            <a:picLocks noChangeAspect="1"/>
          </p:cNvPicPr>
          <p:nvPr/>
        </p:nvPicPr>
        <p:blipFill rotWithShape="1"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32" t="10202" r="9058" b="16030"/>
          <a:stretch/>
        </p:blipFill>
        <p:spPr bwMode="auto">
          <a:xfrm>
            <a:off x="9764273" y="3572711"/>
            <a:ext cx="985520" cy="61976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70675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6BDF98-E1AE-BD40-A7A8-34F968D01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Bakgrund och syfte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A6304C6-AD8C-DA49-A719-7CC88684796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243400" cy="425820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lvl="0" indent="-342900" defTabSz="914377">
              <a:buFont typeface="Wingdings" pitchFamily="2" charset="2"/>
              <a:buChar char="§"/>
              <a:defRPr/>
            </a:pPr>
            <a:r>
              <a:rPr lang="sv-SE" sz="2400" dirty="0"/>
              <a:t>En korrekt klassificering av slaggrus är viktig då avfallsklassificeringen i hög grad påverkar hela hanterings- och återvinningskedjan.</a:t>
            </a:r>
          </a:p>
          <a:p>
            <a:pPr marL="342900" marR="0" lvl="0" indent="-34290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sv-SE" sz="2400" dirty="0"/>
              <a:t>Vid klassificering av farligt avfall är särskilt faroegenskapen ”Ekotoxisk” (HP14) oklar. En tydlig vägledning för testning saknas.</a:t>
            </a:r>
          </a:p>
          <a:p>
            <a:pPr marL="342900" indent="-342900" defTabSz="914377">
              <a:buFont typeface="Wingdings" pitchFamily="2" charset="2"/>
              <a:buChar char="§"/>
              <a:defRPr/>
            </a:pPr>
            <a:r>
              <a:rPr lang="sv-SE" sz="2400" dirty="0"/>
              <a:t>Ett alternativ för testning är att använda den testmetod som EU:s kemikalielagstiftning hänvisar till, Transformation/ Dissolution </a:t>
            </a:r>
            <a:r>
              <a:rPr lang="sv-SE" sz="2400" dirty="0" err="1"/>
              <a:t>protocol</a:t>
            </a:r>
            <a:r>
              <a:rPr lang="sv-SE" sz="2400" dirty="0"/>
              <a:t> (T/</a:t>
            </a:r>
            <a:r>
              <a:rPr lang="sv-SE" sz="2400" dirty="0" err="1"/>
              <a:t>Dp</a:t>
            </a:r>
            <a:r>
              <a:rPr lang="sv-SE" sz="2400" dirty="0"/>
              <a:t>). </a:t>
            </a:r>
          </a:p>
          <a:p>
            <a:pPr defTabSz="914377">
              <a:defRPr/>
            </a:pPr>
            <a:endParaRPr lang="sv-SE" sz="2400" dirty="0"/>
          </a:p>
          <a:p>
            <a:endParaRPr lang="sv-SE" dirty="0"/>
          </a:p>
        </p:txBody>
      </p:sp>
      <p:pic>
        <p:nvPicPr>
          <p:cNvPr id="8" name="Picture Placeholder 7">
            <a:extLst>
              <a:ext uri="{FF2B5EF4-FFF2-40B4-BE49-F238E27FC236}">
                <a16:creationId xmlns:a16="http://schemas.microsoft.com/office/drawing/2014/main" id="{42001022-8730-4595-871A-995E8B0212F1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2"/>
          <a:srcRect l="12334" r="12334"/>
          <a:stretch/>
        </p:blipFill>
        <p:spPr>
          <a:xfrm>
            <a:off x="8139658" y="1222531"/>
            <a:ext cx="3536405" cy="4032512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6DB2BCA-4A2A-4A20-976E-565A05AF80A9}"/>
              </a:ext>
            </a:extLst>
          </p:cNvPr>
          <p:cNvSpPr txBox="1"/>
          <p:nvPr/>
        </p:nvSpPr>
        <p:spPr>
          <a:xfrm>
            <a:off x="8019737" y="5433195"/>
            <a:ext cx="3656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/>
              <a:t> Bild: </a:t>
            </a:r>
            <a:r>
              <a:rPr lang="fi-FI" sz="1400" dirty="0" err="1"/>
              <a:t>Testmängder</a:t>
            </a:r>
            <a:r>
              <a:rPr lang="fi-FI" sz="1400" dirty="0"/>
              <a:t>: 1 mg </a:t>
            </a:r>
            <a:r>
              <a:rPr lang="fi-FI" sz="1400" dirty="0" err="1"/>
              <a:t>aska</a:t>
            </a:r>
            <a:r>
              <a:rPr lang="fi-FI" sz="1400" dirty="0"/>
              <a:t> (</a:t>
            </a:r>
            <a:r>
              <a:rPr lang="fi-FI" sz="1400" dirty="0" err="1"/>
              <a:t>till</a:t>
            </a:r>
            <a:r>
              <a:rPr lang="fi-FI" sz="1400" dirty="0"/>
              <a:t> </a:t>
            </a:r>
            <a:r>
              <a:rPr lang="fi-FI" sz="1400" dirty="0" err="1"/>
              <a:t>vänster</a:t>
            </a:r>
            <a:r>
              <a:rPr lang="fi-FI" sz="1400" dirty="0"/>
              <a:t>) </a:t>
            </a:r>
            <a:r>
              <a:rPr lang="fi-FI" sz="1400" dirty="0" err="1"/>
              <a:t>och</a:t>
            </a:r>
            <a:r>
              <a:rPr lang="fi-FI" sz="1400" dirty="0"/>
              <a:t> 100 mg </a:t>
            </a:r>
            <a:r>
              <a:rPr lang="fi-FI" sz="1400" dirty="0" err="1"/>
              <a:t>aska</a:t>
            </a:r>
            <a:r>
              <a:rPr lang="fi-FI" sz="1400" dirty="0"/>
              <a:t> (</a:t>
            </a:r>
            <a:r>
              <a:rPr lang="fi-FI" sz="1400" dirty="0" err="1"/>
              <a:t>till</a:t>
            </a:r>
            <a:r>
              <a:rPr lang="fi-FI" sz="1400" dirty="0"/>
              <a:t> </a:t>
            </a:r>
            <a:r>
              <a:rPr lang="fi-FI" sz="1400" dirty="0" err="1"/>
              <a:t>höger</a:t>
            </a:r>
            <a:r>
              <a:rPr lang="fi-FI" sz="1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70780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0CE2DD-AC91-E0CA-57A0-F85248682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Bakgrund och syfte (fortsättning)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5BD7ED4-A97F-F9FA-C13F-6397E823253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342900" indent="-342900" defTabSz="914377">
              <a:buFont typeface="Wingdings" pitchFamily="2" charset="2"/>
              <a:buChar char="§"/>
              <a:defRPr/>
            </a:pPr>
            <a:r>
              <a:rPr lang="sv-SE" dirty="0"/>
              <a:t>T/</a:t>
            </a:r>
            <a:r>
              <a:rPr lang="sv-SE" dirty="0" err="1"/>
              <a:t>Dp</a:t>
            </a:r>
            <a:r>
              <a:rPr lang="sv-SE" dirty="0"/>
              <a:t>-metoden kan inte appliceras på slaggrus utan modifikationer:</a:t>
            </a:r>
          </a:p>
          <a:p>
            <a:pPr marL="800100" lvl="1" indent="-342900" defTabSz="914377">
              <a:spcBef>
                <a:spcPts val="1000"/>
              </a:spcBef>
              <a:buFont typeface="Wingdings" pitchFamily="2" charset="2"/>
              <a:buChar char="§"/>
              <a:defRPr/>
            </a:pPr>
            <a:r>
              <a:rPr lang="sv-SE" dirty="0"/>
              <a:t>Den lilla provmängden </a:t>
            </a:r>
            <a:r>
              <a:rPr lang="sv-SE" dirty="0">
                <a:ea typeface="+mn-lt"/>
                <a:cs typeface="+mn-lt"/>
              </a:rPr>
              <a:t>(1 mg) </a:t>
            </a:r>
            <a:r>
              <a:rPr lang="sv-SE" dirty="0"/>
              <a:t>är en stor utmaning vid testning av heterogena slaggrus. T/</a:t>
            </a:r>
            <a:r>
              <a:rPr lang="sv-SE" dirty="0" err="1"/>
              <a:t>Dp</a:t>
            </a:r>
            <a:r>
              <a:rPr lang="sv-SE" dirty="0"/>
              <a:t>-metoden har utvecklats för kemikalier, som vanligtvis har en välkänd och homogen sammansättning.</a:t>
            </a:r>
          </a:p>
          <a:p>
            <a:pPr marL="800100" lvl="1" indent="-342900" defTabSz="914377">
              <a:spcBef>
                <a:spcPts val="1000"/>
              </a:spcBef>
              <a:buFont typeface="Wingdings" pitchFamily="2" charset="2"/>
              <a:buChar char="§"/>
              <a:defRPr/>
            </a:pPr>
            <a:r>
              <a:rPr lang="sv-SE" dirty="0"/>
              <a:t>Testförhållandena i T/</a:t>
            </a:r>
            <a:r>
              <a:rPr lang="sv-SE" dirty="0" err="1"/>
              <a:t>Dp</a:t>
            </a:r>
            <a:r>
              <a:rPr lang="sv-SE" dirty="0"/>
              <a:t> kräver preciseringar för robusta resultat.</a:t>
            </a:r>
          </a:p>
          <a:p>
            <a:pPr marL="342900" indent="-342900" defTabSz="914377">
              <a:buFont typeface="Wingdings" pitchFamily="2" charset="2"/>
              <a:buChar char="§"/>
              <a:defRPr/>
            </a:pPr>
            <a:r>
              <a:rPr lang="sv-SE" dirty="0"/>
              <a:t>Projektets syfte var att utveckla en robust och modifierad testmetod för HP14, som är tillämpbar för slaggrus samt att ge rekommendationer för tolkning av testresultaten</a:t>
            </a:r>
          </a:p>
          <a:p>
            <a:pPr defTabSz="914377">
              <a:defRPr/>
            </a:pPr>
            <a:endParaRPr lang="sv-SE" dirty="0"/>
          </a:p>
          <a:p>
            <a:pPr defTabSz="914377">
              <a:defRPr/>
            </a:pPr>
            <a:endParaRPr lang="sv-SE" dirty="0"/>
          </a:p>
          <a:p>
            <a:endParaRPr lang="sv-SE" dirty="0"/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65FEF6DC-B629-A16F-DB7B-D7F1F5D4E45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4180435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06418E-9900-E646-9474-81CD92A32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Resultat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87D9A21-1E20-9246-B39A-E6E61DCD37E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81589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En </a:t>
            </a:r>
            <a:r>
              <a:rPr lang="sv-SE" dirty="0" err="1"/>
              <a:t>modiferad</a:t>
            </a:r>
            <a:r>
              <a:rPr lang="sv-SE" dirty="0"/>
              <a:t> T/</a:t>
            </a:r>
            <a:r>
              <a:rPr lang="sv-SE" dirty="0" err="1"/>
              <a:t>Dp</a:t>
            </a:r>
            <a:r>
              <a:rPr lang="sv-SE" dirty="0"/>
              <a:t>-metod utvecklades genom experimentell testning av kritiska testförhållanden. Preciserade testförhållanden i en </a:t>
            </a:r>
            <a:r>
              <a:rPr lang="sv-SE" dirty="0" err="1"/>
              <a:t>modiferad</a:t>
            </a:r>
            <a:r>
              <a:rPr lang="sv-SE" dirty="0"/>
              <a:t> T/</a:t>
            </a:r>
            <a:r>
              <a:rPr lang="sv-SE" dirty="0" err="1"/>
              <a:t>Dp</a:t>
            </a:r>
            <a:r>
              <a:rPr lang="sv-SE" dirty="0"/>
              <a:t> metod: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Partikelstorlek &lt; 1 mm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Provmängd 100 mg ( 1 mg enligt T/</a:t>
            </a:r>
            <a:r>
              <a:rPr lang="sv-SE" dirty="0" err="1"/>
              <a:t>Dp</a:t>
            </a:r>
            <a:r>
              <a:rPr lang="sv-SE" dirty="0"/>
              <a:t> är inte möjlig att använda”) 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pH-justering med hjälp av CO2-gasinjektioner i testkärlets </a:t>
            </a:r>
            <a:r>
              <a:rPr lang="sv-SE" dirty="0" err="1"/>
              <a:t>headspace</a:t>
            </a:r>
            <a:r>
              <a:rPr lang="sv-SE" dirty="0"/>
              <a:t> (“tomma utrymmet i testkärlet”) under testet gång.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23D373-C22F-450B-ABBC-2AFCBAD50FB3}"/>
              </a:ext>
            </a:extLst>
          </p:cNvPr>
          <p:cNvSpPr txBox="1"/>
          <p:nvPr/>
        </p:nvSpPr>
        <p:spPr>
          <a:xfrm>
            <a:off x="8019737" y="4959485"/>
            <a:ext cx="365632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/>
              <a:t>Bild: Ett </a:t>
            </a:r>
            <a:r>
              <a:rPr lang="fi-FI" sz="1400" dirty="0" err="1"/>
              <a:t>testprov</a:t>
            </a:r>
            <a:r>
              <a:rPr lang="fi-FI" sz="1400" dirty="0"/>
              <a:t> (100 mg) </a:t>
            </a:r>
            <a:r>
              <a:rPr lang="fi-FI" sz="1400" dirty="0" err="1"/>
              <a:t>blandas</a:t>
            </a:r>
            <a:r>
              <a:rPr lang="fi-FI" sz="1400" dirty="0"/>
              <a:t> i en </a:t>
            </a:r>
            <a:r>
              <a:rPr lang="fi-FI" sz="1400" dirty="0" err="1"/>
              <a:t>buffrad</a:t>
            </a:r>
            <a:r>
              <a:rPr lang="fi-FI" sz="1400" dirty="0"/>
              <a:t> </a:t>
            </a:r>
            <a:r>
              <a:rPr lang="fi-FI" sz="1400" dirty="0" err="1"/>
              <a:t>lösning</a:t>
            </a:r>
            <a:r>
              <a:rPr lang="fi-FI" sz="1400" dirty="0"/>
              <a:t> (pH 6) </a:t>
            </a:r>
            <a:r>
              <a:rPr lang="fi-FI" sz="1400" dirty="0" err="1"/>
              <a:t>under</a:t>
            </a:r>
            <a:r>
              <a:rPr lang="fi-FI" sz="1400" dirty="0"/>
              <a:t> 28 </a:t>
            </a:r>
            <a:r>
              <a:rPr lang="fi-FI" sz="1400" dirty="0" err="1"/>
              <a:t>dagar</a:t>
            </a:r>
            <a:r>
              <a:rPr lang="fi-FI" sz="1400" dirty="0"/>
              <a:t>. </a:t>
            </a:r>
            <a:r>
              <a:rPr lang="fi-FI" sz="1400" dirty="0" err="1"/>
              <a:t>Lösningens</a:t>
            </a:r>
            <a:r>
              <a:rPr lang="fi-FI" sz="1400" dirty="0"/>
              <a:t> pH </a:t>
            </a:r>
            <a:r>
              <a:rPr lang="fi-FI" sz="1400" dirty="0" err="1"/>
              <a:t>justeras</a:t>
            </a:r>
            <a:r>
              <a:rPr lang="fi-FI" sz="1400" dirty="0"/>
              <a:t> </a:t>
            </a:r>
            <a:r>
              <a:rPr lang="fi-FI" sz="1400" dirty="0" err="1"/>
              <a:t>med</a:t>
            </a:r>
            <a:r>
              <a:rPr lang="fi-FI" sz="1400" dirty="0"/>
              <a:t> CO2-tillsats i </a:t>
            </a:r>
            <a:r>
              <a:rPr lang="fi-FI" sz="1400" dirty="0" err="1"/>
              <a:t>kärlets</a:t>
            </a:r>
            <a:r>
              <a:rPr lang="fi-FI" sz="1400" dirty="0"/>
              <a:t> </a:t>
            </a:r>
            <a:r>
              <a:rPr lang="fi-FI" sz="1400" dirty="0" err="1"/>
              <a:t>headspace</a:t>
            </a:r>
            <a:r>
              <a:rPr lang="fi-FI" sz="1400" dirty="0"/>
              <a:t>. </a:t>
            </a:r>
            <a:r>
              <a:rPr lang="fi-FI" sz="1400" dirty="0" err="1"/>
              <a:t>Testeluatet</a:t>
            </a:r>
            <a:r>
              <a:rPr lang="fi-FI" sz="1400" dirty="0"/>
              <a:t> </a:t>
            </a:r>
            <a:r>
              <a:rPr lang="fi-FI" sz="1400" dirty="0" err="1"/>
              <a:t>analyseras</a:t>
            </a:r>
            <a:r>
              <a:rPr lang="fi-FI" sz="1400" dirty="0"/>
              <a:t> </a:t>
            </a:r>
            <a:r>
              <a:rPr lang="fi-FI" sz="1400" dirty="0" err="1"/>
              <a:t>map</a:t>
            </a:r>
            <a:r>
              <a:rPr lang="fi-FI" sz="1400" dirty="0"/>
              <a:t> </a:t>
            </a:r>
            <a:r>
              <a:rPr lang="fi-FI" sz="1400" dirty="0" err="1"/>
              <a:t>kritiska</a:t>
            </a:r>
            <a:r>
              <a:rPr lang="fi-FI" sz="1400" dirty="0"/>
              <a:t> </a:t>
            </a:r>
            <a:r>
              <a:rPr lang="fi-FI" sz="1400" dirty="0" err="1"/>
              <a:t>metaller</a:t>
            </a:r>
            <a:r>
              <a:rPr lang="fi-FI" sz="1400" dirty="0"/>
              <a:t>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27FE576-AFDA-48B8-BB08-50892301FDC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2466" y="837565"/>
            <a:ext cx="3252866" cy="3765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3912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C3D0472-EC4D-9AC9-D549-702B02EEF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Resultat (fortsättning)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AE08143-2942-AB84-09ED-5E9D3190100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10138364" cy="4258203"/>
          </a:xfrm>
        </p:spPr>
        <p:txBody>
          <a:bodyPr>
            <a:noAutofit/>
          </a:bodyPr>
          <a:lstStyle/>
          <a:p>
            <a:r>
              <a:rPr lang="sv-SE" dirty="0"/>
              <a:t>Utvärdering av resultaten: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Uppmätta metallhalter vid provmängd 100 mg räknas om (extrapoleras) för att uppskatta frigjorda halter vid en provmängd på 1 mg.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Vid extrapoleringen tillämpas utspädningsfaktorn 100 följt av multiplikation med en säkerhetsfaktor på 5 (för att kompensera en ev. ökad utlakning vid högre utspädning).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Beräknade halter jämförs med så kallade ekotoxikologiska referensvärden (ERV) för respektive metall och för de individuella metallerna räknas ett så kallat TU (</a:t>
            </a:r>
            <a:r>
              <a:rPr lang="sv-SE" dirty="0" err="1"/>
              <a:t>toxic</a:t>
            </a:r>
            <a:r>
              <a:rPr lang="sv-SE" dirty="0"/>
              <a:t> </a:t>
            </a:r>
            <a:r>
              <a:rPr lang="sv-SE" dirty="0" err="1"/>
              <a:t>unit</a:t>
            </a:r>
            <a:r>
              <a:rPr lang="sv-SE" dirty="0"/>
              <a:t>)-värde ut; utlakad metallkoncentration dividerat med respektive ERV. För att beakta även den sammanlagda effekten av alla metaller, summeras de individuella TU-värdena till ett TU-index.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Om TU-index är &lt;1 klassificeras det testade avfallet som icke farligt avfall enligt HP14.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13964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73639A-B709-AB4A-B384-F69AACAF8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Slutsatser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F5EF221-8C43-1E4F-8D84-27D8FEA1435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8" y="1299898"/>
            <a:ext cx="5166406" cy="4258203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sv-SE" dirty="0"/>
              <a:t>Testning av nordiska slaggrusprover: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3 slaggrus testades med ett komplett 28-dagars test. Vid utvärdering användes säkerhetsfaktor 5. Inget av proverna överskred då TU-index 1. 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9 slaggrus testades med ett 7-dagars test. I en indikativ utvärdering med säkerhetsfaktor 10 överskred inget prov TU-index 1. 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För </a:t>
            </a:r>
            <a:r>
              <a:rPr lang="sv-SE" dirty="0" err="1"/>
              <a:t>visssa</a:t>
            </a:r>
            <a:r>
              <a:rPr lang="sv-SE" dirty="0"/>
              <a:t> askor visade beräkningar utifrån totalhalter av metaller att TU-index 1 inte kan överskridas även om 100 % av metallerna frigörs.</a:t>
            </a:r>
          </a:p>
          <a:p>
            <a:r>
              <a:rPr lang="sv-SE" b="1" dirty="0"/>
              <a:t>Slutsats:</a:t>
            </a:r>
            <a:r>
              <a:rPr lang="sv-SE" dirty="0"/>
              <a:t> samtliga resultat från denna studie visar att testade slaggrusprover ska klassas som icke farligt avfall med avseende på HP14. </a:t>
            </a:r>
          </a:p>
          <a:p>
            <a:r>
              <a:rPr lang="sv-SE" dirty="0"/>
              <a:t>Den modifierade testmetoden har endast testas för slaggrus.</a:t>
            </a:r>
          </a:p>
          <a:p>
            <a:endParaRPr lang="sv-SE" dirty="0"/>
          </a:p>
          <a:p>
            <a:endParaRPr lang="sv-SE" dirty="0"/>
          </a:p>
        </p:txBody>
      </p:sp>
      <p:pic>
        <p:nvPicPr>
          <p:cNvPr id="16" name="Picture Placeholder 15">
            <a:extLst>
              <a:ext uri="{FF2B5EF4-FFF2-40B4-BE49-F238E27FC236}">
                <a16:creationId xmlns:a16="http://schemas.microsoft.com/office/drawing/2014/main" id="{4C9E6822-EF53-4DAB-B8E5-51513073B91C}"/>
              </a:ext>
            </a:extLst>
          </p:cNvPr>
          <p:cNvPicPr>
            <a:picLocks noGrp="1"/>
          </p:cNvPicPr>
          <p:nvPr>
            <p:ph type="pic" sz="quarter" idx="12"/>
          </p:nvPr>
        </p:nvPicPr>
        <p:blipFill rotWithShape="1">
          <a:blip r:embed="rId2"/>
          <a:srcRect l="-3549" t="-3516" r="-4705" b="-2293"/>
          <a:stretch/>
        </p:blipFill>
        <p:spPr>
          <a:xfrm>
            <a:off x="5551715" y="1052541"/>
            <a:ext cx="6640285" cy="4505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741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C75405-E0AD-3E4D-A5AF-2AE73C42B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3200" dirty="0"/>
              <a:t>Rapportinformation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0ADCDA3-280B-4B40-998E-17282984CE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kern="0" dirty="0"/>
              <a:t>Rapporten finns för nedladdning (kostnadsfritt för Avfall Sveriges medlemmar) från </a:t>
            </a:r>
            <a:r>
              <a:rPr lang="sv-SE" kern="0" dirty="0">
                <a:hlinkClick r:id="rId2"/>
              </a:rPr>
              <a:t>www.avfallsverige.se</a:t>
            </a:r>
            <a:endParaRPr lang="sv-SE" kern="0" dirty="0"/>
          </a:p>
          <a:p>
            <a:endParaRPr lang="sv-SE" kern="0" dirty="0"/>
          </a:p>
          <a:p>
            <a:r>
              <a:rPr lang="sv-SE" kern="0" dirty="0"/>
              <a:t>Mer information om detta projekt kan du få från:</a:t>
            </a:r>
          </a:p>
          <a:p>
            <a:r>
              <a:rPr lang="sv-SE" dirty="0"/>
              <a:t>Fredrika </a:t>
            </a:r>
            <a:r>
              <a:rPr lang="sv-SE" dirty="0" err="1"/>
              <a:t>Stranne</a:t>
            </a:r>
            <a:r>
              <a:rPr lang="sv-SE" dirty="0"/>
              <a:t>, rådgivare för deponerings- och avfallsanläggningar</a:t>
            </a:r>
          </a:p>
          <a:p>
            <a:r>
              <a:rPr lang="sv-SE" dirty="0"/>
              <a:t>E-post: </a:t>
            </a:r>
            <a:r>
              <a:rPr lang="sv-SE" dirty="0" err="1"/>
              <a:t>fredrika.stranne@avfallsverige.se</a:t>
            </a:r>
            <a:endParaRPr lang="sv-SE" dirty="0"/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7A8CD13-ABA9-554D-AD69-465ACB141EA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1580263107"/>
      </p:ext>
    </p:extLst>
  </p:cSld>
  <p:clrMapOvr>
    <a:masterClrMapping/>
  </p:clrMapOvr>
</p:sld>
</file>

<file path=ppt/theme/theme1.xml><?xml version="1.0" encoding="utf-8"?>
<a:theme xmlns:a="http://schemas.openxmlformats.org/drawingml/2006/main" name="AvfallSverige-mall">
  <a:themeElements>
    <a:clrScheme name="Avfall Sverige">
      <a:dk1>
        <a:sysClr val="windowText" lastClr="000000"/>
      </a:dk1>
      <a:lt1>
        <a:sysClr val="window" lastClr="FFFFFF"/>
      </a:lt1>
      <a:dk2>
        <a:srgbClr val="007079"/>
      </a:dk2>
      <a:lt2>
        <a:srgbClr val="669C9F"/>
      </a:lt2>
      <a:accent1>
        <a:srgbClr val="004C73"/>
      </a:accent1>
      <a:accent2>
        <a:srgbClr val="51B8CF"/>
      </a:accent2>
      <a:accent3>
        <a:srgbClr val="9B064A"/>
      </a:accent3>
      <a:accent4>
        <a:srgbClr val="EC9C00"/>
      </a:accent4>
      <a:accent5>
        <a:srgbClr val="44A12B"/>
      </a:accent5>
      <a:accent6>
        <a:srgbClr val="CC003A"/>
      </a:accent6>
      <a:hlink>
        <a:srgbClr val="0000FF"/>
      </a:hlink>
      <a:folHlink>
        <a:srgbClr val="800080"/>
      </a:folHlink>
    </a:clrScheme>
    <a:fontScheme name="Georgia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apportpresentation-mall 190429" id="{B66FCBE3-748F-3C4D-8ABD-947A9AFB897E}" vid="{BA1568FF-1C9B-9F49-924E-93DC5DC385A9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Rapportpresentation-mall 191204</Template>
  <TotalTime>172</TotalTime>
  <Words>660</Words>
  <Application>Microsoft Macintosh PowerPoint</Application>
  <PresentationFormat>Bredbild</PresentationFormat>
  <Paragraphs>51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3" baseType="lpstr">
      <vt:lpstr>Arial</vt:lpstr>
      <vt:lpstr>Calibri</vt:lpstr>
      <vt:lpstr>Georgia</vt:lpstr>
      <vt:lpstr>Wingdings</vt:lpstr>
      <vt:lpstr>AvfallSverige-mall</vt:lpstr>
      <vt:lpstr>Utveckling av testmetod för slaggrus för faroklassificering av  ekotoxiska egenskaper (HP14)</vt:lpstr>
      <vt:lpstr>Projektorganisation</vt:lpstr>
      <vt:lpstr>Bakgrund och syfte</vt:lpstr>
      <vt:lpstr>Bakgrund och syfte (fortsättning)</vt:lpstr>
      <vt:lpstr>Resultat</vt:lpstr>
      <vt:lpstr>Resultat (fortsättning)</vt:lpstr>
      <vt:lpstr>Slutsatser</vt:lpstr>
      <vt:lpstr>Rapportinformation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Rapporttitel</dc:title>
  <dc:creator>Wahlström Margareta</dc:creator>
  <cp:lastModifiedBy>Jessica Christiansen</cp:lastModifiedBy>
  <cp:revision>64</cp:revision>
  <dcterms:created xsi:type="dcterms:W3CDTF">2022-07-07T05:54:16Z</dcterms:created>
  <dcterms:modified xsi:type="dcterms:W3CDTF">2022-09-15T08:23:28Z</dcterms:modified>
</cp:coreProperties>
</file>