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0"/>
  </p:notesMasterIdLst>
  <p:sldIdLst>
    <p:sldId id="256" r:id="rId5"/>
    <p:sldId id="257" r:id="rId6"/>
    <p:sldId id="258" r:id="rId7"/>
    <p:sldId id="260" r:id="rId8"/>
    <p:sldId id="261" r:id="rId9"/>
  </p:sldIdLst>
  <p:sldSz cx="9144000" cy="5143500" type="screen16x9"/>
  <p:notesSz cx="6858000" cy="9144000"/>
  <p:embeddedFontLst>
    <p:embeddedFont>
      <p:font typeface="Love Ya Like A Sister" panose="02000000000000000000" pitchFamily="2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3"/>
    <p:restoredTop sz="94744"/>
  </p:normalViewPr>
  <p:slideViewPr>
    <p:cSldViewPr snapToGrid="0">
      <p:cViewPr varScale="1">
        <p:scale>
          <a:sx n="96" d="100"/>
          <a:sy n="96" d="100"/>
        </p:scale>
        <p:origin x="176" y="1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0623506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0623506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06235060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06235060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06235060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06235060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06235060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06235060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66000" y="310536"/>
            <a:ext cx="57036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Matsvinn 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EU</a:t>
            </a:r>
            <a:endParaRPr sz="33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966000" y="873275"/>
            <a:ext cx="32424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Källa</a:t>
            </a:r>
            <a:r>
              <a:rPr lang="en-GB" sz="17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: Eurostat 2021</a:t>
            </a:r>
            <a:endParaRPr sz="17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57724" y="3370400"/>
            <a:ext cx="1819625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58 </a:t>
            </a:r>
            <a:r>
              <a:rPr lang="en-GB" sz="25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miljoner</a:t>
            </a:r>
            <a:r>
              <a:rPr lang="en-GB" sz="25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ton </a:t>
            </a:r>
            <a:r>
              <a:rPr lang="en-GB" sz="25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matavfall</a:t>
            </a:r>
            <a:endParaRPr sz="2500" dirty="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49325" y="3370400"/>
            <a:ext cx="1636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131 kg</a:t>
            </a:r>
            <a:endParaRPr sz="25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294400" y="3370400"/>
            <a:ext cx="217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132 billion €</a:t>
            </a:r>
            <a:endParaRPr sz="25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57725" y="4324700"/>
            <a:ext cx="1636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totalt</a:t>
            </a:r>
            <a:endParaRPr sz="26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321100" y="4324700"/>
            <a:ext cx="1636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per </a:t>
            </a: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invånare</a:t>
            </a:r>
            <a:endParaRPr sz="19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477525" y="4324700"/>
            <a:ext cx="1636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beräknat</a:t>
            </a:r>
            <a:r>
              <a:rPr lang="en-GB" sz="19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värde</a:t>
            </a:r>
            <a:endParaRPr sz="19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 rot="-2995290">
            <a:off x="3479803" y="3401793"/>
            <a:ext cx="1636906" cy="45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Hushåll</a:t>
            </a:r>
            <a:endParaRPr sz="17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2994950">
            <a:off x="3473207" y="3774926"/>
            <a:ext cx="2851786" cy="45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Handel/distribution</a:t>
            </a:r>
            <a:endParaRPr sz="17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68" name="Google Shape;68;p14"/>
          <p:cNvSpPr txBox="1"/>
          <p:nvPr/>
        </p:nvSpPr>
        <p:spPr>
          <a:xfrm rot="-2994872">
            <a:off x="5155548" y="3512499"/>
            <a:ext cx="1926453" cy="45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Förädling</a:t>
            </a:r>
            <a:endParaRPr sz="17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69" name="Google Shape;69;p14"/>
          <p:cNvSpPr txBox="1"/>
          <p:nvPr/>
        </p:nvSpPr>
        <p:spPr>
          <a:xfrm rot="-2994692">
            <a:off x="5494003" y="3775472"/>
            <a:ext cx="2613943" cy="45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Restaurang</a:t>
            </a:r>
            <a:r>
              <a:rPr lang="en-GB" sz="17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/catering</a:t>
            </a:r>
            <a:endParaRPr sz="17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70" name="Google Shape;70;p14"/>
          <p:cNvSpPr txBox="1"/>
          <p:nvPr/>
        </p:nvSpPr>
        <p:spPr>
          <a:xfrm rot="-2994501">
            <a:off x="6836116" y="3695999"/>
            <a:ext cx="2169369" cy="45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Primärproduktion</a:t>
            </a:r>
            <a:endParaRPr sz="17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27350" y="383800"/>
            <a:ext cx="31689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Var 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slängs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maten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?</a:t>
            </a:r>
            <a:endParaRPr sz="33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27350" y="1496075"/>
            <a:ext cx="26010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Kg </a:t>
            </a:r>
            <a:r>
              <a:rPr lang="en-GB" sz="22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matavfall</a:t>
            </a:r>
            <a:r>
              <a:rPr lang="en-GB" sz="22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per </a:t>
            </a:r>
            <a:r>
              <a:rPr lang="en-GB" sz="22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invånare</a:t>
            </a:r>
            <a:r>
              <a:rPr lang="en-GB" sz="22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22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</a:t>
            </a:r>
            <a:r>
              <a:rPr lang="en-GB" sz="22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EU</a:t>
            </a:r>
            <a:endParaRPr sz="22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563500" y="3664875"/>
            <a:ext cx="32424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Källa</a:t>
            </a:r>
            <a:r>
              <a:rPr lang="en-GB" sz="17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: Eurostat 2021</a:t>
            </a:r>
            <a:endParaRPr sz="17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 rot="-5400000">
            <a:off x="7293900" y="2342850"/>
            <a:ext cx="32424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K’lla</a:t>
            </a:r>
            <a:r>
              <a:rPr lang="en-GB" sz="1700" dirty="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: Eurostat 2021</a:t>
            </a:r>
            <a:endParaRPr sz="1700" dirty="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27350" y="383800"/>
            <a:ext cx="4852316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Hur 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framgångsrika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är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EU-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länderna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att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stoppa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matsvinnet?</a:t>
            </a:r>
            <a:endParaRPr sz="33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453125" y="2314475"/>
            <a:ext cx="1245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2C9327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Slovenien</a:t>
            </a:r>
            <a:endParaRPr sz="1800" dirty="0">
              <a:solidFill>
                <a:srgbClr val="2C9327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453125" y="2619875"/>
            <a:ext cx="1245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2C9327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Kroatien</a:t>
            </a:r>
            <a:endParaRPr sz="1800" dirty="0">
              <a:solidFill>
                <a:srgbClr val="2C9327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453125" y="2925275"/>
            <a:ext cx="1245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2C9327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Sverige</a:t>
            </a:r>
            <a:endParaRPr sz="1800" dirty="0">
              <a:solidFill>
                <a:srgbClr val="2C9327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547175" y="2314475"/>
            <a:ext cx="1245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CF3344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Cypern</a:t>
            </a:r>
            <a:endParaRPr sz="1800" dirty="0">
              <a:solidFill>
                <a:srgbClr val="CF3344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547175" y="2619875"/>
            <a:ext cx="1245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CF3344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Belgien</a:t>
            </a:r>
            <a:endParaRPr sz="1800" dirty="0">
              <a:solidFill>
                <a:srgbClr val="CF3344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547175" y="2925275"/>
            <a:ext cx="1245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CF3344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Danmark</a:t>
            </a:r>
            <a:endParaRPr sz="1800" dirty="0">
              <a:solidFill>
                <a:srgbClr val="CF3344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427350" y="383800"/>
            <a:ext cx="60630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Effekter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av</a:t>
            </a: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matavfall</a:t>
            </a:r>
            <a:endParaRPr sz="33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886475" y="1472375"/>
            <a:ext cx="16365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8-10 %</a:t>
            </a:r>
            <a:endParaRPr sz="25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675875" y="1973075"/>
            <a:ext cx="2057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av</a:t>
            </a:r>
            <a:r>
              <a:rPr lang="en-GB" sz="19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globala</a:t>
            </a:r>
            <a:r>
              <a:rPr lang="en-GB" sz="19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växthusgas-utsläppen</a:t>
            </a:r>
            <a:endParaRPr sz="26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398375" y="1472375"/>
            <a:ext cx="16365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28 %</a:t>
            </a:r>
            <a:endParaRPr sz="25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187775" y="1973075"/>
            <a:ext cx="2262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av</a:t>
            </a:r>
            <a:r>
              <a:rPr lang="en-GB" sz="19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världens</a:t>
            </a:r>
            <a:r>
              <a:rPr lang="en-GB" sz="19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jordbruksmark</a:t>
            </a:r>
            <a:endParaRPr sz="26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2097075" y="3218400"/>
            <a:ext cx="16365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15 %</a:t>
            </a:r>
            <a:endParaRPr sz="2500" dirty="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794115" y="3719100"/>
            <a:ext cx="231607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av</a:t>
            </a:r>
            <a:r>
              <a:rPr lang="en-GB" sz="19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klimatpåverkan</a:t>
            </a:r>
            <a:r>
              <a:rPr lang="en-GB" sz="19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från</a:t>
            </a:r>
            <a:r>
              <a:rPr lang="en-GB" sz="19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EU:s </a:t>
            </a:r>
            <a:r>
              <a:rPr lang="en-GB" sz="19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livsmedels</a:t>
            </a:r>
            <a:r>
              <a:rPr lang="en-GB" sz="19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-system</a:t>
            </a:r>
            <a:endParaRPr sz="2600" dirty="0"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 rot="-1733581">
            <a:off x="-113639" y="237559"/>
            <a:ext cx="2582912" cy="72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err="1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Påverka</a:t>
            </a:r>
            <a:r>
              <a:rPr lang="en-GB" sz="2500" dirty="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lang="en-GB" sz="2500" dirty="0" err="1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lokalt</a:t>
            </a:r>
            <a:endParaRPr sz="2500" dirty="0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27350" y="402273"/>
            <a:ext cx="46161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Milanos</a:t>
            </a:r>
            <a:endParaRPr sz="3300" dirty="0">
              <a:solidFill>
                <a:srgbClr val="0866AA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food waste hubs</a:t>
            </a:r>
            <a:endParaRPr sz="3300" dirty="0">
              <a:solidFill>
                <a:srgbClr val="0866AA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293400" y="3212500"/>
            <a:ext cx="16365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260.000 </a:t>
            </a:r>
            <a:r>
              <a:rPr lang="en-GB" sz="2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måltider</a:t>
            </a:r>
            <a:endParaRPr sz="2300" dirty="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3241375" y="2823800"/>
            <a:ext cx="16365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130 ton</a:t>
            </a:r>
            <a:endParaRPr sz="2300" dirty="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27350" y="1574950"/>
            <a:ext cx="4616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Räddad</a:t>
            </a:r>
            <a:r>
              <a:rPr lang="en-GB" sz="2300" dirty="0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mat, per </a:t>
            </a:r>
            <a:r>
              <a:rPr lang="en-GB" sz="2300" dirty="0" err="1">
                <a:solidFill>
                  <a:srgbClr val="0866AA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år</a:t>
            </a:r>
            <a:endParaRPr sz="2300" dirty="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2B88EC24ABAC45A090C0EFCF02A795" ma:contentTypeVersion="18" ma:contentTypeDescription="Crear nuevo documento." ma:contentTypeScope="" ma:versionID="b6317df96d314b7912b1a1fff544c914">
  <xsd:schema xmlns:xsd="http://www.w3.org/2001/XMLSchema" xmlns:xs="http://www.w3.org/2001/XMLSchema" xmlns:p="http://schemas.microsoft.com/office/2006/metadata/properties" xmlns:ns2="5dd3bf01-222e-4401-a345-6f12f084fd07" xmlns:ns3="b766abfe-7929-46d0-8f17-d6d87ce94d5c" targetNamespace="http://schemas.microsoft.com/office/2006/metadata/properties" ma:root="true" ma:fieldsID="c711e0b6528d1d93a50a6b52e67cf410" ns2:_="" ns3:_="">
    <xsd:import namespace="5dd3bf01-222e-4401-a345-6f12f084fd07"/>
    <xsd:import namespace="b766abfe-7929-46d0-8f17-d6d87ce94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3bf01-222e-4401-a345-6f12f084f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cfae278-0817-4455-afde-897dfd7aac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6abfe-7929-46d0-8f17-d6d87ce94d5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2c3b63-ab88-4cfb-9f8c-df2026d4755c}" ma:internalName="TaxCatchAll" ma:showField="CatchAllData" ma:web="b766abfe-7929-46d0-8f17-d6d87ce94d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d3bf01-222e-4401-a345-6f12f084fd07">
      <Terms xmlns="http://schemas.microsoft.com/office/infopath/2007/PartnerControls"/>
    </lcf76f155ced4ddcb4097134ff3c332f>
    <TaxCatchAll xmlns="b766abfe-7929-46d0-8f17-d6d87ce94d5c" xsi:nil="true"/>
  </documentManagement>
</p:properties>
</file>

<file path=customXml/itemProps1.xml><?xml version="1.0" encoding="utf-8"?>
<ds:datastoreItem xmlns:ds="http://schemas.openxmlformats.org/officeDocument/2006/customXml" ds:itemID="{267BFCD2-DAED-4FB9-83FF-928D3BC4FF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E9505D-67A8-495E-99A0-F15EBE32E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d3bf01-222e-4401-a345-6f12f084fd07"/>
    <ds:schemaRef ds:uri="b766abfe-7929-46d0-8f17-d6d87ce94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D6FA09-D325-4A71-97E4-CD26168257CC}">
  <ds:schemaRefs>
    <ds:schemaRef ds:uri="http://schemas.microsoft.com/office/2006/metadata/properties"/>
    <ds:schemaRef ds:uri="http://schemas.microsoft.com/office/infopath/2007/PartnerControls"/>
    <ds:schemaRef ds:uri="5dd3bf01-222e-4401-a345-6f12f084fd07"/>
    <ds:schemaRef ds:uri="b766abfe-7929-46d0-8f17-d6d87ce94d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100</Words>
  <Application>Microsoft Macintosh PowerPoint</Application>
  <PresentationFormat>Bildspel på skärmen (16:9)</PresentationFormat>
  <Paragraphs>37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Love Ya Like A Sister</vt:lpstr>
      <vt:lpstr>Arial</vt:lpstr>
      <vt:lpstr>Simple Light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Karin Jönsson</cp:lastModifiedBy>
  <cp:revision>3</cp:revision>
  <dcterms:modified xsi:type="dcterms:W3CDTF">2024-08-08T08:59:28Z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0x010100B52B88EC24ABAC45A090C0EFCF02A795</vt:lpwstr>
  </property>
</Properties>
</file>