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65" r:id="rId3"/>
    <p:sldId id="266" r:id="rId4"/>
    <p:sldId id="267" r:id="rId5"/>
    <p:sldId id="268" r:id="rId6"/>
    <p:sldId id="26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p:restoredTop sz="94684"/>
  </p:normalViewPr>
  <p:slideViewPr>
    <p:cSldViewPr snapToGrid="0" snapToObjects="1">
      <p:cViewPr varScale="1">
        <p:scale>
          <a:sx n="124" d="100"/>
          <a:sy n="124" d="100"/>
        </p:scale>
        <p:origin x="31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2021-06-30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Johan.fagerqvist@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2021:15</a:t>
            </a:r>
          </a:p>
        </p:txBody>
      </p:sp>
      <p:sp>
        <p:nvSpPr>
          <p:cNvPr id="3" name="Rubrik 2"/>
          <p:cNvSpPr>
            <a:spLocks noGrp="1"/>
          </p:cNvSpPr>
          <p:nvPr>
            <p:ph type="title"/>
          </p:nvPr>
        </p:nvSpPr>
        <p:spPr>
          <a:xfrm>
            <a:off x="815897" y="822322"/>
            <a:ext cx="10515600" cy="684101"/>
          </a:xfrm>
        </p:spPr>
        <p:txBody>
          <a:bodyPr>
            <a:normAutofit fontScale="90000"/>
          </a:bodyPr>
          <a:lstStyle/>
          <a:p>
            <a:r>
              <a:rPr lang="sv-SE" sz="4000" dirty="0"/>
              <a:t>Hantering och deponering av jordmassor med invasiva arter – parkslide</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juni 2021</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81EBA25-F9FC-9444-8372-339677D02A04}"/>
              </a:ext>
            </a:extLst>
          </p:cNvPr>
          <p:cNvSpPr>
            <a:spLocks noGrp="1"/>
          </p:cNvSpPr>
          <p:nvPr>
            <p:ph type="pic" sz="quarter" idx="12"/>
          </p:nvPr>
        </p:nvSpPr>
        <p:spPr/>
      </p:sp>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endParaRPr lang="sv-SE" sz="3200" dirty="0"/>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4016484"/>
          </a:xfrm>
          <a:prstGeom prst="rect">
            <a:avLst/>
          </a:prstGeom>
          <a:noFill/>
        </p:spPr>
        <p:txBody>
          <a:bodyPr wrap="square" rtlCol="0">
            <a:spAutoFit/>
          </a:bodyPr>
          <a:lstStyle/>
          <a:p>
            <a:r>
              <a:rPr lang="sv-SE" sz="2000" dirty="0">
                <a:solidFill>
                  <a:srgbClr val="68A2A6"/>
                </a:solidFill>
              </a:rPr>
              <a:t>Genomförare:</a:t>
            </a:r>
          </a:p>
          <a:p>
            <a:r>
              <a:rPr lang="sv-SE" sz="2000" dirty="0">
                <a:solidFill>
                  <a:schemeClr val="tx1"/>
                </a:solidFill>
              </a:rPr>
              <a:t>Tina </a:t>
            </a:r>
            <a:r>
              <a:rPr lang="sv-SE" sz="2000" dirty="0" err="1">
                <a:solidFill>
                  <a:schemeClr val="tx1"/>
                </a:solidFill>
              </a:rPr>
              <a:t>Kyrkander</a:t>
            </a:r>
            <a:r>
              <a:rPr lang="sv-SE" sz="2000" dirty="0">
                <a:solidFill>
                  <a:schemeClr val="tx1"/>
                </a:solidFill>
              </a:rPr>
              <a:t>, </a:t>
            </a:r>
            <a:r>
              <a:rPr lang="sv-SE" sz="2000" dirty="0" err="1">
                <a:solidFill>
                  <a:schemeClr val="tx1"/>
                </a:solidFill>
              </a:rPr>
              <a:t>Örnborg</a:t>
            </a:r>
            <a:r>
              <a:rPr lang="sv-SE" sz="2000" dirty="0">
                <a:solidFill>
                  <a:schemeClr val="tx1"/>
                </a:solidFill>
              </a:rPr>
              <a:t> &amp; </a:t>
            </a:r>
            <a:r>
              <a:rPr lang="sv-SE" sz="2000" dirty="0" err="1">
                <a:solidFill>
                  <a:schemeClr val="tx1"/>
                </a:solidFill>
              </a:rPr>
              <a:t>Kyrkander</a:t>
            </a:r>
            <a:endParaRPr lang="sv-SE" sz="2000" dirty="0">
              <a:solidFill>
                <a:schemeClr val="tx1"/>
              </a:solidFill>
            </a:endParaRPr>
          </a:p>
          <a:p>
            <a:r>
              <a:rPr lang="sv-SE" sz="2000" dirty="0">
                <a:solidFill>
                  <a:schemeClr val="tx1"/>
                </a:solidFill>
              </a:rPr>
              <a:t>Jonas </a:t>
            </a:r>
            <a:r>
              <a:rPr lang="sv-SE" sz="2000" dirty="0" err="1">
                <a:solidFill>
                  <a:schemeClr val="tx1"/>
                </a:solidFill>
              </a:rPr>
              <a:t>Örnbom</a:t>
            </a:r>
            <a:r>
              <a:rPr lang="sv-SE" dirty="0">
                <a:solidFill>
                  <a:schemeClr val="tx1"/>
                </a:solidFill>
              </a:rPr>
              <a:t>, </a:t>
            </a:r>
            <a:r>
              <a:rPr lang="sv-SE" dirty="0" err="1">
                <a:solidFill>
                  <a:schemeClr val="tx1"/>
                </a:solidFill>
              </a:rPr>
              <a:t>Örnborg</a:t>
            </a:r>
            <a:r>
              <a:rPr lang="sv-SE" dirty="0">
                <a:solidFill>
                  <a:schemeClr val="tx1"/>
                </a:solidFill>
              </a:rPr>
              <a:t> &amp; </a:t>
            </a:r>
            <a:r>
              <a:rPr lang="sv-SE" dirty="0" err="1">
                <a:solidFill>
                  <a:schemeClr val="tx1"/>
                </a:solidFill>
              </a:rPr>
              <a:t>Kyrkander</a:t>
            </a:r>
            <a:endParaRPr lang="sv-SE" dirty="0">
              <a:solidFill>
                <a:schemeClr val="tx1"/>
              </a:solidFill>
            </a:endParaRPr>
          </a:p>
          <a:p>
            <a:r>
              <a:rPr lang="sv-SE" sz="2000" dirty="0">
                <a:solidFill>
                  <a:schemeClr val="tx1"/>
                </a:solidFill>
              </a:rPr>
              <a:t>Tove </a:t>
            </a:r>
            <a:r>
              <a:rPr lang="sv-SE" sz="2000" dirty="0" err="1">
                <a:solidFill>
                  <a:schemeClr val="tx1"/>
                </a:solidFill>
              </a:rPr>
              <a:t>Lawenius</a:t>
            </a:r>
            <a:r>
              <a:rPr lang="sv-SE" sz="2000" dirty="0">
                <a:solidFill>
                  <a:schemeClr val="tx1"/>
                </a:solidFill>
              </a:rPr>
              <a:t>, </a:t>
            </a:r>
            <a:r>
              <a:rPr lang="sv-SE" dirty="0" err="1">
                <a:solidFill>
                  <a:schemeClr val="tx1"/>
                </a:solidFill>
              </a:rPr>
              <a:t>Örnborg</a:t>
            </a:r>
            <a:r>
              <a:rPr lang="sv-SE" dirty="0">
                <a:solidFill>
                  <a:schemeClr val="tx1"/>
                </a:solidFill>
              </a:rPr>
              <a:t> &amp; </a:t>
            </a:r>
            <a:r>
              <a:rPr lang="sv-SE" dirty="0" err="1">
                <a:solidFill>
                  <a:schemeClr val="tx1"/>
                </a:solidFill>
              </a:rPr>
              <a:t>Kyrkander</a:t>
            </a:r>
            <a:endParaRPr lang="sv-SE" dirty="0">
              <a:solidFill>
                <a:schemeClr val="tx1"/>
              </a:solidFill>
            </a:endParaRPr>
          </a:p>
          <a:p>
            <a:endParaRPr lang="sv-SE" sz="2000" dirty="0">
              <a:solidFill>
                <a:schemeClr val="tx1"/>
              </a:solidFill>
            </a:endParaRPr>
          </a:p>
          <a:p>
            <a:r>
              <a:rPr lang="sv-SE" sz="2000" dirty="0">
                <a:solidFill>
                  <a:srgbClr val="68A2A6"/>
                </a:solidFill>
              </a:rPr>
              <a:t>Projektledare:</a:t>
            </a:r>
          </a:p>
          <a:p>
            <a:r>
              <a:rPr lang="sv-SE" dirty="0">
                <a:solidFill>
                  <a:schemeClr val="tx1"/>
                </a:solidFill>
              </a:rPr>
              <a:t>Tina </a:t>
            </a:r>
            <a:r>
              <a:rPr lang="sv-SE" dirty="0" err="1">
                <a:solidFill>
                  <a:schemeClr val="tx1"/>
                </a:solidFill>
              </a:rPr>
              <a:t>Kyrkander</a:t>
            </a:r>
            <a:r>
              <a:rPr lang="sv-SE" dirty="0">
                <a:solidFill>
                  <a:schemeClr val="tx1"/>
                </a:solidFill>
              </a:rPr>
              <a:t>, </a:t>
            </a:r>
            <a:r>
              <a:rPr lang="sv-SE" dirty="0" err="1">
                <a:solidFill>
                  <a:schemeClr val="tx1"/>
                </a:solidFill>
              </a:rPr>
              <a:t>Örnborg</a:t>
            </a:r>
            <a:r>
              <a:rPr lang="sv-SE" dirty="0">
                <a:solidFill>
                  <a:schemeClr val="tx1"/>
                </a:solidFill>
              </a:rPr>
              <a:t> &amp; </a:t>
            </a:r>
            <a:r>
              <a:rPr lang="sv-SE" dirty="0" err="1">
                <a:solidFill>
                  <a:schemeClr val="tx1"/>
                </a:solidFill>
              </a:rPr>
              <a:t>Kyrkander</a:t>
            </a:r>
            <a:endParaRPr lang="sv-SE" dirty="0">
              <a:solidFill>
                <a:schemeClr val="tx1"/>
              </a:solidFill>
            </a:endParaRPr>
          </a:p>
          <a:p>
            <a:endParaRPr lang="sv-SE" sz="2000" dirty="0"/>
          </a:p>
          <a:p>
            <a:r>
              <a:rPr lang="sv-SE" sz="2000" dirty="0">
                <a:solidFill>
                  <a:srgbClr val="68A2A6"/>
                </a:solidFill>
              </a:rPr>
              <a:t>Finansiär(er):</a:t>
            </a:r>
          </a:p>
          <a:p>
            <a:r>
              <a:rPr lang="sv-SE" sz="2000" dirty="0">
                <a:solidFill>
                  <a:schemeClr val="tx1"/>
                </a:solidFill>
              </a:rPr>
              <a:t>Avfall Sveriges Avfallsanläggningssatsning</a:t>
            </a: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lstStyle/>
          <a:p>
            <a:r>
              <a:rPr lang="sv-SE" dirty="0"/>
              <a:t>Det finns idag ett stort behov av omhändertagande av jordmassor med grobara invasiva främmande arter (GIFA), och då framförallt parkslide. </a:t>
            </a:r>
          </a:p>
          <a:p>
            <a:r>
              <a:rPr lang="sv-SE" dirty="0"/>
              <a:t>Syftet med rapporten är att underlätta denna hantering på deponi genom vägledning gällande: </a:t>
            </a:r>
          </a:p>
          <a:p>
            <a:pPr marL="342900" indent="-342900">
              <a:lnSpc>
                <a:spcPct val="150000"/>
              </a:lnSpc>
              <a:buFontTx/>
              <a:buChar char="-"/>
            </a:pPr>
            <a:r>
              <a:rPr lang="sv-SE" dirty="0"/>
              <a:t>Arten &amp; dess ekologi </a:t>
            </a:r>
          </a:p>
          <a:p>
            <a:pPr marL="342900" indent="-342900">
              <a:lnSpc>
                <a:spcPct val="150000"/>
              </a:lnSpc>
              <a:buFontTx/>
              <a:buChar char="-"/>
            </a:pPr>
            <a:r>
              <a:rPr lang="sv-SE" dirty="0"/>
              <a:t>Juridik gällande omhändertagande</a:t>
            </a:r>
          </a:p>
          <a:p>
            <a:pPr marL="342900" indent="-342900">
              <a:lnSpc>
                <a:spcPct val="150000"/>
              </a:lnSpc>
              <a:buFontTx/>
              <a:buChar char="-"/>
            </a:pPr>
            <a:r>
              <a:rPr lang="sv-SE" dirty="0"/>
              <a:t>Rutiner &amp; skyddsåtgärder</a:t>
            </a:r>
          </a:p>
          <a:p>
            <a:pPr marL="342900" indent="-342900">
              <a:lnSpc>
                <a:spcPct val="150000"/>
              </a:lnSpc>
              <a:buFontTx/>
              <a:buChar char="-"/>
            </a:pPr>
            <a:r>
              <a:rPr lang="sv-SE" dirty="0"/>
              <a:t>Övervakning &amp; kontroll</a:t>
            </a:r>
          </a:p>
          <a:p>
            <a:pPr marL="342900" indent="-342900">
              <a:buFontTx/>
              <a:buChar char="-"/>
            </a:pPr>
            <a:endParaRPr lang="sv-SE" dirty="0"/>
          </a:p>
          <a:p>
            <a:pPr marL="342900" indent="-342900">
              <a:buFontTx/>
              <a:buChar char="-"/>
            </a:pPr>
            <a:endParaRPr lang="sv-SE" dirty="0"/>
          </a:p>
        </p:txBody>
      </p:sp>
      <p:pic>
        <p:nvPicPr>
          <p:cNvPr id="6" name="Platshållare för bild 5">
            <a:extLst>
              <a:ext uri="{FF2B5EF4-FFF2-40B4-BE49-F238E27FC236}">
                <a16:creationId xmlns:a16="http://schemas.microsoft.com/office/drawing/2014/main" id="{427B396B-7B08-4CD5-A483-02B0AAB82DBF}"/>
              </a:ext>
            </a:extLst>
          </p:cNvPr>
          <p:cNvPicPr>
            <a:picLocks noGrp="1" noChangeAspect="1"/>
          </p:cNvPicPr>
          <p:nvPr>
            <p:ph type="pic" sz="quarter" idx="12"/>
          </p:nvPr>
        </p:nvPicPr>
        <p:blipFill>
          <a:blip r:embed="rId2"/>
          <a:srcRect t="7239" b="7239"/>
          <a:stretch/>
        </p:blipFill>
        <p:spPr>
          <a:xfrm>
            <a:off x="7941734" y="1397530"/>
            <a:ext cx="3734330" cy="4258203"/>
          </a:xfrm>
        </p:spPr>
      </p:pic>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p:txBody>
          <a:bodyPr>
            <a:normAutofit/>
          </a:bodyPr>
          <a:lstStyle/>
          <a:p>
            <a:r>
              <a:rPr lang="sv-SE" sz="1600" dirty="0"/>
              <a:t>Det krävs varken anmälan eller tillstånd för att ta emot jordmassor med GIFA från parkslide (i dagsläget). Det är dock nödvändigt att ha tillräcklig kunskap, kapacitet och bra rutiner för att undvika spridning och att växterna kan överleva på anläggningen. Kommande lagstiftning skulle kunna innebära att det strider mot lagen att växterna sprids till naturen från anläggningen (gäller redan idag för arter reglerade i EU-förordning för invasiva arter). </a:t>
            </a:r>
          </a:p>
          <a:p>
            <a:endParaRPr lang="sv-SE" sz="1600" dirty="0"/>
          </a:p>
          <a:p>
            <a:r>
              <a:rPr lang="sv-SE" sz="1600" dirty="0"/>
              <a:t>Viktiga aspekter kring omhändertagande är transportvägar på anläggningen, förutsättningar för lossning, lakvatten, vindspridning av rötter, sanering av egna fordon, övervakning och åtgärd. </a:t>
            </a:r>
          </a:p>
          <a:p>
            <a:endParaRPr lang="sv-SE" sz="1600" dirty="0"/>
          </a:p>
          <a:p>
            <a:r>
              <a:rPr lang="sv-SE" sz="1600" dirty="0"/>
              <a:t>Hela mottagandet måste genomsyras av en så hög invasivhygien att parkslide inte lyckas överleva och växa inom anläggningen. </a:t>
            </a:r>
          </a:p>
          <a:p>
            <a:endParaRPr lang="sv-SE" dirty="0"/>
          </a:p>
        </p:txBody>
      </p:sp>
      <p:pic>
        <p:nvPicPr>
          <p:cNvPr id="10" name="Platshållare för bild 9">
            <a:extLst>
              <a:ext uri="{FF2B5EF4-FFF2-40B4-BE49-F238E27FC236}">
                <a16:creationId xmlns:a16="http://schemas.microsoft.com/office/drawing/2014/main" id="{5689EE84-B1EA-42CB-BF36-CC9951657A53}"/>
              </a:ext>
            </a:extLst>
          </p:cNvPr>
          <p:cNvPicPr>
            <a:picLocks noGrp="1" noChangeAspect="1"/>
          </p:cNvPicPr>
          <p:nvPr>
            <p:ph type="pic" sz="quarter" idx="12"/>
          </p:nvPr>
        </p:nvPicPr>
        <p:blipFill>
          <a:blip r:embed="rId2"/>
          <a:srcRect t="7223" b="7223"/>
          <a:stretch>
            <a:fillRect/>
          </a:stretch>
        </p:blipFill>
        <p:spPr/>
      </p:pic>
    </p:spTree>
    <p:extLst>
      <p:ext uri="{BB962C8B-B14F-4D97-AF65-F5344CB8AC3E}">
        <p14:creationId xmlns:p14="http://schemas.microsoft.com/office/powerpoint/2010/main" val="118391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Slutsatser</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p:txBody>
          <a:bodyPr>
            <a:normAutofit lnSpcReduction="10000"/>
          </a:bodyPr>
          <a:lstStyle/>
          <a:p>
            <a:r>
              <a:rPr lang="sv-SE" dirty="0"/>
              <a:t>Det går att arbeta fram ett säkert arbetssätt för mottagande av jordmassor med GIFA från parkslide på en deponi, om detta planers väl och görs noggrant. </a:t>
            </a:r>
          </a:p>
          <a:p>
            <a:endParaRPr lang="sv-SE" dirty="0"/>
          </a:p>
          <a:p>
            <a:r>
              <a:rPr lang="sv-SE" dirty="0"/>
              <a:t>Genom att lyfta in rutiner kring hantering i anläggningens kontrollprogram kan arbetet göras på ett så säkert sätt som möjligt. Övervakning (med god kännedom om växtens utseende) följt av åtgärd vid eventuell spridning kommer att utveckla rutinarbetet ytterligare. </a:t>
            </a:r>
          </a:p>
          <a:p>
            <a:endParaRPr lang="sv-SE" dirty="0"/>
          </a:p>
          <a:p>
            <a:r>
              <a:rPr lang="sv-SE" dirty="0"/>
              <a:t>Invasivhygien gäller inte bara hur anläggningen arbetar. Det går också att ställa krav på avfallsproducenten. Exempel på detta är invasivhygien avseende däck och utsida flak men också att jordmassorna ska täckas med duk på flaken, för att förhindra spridning. </a:t>
            </a:r>
          </a:p>
        </p:txBody>
      </p:sp>
      <p:pic>
        <p:nvPicPr>
          <p:cNvPr id="6" name="Platshållare för bild 5" descr="En bild som visar utomhus, mark, person, pojke&#10;&#10;Automatiskt genererad beskrivning">
            <a:extLst>
              <a:ext uri="{FF2B5EF4-FFF2-40B4-BE49-F238E27FC236}">
                <a16:creationId xmlns:a16="http://schemas.microsoft.com/office/drawing/2014/main" id="{37C7726B-EEAE-4C70-A20A-46F841F487CC}"/>
              </a:ext>
            </a:extLst>
          </p:cNvPr>
          <p:cNvPicPr>
            <a:picLocks noGrp="1" noChangeAspect="1"/>
          </p:cNvPicPr>
          <p:nvPr>
            <p:ph type="pic" sz="quarter" idx="12"/>
          </p:nvPr>
        </p:nvPicPr>
        <p:blipFill>
          <a:blip r:embed="rId2"/>
          <a:srcRect t="7223" b="7223"/>
          <a:stretch>
            <a:fillRect/>
          </a:stretch>
        </p:blipFill>
        <p:spPr/>
      </p:pic>
    </p:spTree>
    <p:extLst>
      <p:ext uri="{BB962C8B-B14F-4D97-AF65-F5344CB8AC3E}">
        <p14:creationId xmlns:p14="http://schemas.microsoft.com/office/powerpoint/2010/main" val="8717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dirty="0"/>
              <a:t>Johan Fagerqvist, rådgivare för deponerings- och avfallsanläggningar</a:t>
            </a:r>
          </a:p>
          <a:p>
            <a:r>
              <a:rPr lang="sv-SE" dirty="0">
                <a:hlinkClick r:id="rId3"/>
              </a:rPr>
              <a:t>Johan.fagerqvist@avfallsverige.se</a:t>
            </a:r>
            <a:r>
              <a:rPr lang="sv-SE" dirty="0"/>
              <a:t>, 040-35 66 24</a:t>
            </a:r>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AvfallSverige-mall</Template>
  <TotalTime>49</TotalTime>
  <Words>383</Words>
  <Application>Microsoft Macintosh PowerPoint</Application>
  <PresentationFormat>Bredbild</PresentationFormat>
  <Paragraphs>38</Paragraphs>
  <Slides>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Georgia</vt:lpstr>
      <vt:lpstr>AvfallSverige-mall</vt:lpstr>
      <vt:lpstr>Hantering och deponering av jordmassor med invasiva arter – parkslide</vt:lpstr>
      <vt:lpstr>PowerPoint-presentation</vt:lpstr>
      <vt:lpstr>Bakgrund</vt:lpstr>
      <vt:lpstr>Resultat</vt:lpstr>
      <vt:lpstr>Slutsatser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Johan Fagerqvist</dc:creator>
  <cp:lastModifiedBy>Jessica Christiansen</cp:lastModifiedBy>
  <cp:revision>8</cp:revision>
  <dcterms:created xsi:type="dcterms:W3CDTF">2021-06-09T12:18:55Z</dcterms:created>
  <dcterms:modified xsi:type="dcterms:W3CDTF">2021-06-30T14:29:27Z</dcterms:modified>
</cp:coreProperties>
</file>